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84" r:id="rId2"/>
    <p:sldMasterId id="2147483696" r:id="rId3"/>
    <p:sldMasterId id="2147483708" r:id="rId4"/>
    <p:sldMasterId id="2147483720" r:id="rId5"/>
    <p:sldMasterId id="2147483732" r:id="rId6"/>
    <p:sldMasterId id="2147483744" r:id="rId7"/>
    <p:sldMasterId id="2147483756" r:id="rId8"/>
    <p:sldMasterId id="2147483768" r:id="rId9"/>
    <p:sldMasterId id="2147483780" r:id="rId10"/>
    <p:sldMasterId id="2147483792" r:id="rId11"/>
    <p:sldMasterId id="2147483804" r:id="rId12"/>
    <p:sldMasterId id="2147483816" r:id="rId13"/>
    <p:sldMasterId id="2147483828" r:id="rId14"/>
    <p:sldMasterId id="2147483840" r:id="rId15"/>
    <p:sldMasterId id="2147483852" r:id="rId16"/>
  </p:sldMasterIdLst>
  <p:notesMasterIdLst>
    <p:notesMasterId r:id="rId17"/>
  </p:notesMasterIdLst>
  <p:sldIdLst>
    <p:sldId id="259" r:id="rId18"/>
    <p:sldId id="262" r:id="rId19"/>
    <p:sldId id="265" r:id="rId20"/>
    <p:sldId id="268" r:id="rId21"/>
    <p:sldId id="271" r:id="rId22"/>
    <p:sldId id="274" r:id="rId23"/>
    <p:sldId id="277" r:id="rId24"/>
    <p:sldId id="280" r:id="rId25"/>
    <p:sldId id="283" r:id="rId26"/>
    <p:sldId id="286" r:id="rId27"/>
    <p:sldId id="289" r:id="rId28"/>
    <p:sldId id="292" r:id="rId29"/>
    <p:sldId id="295" r:id="rId30"/>
    <p:sldId id="298" r:id="rId31"/>
    <p:sldId id="301" r:id="rId32"/>
    <p:sldId id="304" r:id="rId33"/>
    <p:sldId id="307" r:id="rId34"/>
    <p:sldId id="310" r:id="rId35"/>
    <p:sldId id="313" r:id="rId36"/>
    <p:sldId id="316" r:id="rId37"/>
    <p:sldId id="319" r:id="rId38"/>
    <p:sldId id="322" r:id="rId39"/>
    <p:sldId id="325" r:id="rId40"/>
    <p:sldId id="328" r:id="rId41"/>
    <p:sldId id="331" r:id="rId42"/>
    <p:sldId id="334" r:id="rId43"/>
    <p:sldId id="337" r:id="rId44"/>
    <p:sldId id="340" r:id="rId45"/>
    <p:sldId id="343" r:id="rId46"/>
    <p:sldId id="346" r:id="rId47"/>
    <p:sldId id="349" r:id="rId48"/>
    <p:sldId id="352" r:id="rId49"/>
    <p:sldId id="355" r:id="rId50"/>
    <p:sldId id="358" r:id="rId51"/>
    <p:sldId id="361" r:id="rId52"/>
    <p:sldId id="364" r:id="rId53"/>
    <p:sldId id="367" r:id="rId54"/>
    <p:sldId id="370" r:id="rId55"/>
    <p:sldId id="373" r:id="rId56"/>
    <p:sldId id="376" r:id="rId57"/>
    <p:sldId id="379" r:id="rId58"/>
    <p:sldId id="382" r:id="rId59"/>
    <p:sldId id="385" r:id="rId60"/>
    <p:sldId id="388" r:id="rId61"/>
    <p:sldId id="391" r:id="rId62"/>
    <p:sldId id="394" r:id="rId63"/>
    <p:sldId id="397" r:id="rId64"/>
    <p:sldId id="400" r:id="rId65"/>
    <p:sldId id="403" r:id="rId66"/>
    <p:sldId id="406" r:id="rId67"/>
    <p:sldId id="409" r:id="rId68"/>
    <p:sldId id="412" r:id="rId69"/>
    <p:sldId id="415" r:id="rId70"/>
    <p:sldId id="418" r:id="rId71"/>
    <p:sldId id="421" r:id="rId72"/>
    <p:sldId id="424" r:id="rId73"/>
    <p:sldId id="427" r:id="rId74"/>
    <p:sldId id="430" r:id="rId75"/>
    <p:sldId id="433" r:id="rId76"/>
    <p:sldId id="436" r:id="rId77"/>
    <p:sldId id="439" r:id="rId78"/>
    <p:sldId id="442" r:id="rId79"/>
    <p:sldId id="445" r:id="rId80"/>
    <p:sldId id="448" r:id="rId81"/>
    <p:sldId id="451" r:id="rId82"/>
    <p:sldId id="454" r:id="rId83"/>
    <p:sldId id="457" r:id="rId84"/>
    <p:sldId id="460" r:id="rId85"/>
    <p:sldId id="463" r:id="rId86"/>
    <p:sldId id="466" r:id="rId87"/>
    <p:sldId id="469" r:id="rId88"/>
    <p:sldId id="472" r:id="rId89"/>
    <p:sldId id="475" r:id="rId90"/>
    <p:sldId id="478" r:id="rId91"/>
    <p:sldId id="481" r:id="rId92"/>
    <p:sldId id="484" r:id="rId93"/>
    <p:sldId id="487" r:id="rId94"/>
    <p:sldId id="490" r:id="rId95"/>
    <p:sldId id="493" r:id="rId96"/>
    <p:sldId id="496" r:id="rId97"/>
    <p:sldId id="499" r:id="rId98"/>
    <p:sldId id="502" r:id="rId99"/>
    <p:sldId id="505" r:id="rId100"/>
    <p:sldId id="508" r:id="rId101"/>
    <p:sldId id="511" r:id="rId102"/>
    <p:sldId id="514" r:id="rId103"/>
    <p:sldId id="517" r:id="rId104"/>
    <p:sldId id="520" r:id="rId105"/>
    <p:sldId id="523" r:id="rId106"/>
    <p:sldId id="526" r:id="rId107"/>
    <p:sldId id="529" r:id="rId108"/>
    <p:sldId id="532" r:id="rId109"/>
    <p:sldId id="535" r:id="rId110"/>
    <p:sldId id="538" r:id="rId111"/>
    <p:sldId id="541" r:id="rId112"/>
    <p:sldId id="544" r:id="rId113"/>
    <p:sldId id="547" r:id="rId114"/>
    <p:sldId id="550" r:id="rId115"/>
    <p:sldId id="553" r:id="rId116"/>
    <p:sldId id="556" r:id="rId117"/>
    <p:sldId id="559" r:id="rId118"/>
    <p:sldId id="562" r:id="rId119"/>
    <p:sldId id="565" r:id="rId120"/>
    <p:sldId id="568" r:id="rId121"/>
    <p:sldId id="571" r:id="rId122"/>
    <p:sldId id="574" r:id="rId123"/>
    <p:sldId id="577" r:id="rId124"/>
    <p:sldId id="580" r:id="rId125"/>
    <p:sldId id="583" r:id="rId126"/>
    <p:sldId id="586" r:id="rId127"/>
    <p:sldId id="589" r:id="rId128"/>
    <p:sldId id="592" r:id="rId129"/>
    <p:sldId id="595" r:id="rId130"/>
    <p:sldId id="598" r:id="rId131"/>
    <p:sldId id="601" r:id="rId132"/>
    <p:sldId id="604" r:id="rId133"/>
    <p:sldId id="607" r:id="rId134"/>
    <p:sldId id="610" r:id="rId135"/>
    <p:sldId id="613" r:id="rId136"/>
    <p:sldId id="616" r:id="rId137"/>
    <p:sldId id="619" r:id="rId138"/>
    <p:sldId id="622" r:id="rId139"/>
    <p:sldId id="625" r:id="rId140"/>
    <p:sldId id="628" r:id="rId141"/>
    <p:sldId id="631" r:id="rId142"/>
    <p:sldId id="634" r:id="rId143"/>
    <p:sldId id="637" r:id="rId144"/>
    <p:sldId id="640" r:id="rId145"/>
    <p:sldId id="643" r:id="rId146"/>
    <p:sldId id="646" r:id="rId147"/>
    <p:sldId id="649" r:id="rId148"/>
    <p:sldId id="652" r:id="rId149"/>
    <p:sldId id="655" r:id="rId150"/>
    <p:sldId id="658" r:id="rId151"/>
    <p:sldId id="661" r:id="rId152"/>
    <p:sldId id="664" r:id="rId153"/>
    <p:sldId id="667" r:id="rId154"/>
    <p:sldId id="670" r:id="rId155"/>
    <p:sldId id="673" r:id="rId156"/>
    <p:sldId id="676" r:id="rId157"/>
    <p:sldId id="679" r:id="rId158"/>
    <p:sldId id="682" r:id="rId159"/>
    <p:sldId id="685" r:id="rId160"/>
    <p:sldId id="688" r:id="rId161"/>
    <p:sldId id="691" r:id="rId162"/>
    <p:sldId id="694" r:id="rId163"/>
    <p:sldId id="697" r:id="rId164"/>
    <p:sldId id="700" r:id="rId165"/>
    <p:sldId id="703" r:id="rId166"/>
    <p:sldId id="706" r:id="rId167"/>
    <p:sldId id="709" r:id="rId168"/>
    <p:sldId id="712" r:id="rId169"/>
    <p:sldId id="715" r:id="rId170"/>
    <p:sldId id="718" r:id="rId171"/>
    <p:sldId id="721" r:id="rId172"/>
    <p:sldId id="724" r:id="rId173"/>
    <p:sldId id="727" r:id="rId174"/>
    <p:sldId id="730" r:id="rId175"/>
    <p:sldId id="733" r:id="rId176"/>
    <p:sldId id="736" r:id="rId177"/>
    <p:sldId id="739" r:id="rId178"/>
    <p:sldId id="742" r:id="rId179"/>
    <p:sldId id="745" r:id="rId180"/>
    <p:sldId id="748" r:id="rId181"/>
    <p:sldId id="751" r:id="rId182"/>
    <p:sldId id="754" r:id="rId183"/>
    <p:sldId id="757" r:id="rId184"/>
    <p:sldId id="760" r:id="rId185"/>
    <p:sldId id="763" r:id="rId186"/>
    <p:sldId id="766" r:id="rId187"/>
    <p:sldId id="769" r:id="rId188"/>
    <p:sldId id="772" r:id="rId189"/>
    <p:sldId id="775" r:id="rId190"/>
    <p:sldId id="778" r:id="rId191"/>
    <p:sldId id="781" r:id="rId192"/>
    <p:sldId id="784" r:id="rId193"/>
    <p:sldId id="787" r:id="rId194"/>
    <p:sldId id="790" r:id="rId195"/>
    <p:sldId id="793" r:id="rId196"/>
    <p:sldId id="796" r:id="rId197"/>
    <p:sldId id="799" r:id="rId198"/>
    <p:sldId id="802" r:id="rId199"/>
    <p:sldId id="805" r:id="rId200"/>
    <p:sldId id="808" r:id="rId201"/>
    <p:sldId id="811" r:id="rId202"/>
    <p:sldId id="814" r:id="rId203"/>
    <p:sldId id="817" r:id="rId204"/>
    <p:sldId id="820" r:id="rId205"/>
    <p:sldId id="823" r:id="rId206"/>
    <p:sldId id="826" r:id="rId207"/>
    <p:sldId id="829" r:id="rId208"/>
    <p:sldId id="832" r:id="rId209"/>
    <p:sldId id="835" r:id="rId210"/>
    <p:sldId id="838" r:id="rId211"/>
    <p:sldId id="841" r:id="rId212"/>
    <p:sldId id="844" r:id="rId213"/>
    <p:sldId id="847" r:id="rId214"/>
    <p:sldId id="850" r:id="rId215"/>
    <p:sldId id="853" r:id="rId216"/>
    <p:sldId id="856" r:id="rId217"/>
    <p:sldId id="859" r:id="rId218"/>
    <p:sldId id="862" r:id="rId219"/>
    <p:sldId id="865" r:id="rId220"/>
    <p:sldId id="868" r:id="rId221"/>
    <p:sldId id="871" r:id="rId222"/>
    <p:sldId id="874" r:id="rId223"/>
    <p:sldId id="877" r:id="rId224"/>
    <p:sldId id="880" r:id="rId225"/>
    <p:sldId id="883" r:id="rId226"/>
    <p:sldId id="886" r:id="rId227"/>
    <p:sldId id="889" r:id="rId228"/>
    <p:sldId id="892" r:id="rId229"/>
    <p:sldId id="895" r:id="rId230"/>
    <p:sldId id="898" r:id="rId231"/>
    <p:sldId id="901" r:id="rId232"/>
    <p:sldId id="904" r:id="rId233"/>
    <p:sldId id="907" r:id="rId234"/>
    <p:sldId id="910" r:id="rId235"/>
    <p:sldId id="913" r:id="rId236"/>
    <p:sldId id="916" r:id="rId237"/>
    <p:sldId id="919" r:id="rId238"/>
    <p:sldId id="922" r:id="rId239"/>
    <p:sldId id="925" r:id="rId240"/>
    <p:sldId id="928" r:id="rId241"/>
    <p:sldId id="931" r:id="rId242"/>
    <p:sldId id="934" r:id="rId243"/>
    <p:sldId id="937" r:id="rId244"/>
    <p:sldId id="940" r:id="rId245"/>
    <p:sldId id="943" r:id="rId246"/>
    <p:sldId id="946" r:id="rId247"/>
    <p:sldId id="949" r:id="rId248"/>
    <p:sldId id="952" r:id="rId249"/>
    <p:sldId id="955" r:id="rId250"/>
    <p:sldId id="958" r:id="rId251"/>
    <p:sldId id="961" r:id="rId252"/>
    <p:sldId id="964" r:id="rId253"/>
    <p:sldId id="967" r:id="rId254"/>
    <p:sldId id="970" r:id="rId255"/>
    <p:sldId id="973" r:id="rId256"/>
    <p:sldId id="976" r:id="rId257"/>
    <p:sldId id="979" r:id="rId258"/>
    <p:sldId id="982" r:id="rId259"/>
    <p:sldId id="985" r:id="rId260"/>
    <p:sldId id="988" r:id="rId261"/>
    <p:sldId id="991" r:id="rId262"/>
    <p:sldId id="994" r:id="rId263"/>
    <p:sldId id="997" r:id="rId264"/>
    <p:sldId id="1000" r:id="rId265"/>
    <p:sldId id="1003" r:id="rId266"/>
    <p:sldId id="1006" r:id="rId267"/>
    <p:sldId id="1009" r:id="rId268"/>
    <p:sldId id="1012" r:id="rId269"/>
    <p:sldId id="1015" r:id="rId270"/>
    <p:sldId id="1018" r:id="rId271"/>
    <p:sldId id="1021" r:id="rId272"/>
    <p:sldId id="1024" r:id="rId273"/>
    <p:sldId id="1027" r:id="rId274"/>
    <p:sldId id="1030" r:id="rId275"/>
    <p:sldId id="1033" r:id="rId276"/>
    <p:sldId id="1036" r:id="rId277"/>
    <p:sldId id="1039" r:id="rId278"/>
    <p:sldId id="1042" r:id="rId279"/>
    <p:sldId id="1045" r:id="rId280"/>
    <p:sldId id="1048" r:id="rId281"/>
    <p:sldId id="1051" r:id="rId282"/>
    <p:sldId id="1054" r:id="rId283"/>
    <p:sldId id="1057" r:id="rId284"/>
    <p:sldId id="1060" r:id="rId285"/>
    <p:sldId id="1063" r:id="rId286"/>
    <p:sldId id="1066" r:id="rId287"/>
    <p:sldId id="1069" r:id="rId288"/>
    <p:sldId id="1072" r:id="rId289"/>
    <p:sldId id="1075" r:id="rId290"/>
    <p:sldId id="1078" r:id="rId291"/>
    <p:sldId id="1081" r:id="rId292"/>
    <p:sldId id="1084" r:id="rId293"/>
    <p:sldId id="1087" r:id="rId294"/>
    <p:sldId id="1090" r:id="rId295"/>
    <p:sldId id="1093" r:id="rId296"/>
    <p:sldId id="1096" r:id="rId297"/>
    <p:sldId id="1099" r:id="rId298"/>
    <p:sldId id="1102" r:id="rId299"/>
    <p:sldId id="1105" r:id="rId300"/>
    <p:sldId id="1108" r:id="rId301"/>
    <p:sldId id="1111" r:id="rId302"/>
    <p:sldId id="1114" r:id="rId303"/>
    <p:sldId id="1117" r:id="rId304"/>
    <p:sldId id="1120" r:id="rId305"/>
    <p:sldId id="1123" r:id="rId306"/>
    <p:sldId id="1126" r:id="rId307"/>
    <p:sldId id="1129" r:id="rId308"/>
    <p:sldId id="1132" r:id="rId309"/>
    <p:sldId id="1135" r:id="rId310"/>
    <p:sldId id="1138" r:id="rId311"/>
    <p:sldId id="1141" r:id="rId312"/>
    <p:sldId id="1144" r:id="rId313"/>
    <p:sldId id="1147" r:id="rId314"/>
    <p:sldId id="1150" r:id="rId315"/>
    <p:sldId id="1153" r:id="rId316"/>
    <p:sldId id="1156" r:id="rId317"/>
    <p:sldId id="1159" r:id="rId318"/>
    <p:sldId id="1162" r:id="rId319"/>
    <p:sldId id="1165" r:id="rId320"/>
    <p:sldId id="1168" r:id="rId321"/>
    <p:sldId id="1171" r:id="rId322"/>
    <p:sldId id="1174" r:id="rId323"/>
    <p:sldId id="1177" r:id="rId324"/>
    <p:sldId id="1180" r:id="rId325"/>
    <p:sldId id="1183" r:id="rId326"/>
    <p:sldId id="1186" r:id="rId327"/>
    <p:sldId id="1189" r:id="rId328"/>
    <p:sldId id="1192" r:id="rId329"/>
    <p:sldId id="1195" r:id="rId330"/>
    <p:sldId id="1198" r:id="rId331"/>
    <p:sldId id="1201" r:id="rId332"/>
    <p:sldId id="1204" r:id="rId333"/>
    <p:sldId id="1207" r:id="rId334"/>
    <p:sldId id="1210" r:id="rId335"/>
    <p:sldId id="1213" r:id="rId336"/>
    <p:sldId id="1216" r:id="rId337"/>
    <p:sldId id="1219" r:id="rId338"/>
    <p:sldId id="1222" r:id="rId339"/>
    <p:sldId id="1225" r:id="rId340"/>
    <p:sldId id="1228" r:id="rId341"/>
    <p:sldId id="1231" r:id="rId342"/>
    <p:sldId id="1234" r:id="rId343"/>
    <p:sldId id="1237" r:id="rId344"/>
    <p:sldId id="1240" r:id="rId345"/>
    <p:sldId id="1243" r:id="rId346"/>
    <p:sldId id="1246" r:id="rId347"/>
    <p:sldId id="1249" r:id="rId348"/>
    <p:sldId id="1252" r:id="rId349"/>
    <p:sldId id="1255" r:id="rId350"/>
    <p:sldId id="1258" r:id="rId351"/>
    <p:sldId id="1261" r:id="rId352"/>
    <p:sldId id="1264" r:id="rId353"/>
    <p:sldId id="1267" r:id="rId354"/>
    <p:sldId id="1270" r:id="rId355"/>
    <p:sldId id="1273" r:id="rId356"/>
    <p:sldId id="1276" r:id="rId357"/>
    <p:sldId id="1279" r:id="rId358"/>
    <p:sldId id="1282" r:id="rId359"/>
    <p:sldId id="1285" r:id="rId360"/>
    <p:sldId id="1288" r:id="rId361"/>
    <p:sldId id="1291" r:id="rId362"/>
    <p:sldId id="1294" r:id="rId363"/>
    <p:sldId id="1297" r:id="rId364"/>
    <p:sldId id="1300" r:id="rId365"/>
    <p:sldId id="1303" r:id="rId366"/>
    <p:sldId id="1306" r:id="rId367"/>
    <p:sldId id="1309" r:id="rId368"/>
    <p:sldId id="1312" r:id="rId369"/>
    <p:sldId id="1315" r:id="rId370"/>
    <p:sldId id="1318" r:id="rId371"/>
    <p:sldId id="1321" r:id="rId372"/>
    <p:sldId id="1324" r:id="rId373"/>
    <p:sldId id="1327" r:id="rId374"/>
    <p:sldId id="1330" r:id="rId375"/>
    <p:sldId id="1333" r:id="rId376"/>
    <p:sldId id="1336" r:id="rId377"/>
    <p:sldId id="1339" r:id="rId378"/>
    <p:sldId id="1342" r:id="rId379"/>
    <p:sldId id="1345" r:id="rId380"/>
    <p:sldId id="1348" r:id="rId381"/>
    <p:sldId id="1351" r:id="rId382"/>
    <p:sldId id="1354" r:id="rId383"/>
    <p:sldId id="1357" r:id="rId384"/>
    <p:sldId id="1360" r:id="rId385"/>
    <p:sldId id="1363" r:id="rId386"/>
    <p:sldId id="1366" r:id="rId387"/>
    <p:sldId id="1369" r:id="rId388"/>
    <p:sldId id="1372" r:id="rId389"/>
    <p:sldId id="1375" r:id="rId390"/>
    <p:sldId id="1378" r:id="rId391"/>
    <p:sldId id="1381" r:id="rId392"/>
    <p:sldId id="1384" r:id="rId393"/>
    <p:sldId id="1387" r:id="rId394"/>
    <p:sldId id="1390" r:id="rId395"/>
    <p:sldId id="1393" r:id="rId396"/>
    <p:sldId id="1396" r:id="rId397"/>
    <p:sldId id="1399" r:id="rId398"/>
    <p:sldId id="1402" r:id="rId399"/>
    <p:sldId id="1405" r:id="rId400"/>
    <p:sldId id="1408" r:id="rId401"/>
    <p:sldId id="1411" r:id="rId402"/>
    <p:sldId id="1414" r:id="rId403"/>
    <p:sldId id="1417" r:id="rId404"/>
    <p:sldId id="1420" r:id="rId405"/>
    <p:sldId id="1423" r:id="rId406"/>
  </p:sldIdLst>
  <p:sldSz cx="9144000" cy="6858000"/>
  <p:notesSz cx="6858000" cy="9144000"/>
  <p:custDataLst>
    <p:tags r:id="rId4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3B4B98B0-60AC-42C2-AFA5-B58CD77FA1E5}" styleName="Light Style 1 - Accent 1">
    <a:wholeTbl>
      <a:tcTxStyle>
        <a:fontRef idx="minor"/>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fill>
          <a:solidFill>
            <a:schemeClr val="accent1">
              <a:alpha val="20000"/>
            </a:schemeClr>
          </a:solidFill>
        </a:fill>
      </a:tcStyle>
    </a:band1H>
    <a:band1V>
      <a:tcStyle>
        <a:fill>
          <a:solidFill>
            <a:schemeClr val="accent1">
              <a:alpha val="20000"/>
            </a:schemeClr>
          </a:solidFill>
        </a:fill>
      </a:tcStyle>
    </a:band1V>
    <a:lastCol>
      <a:tcTxStyle b="on"/>
    </a:lastCol>
    <a:firstCol>
      <a:tcTxStyle b="on"/>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fill>
          <a:solidFill>
            <a:schemeClr val="accent4">
              <a:alpha val="20000"/>
            </a:schemeClr>
          </a:solidFill>
        </a:fill>
      </a:tcStyle>
    </a:band1H>
    <a:band1V>
      <a:tcStyle>
        <a:fill>
          <a:solidFill>
            <a:schemeClr val="accent4">
              <a:alpha val="20000"/>
            </a:schemeClr>
          </a:solidFill>
        </a:fill>
      </a:tcStyle>
    </a:band1V>
    <a:lastCol>
      <a:tcTxStyle b="on"/>
    </a:lastCol>
    <a:firstCol>
      <a:tcTxStyle b="on"/>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fill>
          <a:solidFill>
            <a:schemeClr val="accent4">
              <a:alpha val="20000"/>
            </a:schemeClr>
          </a:solidFill>
        </a:fill>
      </a:tcStyle>
    </a:band1H>
    <a:band1V>
      <a:tcStyle>
        <a:fill>
          <a:solidFill>
            <a:schemeClr val="accent4">
              <a:alpha val="20000"/>
            </a:schemeClr>
          </a:solidFill>
        </a:fill>
      </a:tcStyle>
    </a:band1V>
    <a:lastCol>
      <a:tcTxStyle b="on"/>
    </a:lastCol>
    <a:firstCol>
      <a:tcTxStyle b="on"/>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3.xml" /><Relationship Id="rId101" Type="http://schemas.openxmlformats.org/officeDocument/2006/relationships/slide" Target="slides/slide84.xml" /><Relationship Id="rId102" Type="http://schemas.openxmlformats.org/officeDocument/2006/relationships/slide" Target="slides/slide85.xml" /><Relationship Id="rId103" Type="http://schemas.openxmlformats.org/officeDocument/2006/relationships/slide" Target="slides/slide86.xml" /><Relationship Id="rId104" Type="http://schemas.openxmlformats.org/officeDocument/2006/relationships/slide" Target="slides/slide87.xml" /><Relationship Id="rId105" Type="http://schemas.openxmlformats.org/officeDocument/2006/relationships/slide" Target="slides/slide88.xml" /><Relationship Id="rId106" Type="http://schemas.openxmlformats.org/officeDocument/2006/relationships/slide" Target="slides/slide89.xml" /><Relationship Id="rId107" Type="http://schemas.openxmlformats.org/officeDocument/2006/relationships/slide" Target="slides/slide90.xml" /><Relationship Id="rId108" Type="http://schemas.openxmlformats.org/officeDocument/2006/relationships/slide" Target="slides/slide91.xml" /><Relationship Id="rId109" Type="http://schemas.openxmlformats.org/officeDocument/2006/relationships/slide" Target="slides/slide92.xml" /><Relationship Id="rId11" Type="http://schemas.openxmlformats.org/officeDocument/2006/relationships/slideMaster" Target="slideMasters/slideMaster11.xml" /><Relationship Id="rId110" Type="http://schemas.openxmlformats.org/officeDocument/2006/relationships/slide" Target="slides/slide93.xml" /><Relationship Id="rId111" Type="http://schemas.openxmlformats.org/officeDocument/2006/relationships/slide" Target="slides/slide94.xml" /><Relationship Id="rId112" Type="http://schemas.openxmlformats.org/officeDocument/2006/relationships/slide" Target="slides/slide95.xml" /><Relationship Id="rId113" Type="http://schemas.openxmlformats.org/officeDocument/2006/relationships/slide" Target="slides/slide96.xml" /><Relationship Id="rId114" Type="http://schemas.openxmlformats.org/officeDocument/2006/relationships/slide" Target="slides/slide97.xml" /><Relationship Id="rId115" Type="http://schemas.openxmlformats.org/officeDocument/2006/relationships/slide" Target="slides/slide98.xml" /><Relationship Id="rId116" Type="http://schemas.openxmlformats.org/officeDocument/2006/relationships/slide" Target="slides/slide99.xml" /><Relationship Id="rId117" Type="http://schemas.openxmlformats.org/officeDocument/2006/relationships/slide" Target="slides/slide100.xml" /><Relationship Id="rId118" Type="http://schemas.openxmlformats.org/officeDocument/2006/relationships/slide" Target="slides/slide101.xml" /><Relationship Id="rId119" Type="http://schemas.openxmlformats.org/officeDocument/2006/relationships/slide" Target="slides/slide102.xml" /><Relationship Id="rId12" Type="http://schemas.openxmlformats.org/officeDocument/2006/relationships/slideMaster" Target="slideMasters/slideMaster12.xml" /><Relationship Id="rId120" Type="http://schemas.openxmlformats.org/officeDocument/2006/relationships/slide" Target="slides/slide103.xml" /><Relationship Id="rId121" Type="http://schemas.openxmlformats.org/officeDocument/2006/relationships/slide" Target="slides/slide104.xml" /><Relationship Id="rId122" Type="http://schemas.openxmlformats.org/officeDocument/2006/relationships/slide" Target="slides/slide105.xml" /><Relationship Id="rId123" Type="http://schemas.openxmlformats.org/officeDocument/2006/relationships/slide" Target="slides/slide106.xml" /><Relationship Id="rId124" Type="http://schemas.openxmlformats.org/officeDocument/2006/relationships/slide" Target="slides/slide107.xml" /><Relationship Id="rId125" Type="http://schemas.openxmlformats.org/officeDocument/2006/relationships/slide" Target="slides/slide108.xml" /><Relationship Id="rId126" Type="http://schemas.openxmlformats.org/officeDocument/2006/relationships/slide" Target="slides/slide109.xml" /><Relationship Id="rId127" Type="http://schemas.openxmlformats.org/officeDocument/2006/relationships/slide" Target="slides/slide110.xml" /><Relationship Id="rId128" Type="http://schemas.openxmlformats.org/officeDocument/2006/relationships/slide" Target="slides/slide111.xml" /><Relationship Id="rId129" Type="http://schemas.openxmlformats.org/officeDocument/2006/relationships/slide" Target="slides/slide112.xml" /><Relationship Id="rId13" Type="http://schemas.openxmlformats.org/officeDocument/2006/relationships/slideMaster" Target="slideMasters/slideMaster13.xml" /><Relationship Id="rId130" Type="http://schemas.openxmlformats.org/officeDocument/2006/relationships/slide" Target="slides/slide113.xml" /><Relationship Id="rId131" Type="http://schemas.openxmlformats.org/officeDocument/2006/relationships/slide" Target="slides/slide114.xml" /><Relationship Id="rId132" Type="http://schemas.openxmlformats.org/officeDocument/2006/relationships/slide" Target="slides/slide115.xml" /><Relationship Id="rId133" Type="http://schemas.openxmlformats.org/officeDocument/2006/relationships/slide" Target="slides/slide116.xml" /><Relationship Id="rId134" Type="http://schemas.openxmlformats.org/officeDocument/2006/relationships/slide" Target="slides/slide117.xml" /><Relationship Id="rId135" Type="http://schemas.openxmlformats.org/officeDocument/2006/relationships/slide" Target="slides/slide118.xml" /><Relationship Id="rId136" Type="http://schemas.openxmlformats.org/officeDocument/2006/relationships/slide" Target="slides/slide119.xml" /><Relationship Id="rId137" Type="http://schemas.openxmlformats.org/officeDocument/2006/relationships/slide" Target="slides/slide120.xml" /><Relationship Id="rId138" Type="http://schemas.openxmlformats.org/officeDocument/2006/relationships/slide" Target="slides/slide121.xml" /><Relationship Id="rId139" Type="http://schemas.openxmlformats.org/officeDocument/2006/relationships/slide" Target="slides/slide122.xml" /><Relationship Id="rId14" Type="http://schemas.openxmlformats.org/officeDocument/2006/relationships/slideMaster" Target="slideMasters/slideMaster14.xml" /><Relationship Id="rId140" Type="http://schemas.openxmlformats.org/officeDocument/2006/relationships/slide" Target="slides/slide123.xml" /><Relationship Id="rId141" Type="http://schemas.openxmlformats.org/officeDocument/2006/relationships/slide" Target="slides/slide124.xml" /><Relationship Id="rId142" Type="http://schemas.openxmlformats.org/officeDocument/2006/relationships/slide" Target="slides/slide125.xml" /><Relationship Id="rId143" Type="http://schemas.openxmlformats.org/officeDocument/2006/relationships/slide" Target="slides/slide126.xml" /><Relationship Id="rId144" Type="http://schemas.openxmlformats.org/officeDocument/2006/relationships/slide" Target="slides/slide127.xml" /><Relationship Id="rId145" Type="http://schemas.openxmlformats.org/officeDocument/2006/relationships/slide" Target="slides/slide128.xml" /><Relationship Id="rId146" Type="http://schemas.openxmlformats.org/officeDocument/2006/relationships/slide" Target="slides/slide129.xml" /><Relationship Id="rId147" Type="http://schemas.openxmlformats.org/officeDocument/2006/relationships/slide" Target="slides/slide130.xml" /><Relationship Id="rId148" Type="http://schemas.openxmlformats.org/officeDocument/2006/relationships/slide" Target="slides/slide131.xml" /><Relationship Id="rId149" Type="http://schemas.openxmlformats.org/officeDocument/2006/relationships/slide" Target="slides/slide132.xml" /><Relationship Id="rId15" Type="http://schemas.openxmlformats.org/officeDocument/2006/relationships/slideMaster" Target="slideMasters/slideMaster15.xml" /><Relationship Id="rId150" Type="http://schemas.openxmlformats.org/officeDocument/2006/relationships/slide" Target="slides/slide133.xml" /><Relationship Id="rId151" Type="http://schemas.openxmlformats.org/officeDocument/2006/relationships/slide" Target="slides/slide134.xml" /><Relationship Id="rId152" Type="http://schemas.openxmlformats.org/officeDocument/2006/relationships/slide" Target="slides/slide135.xml" /><Relationship Id="rId153" Type="http://schemas.openxmlformats.org/officeDocument/2006/relationships/slide" Target="slides/slide136.xml" /><Relationship Id="rId154" Type="http://schemas.openxmlformats.org/officeDocument/2006/relationships/slide" Target="slides/slide137.xml" /><Relationship Id="rId155" Type="http://schemas.openxmlformats.org/officeDocument/2006/relationships/slide" Target="slides/slide138.xml" /><Relationship Id="rId156" Type="http://schemas.openxmlformats.org/officeDocument/2006/relationships/slide" Target="slides/slide139.xml" /><Relationship Id="rId157" Type="http://schemas.openxmlformats.org/officeDocument/2006/relationships/slide" Target="slides/slide140.xml" /><Relationship Id="rId158" Type="http://schemas.openxmlformats.org/officeDocument/2006/relationships/slide" Target="slides/slide141.xml" /><Relationship Id="rId159" Type="http://schemas.openxmlformats.org/officeDocument/2006/relationships/slide" Target="slides/slide142.xml" /><Relationship Id="rId16" Type="http://schemas.openxmlformats.org/officeDocument/2006/relationships/slideMaster" Target="slideMasters/slideMaster16.xml" /><Relationship Id="rId160" Type="http://schemas.openxmlformats.org/officeDocument/2006/relationships/slide" Target="slides/slide143.xml" /><Relationship Id="rId161" Type="http://schemas.openxmlformats.org/officeDocument/2006/relationships/slide" Target="slides/slide144.xml" /><Relationship Id="rId162" Type="http://schemas.openxmlformats.org/officeDocument/2006/relationships/slide" Target="slides/slide145.xml" /><Relationship Id="rId163" Type="http://schemas.openxmlformats.org/officeDocument/2006/relationships/slide" Target="slides/slide146.xml" /><Relationship Id="rId164" Type="http://schemas.openxmlformats.org/officeDocument/2006/relationships/slide" Target="slides/slide147.xml" /><Relationship Id="rId165" Type="http://schemas.openxmlformats.org/officeDocument/2006/relationships/slide" Target="slides/slide148.xml" /><Relationship Id="rId166" Type="http://schemas.openxmlformats.org/officeDocument/2006/relationships/slide" Target="slides/slide149.xml" /><Relationship Id="rId167" Type="http://schemas.openxmlformats.org/officeDocument/2006/relationships/slide" Target="slides/slide150.xml" /><Relationship Id="rId168" Type="http://schemas.openxmlformats.org/officeDocument/2006/relationships/slide" Target="slides/slide151.xml" /><Relationship Id="rId169" Type="http://schemas.openxmlformats.org/officeDocument/2006/relationships/slide" Target="slides/slide152.xml" /><Relationship Id="rId17" Type="http://schemas.openxmlformats.org/officeDocument/2006/relationships/notesMaster" Target="notesMasters/notesMaster1.xml" /><Relationship Id="rId170" Type="http://schemas.openxmlformats.org/officeDocument/2006/relationships/slide" Target="slides/slide153.xml" /><Relationship Id="rId171" Type="http://schemas.openxmlformats.org/officeDocument/2006/relationships/slide" Target="slides/slide154.xml" /><Relationship Id="rId172" Type="http://schemas.openxmlformats.org/officeDocument/2006/relationships/slide" Target="slides/slide155.xml" /><Relationship Id="rId173" Type="http://schemas.openxmlformats.org/officeDocument/2006/relationships/slide" Target="slides/slide156.xml" /><Relationship Id="rId174" Type="http://schemas.openxmlformats.org/officeDocument/2006/relationships/slide" Target="slides/slide157.xml" /><Relationship Id="rId175" Type="http://schemas.openxmlformats.org/officeDocument/2006/relationships/slide" Target="slides/slide158.xml" /><Relationship Id="rId176" Type="http://schemas.openxmlformats.org/officeDocument/2006/relationships/slide" Target="slides/slide159.xml" /><Relationship Id="rId177" Type="http://schemas.openxmlformats.org/officeDocument/2006/relationships/slide" Target="slides/slide160.xml" /><Relationship Id="rId178" Type="http://schemas.openxmlformats.org/officeDocument/2006/relationships/slide" Target="slides/slide161.xml" /><Relationship Id="rId179" Type="http://schemas.openxmlformats.org/officeDocument/2006/relationships/slide" Target="slides/slide162.xml" /><Relationship Id="rId18" Type="http://schemas.openxmlformats.org/officeDocument/2006/relationships/slide" Target="slides/slide1.xml" /><Relationship Id="rId180" Type="http://schemas.openxmlformats.org/officeDocument/2006/relationships/slide" Target="slides/slide163.xml" /><Relationship Id="rId181" Type="http://schemas.openxmlformats.org/officeDocument/2006/relationships/slide" Target="slides/slide164.xml" /><Relationship Id="rId182" Type="http://schemas.openxmlformats.org/officeDocument/2006/relationships/slide" Target="slides/slide165.xml" /><Relationship Id="rId183" Type="http://schemas.openxmlformats.org/officeDocument/2006/relationships/slide" Target="slides/slide166.xml" /><Relationship Id="rId184" Type="http://schemas.openxmlformats.org/officeDocument/2006/relationships/slide" Target="slides/slide167.xml" /><Relationship Id="rId185" Type="http://schemas.openxmlformats.org/officeDocument/2006/relationships/slide" Target="slides/slide168.xml" /><Relationship Id="rId186" Type="http://schemas.openxmlformats.org/officeDocument/2006/relationships/slide" Target="slides/slide169.xml" /><Relationship Id="rId187" Type="http://schemas.openxmlformats.org/officeDocument/2006/relationships/slide" Target="slides/slide170.xml" /><Relationship Id="rId188" Type="http://schemas.openxmlformats.org/officeDocument/2006/relationships/slide" Target="slides/slide171.xml" /><Relationship Id="rId189" Type="http://schemas.openxmlformats.org/officeDocument/2006/relationships/slide" Target="slides/slide172.xml" /><Relationship Id="rId19" Type="http://schemas.openxmlformats.org/officeDocument/2006/relationships/slide" Target="slides/slide2.xml" /><Relationship Id="rId190" Type="http://schemas.openxmlformats.org/officeDocument/2006/relationships/slide" Target="slides/slide173.xml" /><Relationship Id="rId191" Type="http://schemas.openxmlformats.org/officeDocument/2006/relationships/slide" Target="slides/slide174.xml" /><Relationship Id="rId192" Type="http://schemas.openxmlformats.org/officeDocument/2006/relationships/slide" Target="slides/slide175.xml" /><Relationship Id="rId193" Type="http://schemas.openxmlformats.org/officeDocument/2006/relationships/slide" Target="slides/slide176.xml" /><Relationship Id="rId194" Type="http://schemas.openxmlformats.org/officeDocument/2006/relationships/slide" Target="slides/slide177.xml" /><Relationship Id="rId195" Type="http://schemas.openxmlformats.org/officeDocument/2006/relationships/slide" Target="slides/slide178.xml" /><Relationship Id="rId196" Type="http://schemas.openxmlformats.org/officeDocument/2006/relationships/slide" Target="slides/slide179.xml" /><Relationship Id="rId197" Type="http://schemas.openxmlformats.org/officeDocument/2006/relationships/slide" Target="slides/slide180.xml" /><Relationship Id="rId198" Type="http://schemas.openxmlformats.org/officeDocument/2006/relationships/slide" Target="slides/slide181.xml" /><Relationship Id="rId199" Type="http://schemas.openxmlformats.org/officeDocument/2006/relationships/slide" Target="slides/slide182.xml" /><Relationship Id="rId2" Type="http://schemas.openxmlformats.org/officeDocument/2006/relationships/slideMaster" Target="slideMasters/slideMaster2.xml" /><Relationship Id="rId20" Type="http://schemas.openxmlformats.org/officeDocument/2006/relationships/slide" Target="slides/slide3.xml" /><Relationship Id="rId200" Type="http://schemas.openxmlformats.org/officeDocument/2006/relationships/slide" Target="slides/slide183.xml" /><Relationship Id="rId201" Type="http://schemas.openxmlformats.org/officeDocument/2006/relationships/slide" Target="slides/slide184.xml" /><Relationship Id="rId202" Type="http://schemas.openxmlformats.org/officeDocument/2006/relationships/slide" Target="slides/slide185.xml" /><Relationship Id="rId203" Type="http://schemas.openxmlformats.org/officeDocument/2006/relationships/slide" Target="slides/slide186.xml" /><Relationship Id="rId204" Type="http://schemas.openxmlformats.org/officeDocument/2006/relationships/slide" Target="slides/slide187.xml" /><Relationship Id="rId205" Type="http://schemas.openxmlformats.org/officeDocument/2006/relationships/slide" Target="slides/slide188.xml" /><Relationship Id="rId206" Type="http://schemas.openxmlformats.org/officeDocument/2006/relationships/slide" Target="slides/slide189.xml" /><Relationship Id="rId207" Type="http://schemas.openxmlformats.org/officeDocument/2006/relationships/slide" Target="slides/slide190.xml" /><Relationship Id="rId208" Type="http://schemas.openxmlformats.org/officeDocument/2006/relationships/slide" Target="slides/slide191.xml" /><Relationship Id="rId209" Type="http://schemas.openxmlformats.org/officeDocument/2006/relationships/slide" Target="slides/slide192.xml" /><Relationship Id="rId21" Type="http://schemas.openxmlformats.org/officeDocument/2006/relationships/slide" Target="slides/slide4.xml" /><Relationship Id="rId210" Type="http://schemas.openxmlformats.org/officeDocument/2006/relationships/slide" Target="slides/slide193.xml" /><Relationship Id="rId211" Type="http://schemas.openxmlformats.org/officeDocument/2006/relationships/slide" Target="slides/slide194.xml" /><Relationship Id="rId212" Type="http://schemas.openxmlformats.org/officeDocument/2006/relationships/slide" Target="slides/slide195.xml" /><Relationship Id="rId213" Type="http://schemas.openxmlformats.org/officeDocument/2006/relationships/slide" Target="slides/slide196.xml" /><Relationship Id="rId214" Type="http://schemas.openxmlformats.org/officeDocument/2006/relationships/slide" Target="slides/slide197.xml" /><Relationship Id="rId215" Type="http://schemas.openxmlformats.org/officeDocument/2006/relationships/slide" Target="slides/slide198.xml" /><Relationship Id="rId216" Type="http://schemas.openxmlformats.org/officeDocument/2006/relationships/slide" Target="slides/slide199.xml" /><Relationship Id="rId217" Type="http://schemas.openxmlformats.org/officeDocument/2006/relationships/slide" Target="slides/slide200.xml" /><Relationship Id="rId218" Type="http://schemas.openxmlformats.org/officeDocument/2006/relationships/slide" Target="slides/slide201.xml" /><Relationship Id="rId219" Type="http://schemas.openxmlformats.org/officeDocument/2006/relationships/slide" Target="slides/slide202.xml" /><Relationship Id="rId22" Type="http://schemas.openxmlformats.org/officeDocument/2006/relationships/slide" Target="slides/slide5.xml" /><Relationship Id="rId220" Type="http://schemas.openxmlformats.org/officeDocument/2006/relationships/slide" Target="slides/slide203.xml" /><Relationship Id="rId221" Type="http://schemas.openxmlformats.org/officeDocument/2006/relationships/slide" Target="slides/slide204.xml" /><Relationship Id="rId222" Type="http://schemas.openxmlformats.org/officeDocument/2006/relationships/slide" Target="slides/slide205.xml" /><Relationship Id="rId223" Type="http://schemas.openxmlformats.org/officeDocument/2006/relationships/slide" Target="slides/slide206.xml" /><Relationship Id="rId224" Type="http://schemas.openxmlformats.org/officeDocument/2006/relationships/slide" Target="slides/slide207.xml" /><Relationship Id="rId225" Type="http://schemas.openxmlformats.org/officeDocument/2006/relationships/slide" Target="slides/slide208.xml" /><Relationship Id="rId226" Type="http://schemas.openxmlformats.org/officeDocument/2006/relationships/slide" Target="slides/slide209.xml" /><Relationship Id="rId227" Type="http://schemas.openxmlformats.org/officeDocument/2006/relationships/slide" Target="slides/slide210.xml" /><Relationship Id="rId228" Type="http://schemas.openxmlformats.org/officeDocument/2006/relationships/slide" Target="slides/slide211.xml" /><Relationship Id="rId229" Type="http://schemas.openxmlformats.org/officeDocument/2006/relationships/slide" Target="slides/slide212.xml" /><Relationship Id="rId23" Type="http://schemas.openxmlformats.org/officeDocument/2006/relationships/slide" Target="slides/slide6.xml" /><Relationship Id="rId230" Type="http://schemas.openxmlformats.org/officeDocument/2006/relationships/slide" Target="slides/slide213.xml" /><Relationship Id="rId231" Type="http://schemas.openxmlformats.org/officeDocument/2006/relationships/slide" Target="slides/slide214.xml" /><Relationship Id="rId232" Type="http://schemas.openxmlformats.org/officeDocument/2006/relationships/slide" Target="slides/slide215.xml" /><Relationship Id="rId233" Type="http://schemas.openxmlformats.org/officeDocument/2006/relationships/slide" Target="slides/slide216.xml" /><Relationship Id="rId234" Type="http://schemas.openxmlformats.org/officeDocument/2006/relationships/slide" Target="slides/slide217.xml" /><Relationship Id="rId235" Type="http://schemas.openxmlformats.org/officeDocument/2006/relationships/slide" Target="slides/slide218.xml" /><Relationship Id="rId236" Type="http://schemas.openxmlformats.org/officeDocument/2006/relationships/slide" Target="slides/slide219.xml" /><Relationship Id="rId237" Type="http://schemas.openxmlformats.org/officeDocument/2006/relationships/slide" Target="slides/slide220.xml" /><Relationship Id="rId238" Type="http://schemas.openxmlformats.org/officeDocument/2006/relationships/slide" Target="slides/slide221.xml" /><Relationship Id="rId239" Type="http://schemas.openxmlformats.org/officeDocument/2006/relationships/slide" Target="slides/slide222.xml" /><Relationship Id="rId24" Type="http://schemas.openxmlformats.org/officeDocument/2006/relationships/slide" Target="slides/slide7.xml" /><Relationship Id="rId240" Type="http://schemas.openxmlformats.org/officeDocument/2006/relationships/slide" Target="slides/slide223.xml" /><Relationship Id="rId241" Type="http://schemas.openxmlformats.org/officeDocument/2006/relationships/slide" Target="slides/slide224.xml" /><Relationship Id="rId242" Type="http://schemas.openxmlformats.org/officeDocument/2006/relationships/slide" Target="slides/slide225.xml" /><Relationship Id="rId243" Type="http://schemas.openxmlformats.org/officeDocument/2006/relationships/slide" Target="slides/slide226.xml" /><Relationship Id="rId244" Type="http://schemas.openxmlformats.org/officeDocument/2006/relationships/slide" Target="slides/slide227.xml" /><Relationship Id="rId245" Type="http://schemas.openxmlformats.org/officeDocument/2006/relationships/slide" Target="slides/slide228.xml" /><Relationship Id="rId246" Type="http://schemas.openxmlformats.org/officeDocument/2006/relationships/slide" Target="slides/slide229.xml" /><Relationship Id="rId247" Type="http://schemas.openxmlformats.org/officeDocument/2006/relationships/slide" Target="slides/slide230.xml" /><Relationship Id="rId248" Type="http://schemas.openxmlformats.org/officeDocument/2006/relationships/slide" Target="slides/slide231.xml" /><Relationship Id="rId249" Type="http://schemas.openxmlformats.org/officeDocument/2006/relationships/slide" Target="slides/slide232.xml" /><Relationship Id="rId25" Type="http://schemas.openxmlformats.org/officeDocument/2006/relationships/slide" Target="slides/slide8.xml" /><Relationship Id="rId250" Type="http://schemas.openxmlformats.org/officeDocument/2006/relationships/slide" Target="slides/slide233.xml" /><Relationship Id="rId251" Type="http://schemas.openxmlformats.org/officeDocument/2006/relationships/slide" Target="slides/slide234.xml" /><Relationship Id="rId252" Type="http://schemas.openxmlformats.org/officeDocument/2006/relationships/slide" Target="slides/slide235.xml" /><Relationship Id="rId253" Type="http://schemas.openxmlformats.org/officeDocument/2006/relationships/slide" Target="slides/slide236.xml" /><Relationship Id="rId254" Type="http://schemas.openxmlformats.org/officeDocument/2006/relationships/slide" Target="slides/slide237.xml" /><Relationship Id="rId255" Type="http://schemas.openxmlformats.org/officeDocument/2006/relationships/slide" Target="slides/slide238.xml" /><Relationship Id="rId256" Type="http://schemas.openxmlformats.org/officeDocument/2006/relationships/slide" Target="slides/slide239.xml" /><Relationship Id="rId257" Type="http://schemas.openxmlformats.org/officeDocument/2006/relationships/slide" Target="slides/slide240.xml" /><Relationship Id="rId258" Type="http://schemas.openxmlformats.org/officeDocument/2006/relationships/slide" Target="slides/slide241.xml" /><Relationship Id="rId259" Type="http://schemas.openxmlformats.org/officeDocument/2006/relationships/slide" Target="slides/slide242.xml" /><Relationship Id="rId26" Type="http://schemas.openxmlformats.org/officeDocument/2006/relationships/slide" Target="slides/slide9.xml" /><Relationship Id="rId260" Type="http://schemas.openxmlformats.org/officeDocument/2006/relationships/slide" Target="slides/slide243.xml" /><Relationship Id="rId261" Type="http://schemas.openxmlformats.org/officeDocument/2006/relationships/slide" Target="slides/slide244.xml" /><Relationship Id="rId262" Type="http://schemas.openxmlformats.org/officeDocument/2006/relationships/slide" Target="slides/slide245.xml" /><Relationship Id="rId263" Type="http://schemas.openxmlformats.org/officeDocument/2006/relationships/slide" Target="slides/slide246.xml" /><Relationship Id="rId264" Type="http://schemas.openxmlformats.org/officeDocument/2006/relationships/slide" Target="slides/slide247.xml" /><Relationship Id="rId265" Type="http://schemas.openxmlformats.org/officeDocument/2006/relationships/slide" Target="slides/slide248.xml" /><Relationship Id="rId266" Type="http://schemas.openxmlformats.org/officeDocument/2006/relationships/slide" Target="slides/slide249.xml" /><Relationship Id="rId267" Type="http://schemas.openxmlformats.org/officeDocument/2006/relationships/slide" Target="slides/slide250.xml" /><Relationship Id="rId268" Type="http://schemas.openxmlformats.org/officeDocument/2006/relationships/slide" Target="slides/slide251.xml" /><Relationship Id="rId269" Type="http://schemas.openxmlformats.org/officeDocument/2006/relationships/slide" Target="slides/slide252.xml" /><Relationship Id="rId27" Type="http://schemas.openxmlformats.org/officeDocument/2006/relationships/slide" Target="slides/slide10.xml" /><Relationship Id="rId270" Type="http://schemas.openxmlformats.org/officeDocument/2006/relationships/slide" Target="slides/slide253.xml" /><Relationship Id="rId271" Type="http://schemas.openxmlformats.org/officeDocument/2006/relationships/slide" Target="slides/slide254.xml" /><Relationship Id="rId272" Type="http://schemas.openxmlformats.org/officeDocument/2006/relationships/slide" Target="slides/slide255.xml" /><Relationship Id="rId273" Type="http://schemas.openxmlformats.org/officeDocument/2006/relationships/slide" Target="slides/slide256.xml" /><Relationship Id="rId274" Type="http://schemas.openxmlformats.org/officeDocument/2006/relationships/slide" Target="slides/slide257.xml" /><Relationship Id="rId275" Type="http://schemas.openxmlformats.org/officeDocument/2006/relationships/slide" Target="slides/slide258.xml" /><Relationship Id="rId276" Type="http://schemas.openxmlformats.org/officeDocument/2006/relationships/slide" Target="slides/slide259.xml" /><Relationship Id="rId277" Type="http://schemas.openxmlformats.org/officeDocument/2006/relationships/slide" Target="slides/slide260.xml" /><Relationship Id="rId278" Type="http://schemas.openxmlformats.org/officeDocument/2006/relationships/slide" Target="slides/slide261.xml" /><Relationship Id="rId279" Type="http://schemas.openxmlformats.org/officeDocument/2006/relationships/slide" Target="slides/slide262.xml" /><Relationship Id="rId28" Type="http://schemas.openxmlformats.org/officeDocument/2006/relationships/slide" Target="slides/slide11.xml" /><Relationship Id="rId280" Type="http://schemas.openxmlformats.org/officeDocument/2006/relationships/slide" Target="slides/slide263.xml" /><Relationship Id="rId281" Type="http://schemas.openxmlformats.org/officeDocument/2006/relationships/slide" Target="slides/slide264.xml" /><Relationship Id="rId282" Type="http://schemas.openxmlformats.org/officeDocument/2006/relationships/slide" Target="slides/slide265.xml" /><Relationship Id="rId283" Type="http://schemas.openxmlformats.org/officeDocument/2006/relationships/slide" Target="slides/slide266.xml" /><Relationship Id="rId284" Type="http://schemas.openxmlformats.org/officeDocument/2006/relationships/slide" Target="slides/slide267.xml" /><Relationship Id="rId285" Type="http://schemas.openxmlformats.org/officeDocument/2006/relationships/slide" Target="slides/slide268.xml" /><Relationship Id="rId286" Type="http://schemas.openxmlformats.org/officeDocument/2006/relationships/slide" Target="slides/slide269.xml" /><Relationship Id="rId287" Type="http://schemas.openxmlformats.org/officeDocument/2006/relationships/slide" Target="slides/slide270.xml" /><Relationship Id="rId288" Type="http://schemas.openxmlformats.org/officeDocument/2006/relationships/slide" Target="slides/slide271.xml" /><Relationship Id="rId289" Type="http://schemas.openxmlformats.org/officeDocument/2006/relationships/slide" Target="slides/slide272.xml" /><Relationship Id="rId29" Type="http://schemas.openxmlformats.org/officeDocument/2006/relationships/slide" Target="slides/slide12.xml" /><Relationship Id="rId290" Type="http://schemas.openxmlformats.org/officeDocument/2006/relationships/slide" Target="slides/slide273.xml" /><Relationship Id="rId291" Type="http://schemas.openxmlformats.org/officeDocument/2006/relationships/slide" Target="slides/slide274.xml" /><Relationship Id="rId292" Type="http://schemas.openxmlformats.org/officeDocument/2006/relationships/slide" Target="slides/slide275.xml" /><Relationship Id="rId293" Type="http://schemas.openxmlformats.org/officeDocument/2006/relationships/slide" Target="slides/slide276.xml" /><Relationship Id="rId294" Type="http://schemas.openxmlformats.org/officeDocument/2006/relationships/slide" Target="slides/slide277.xml" /><Relationship Id="rId295" Type="http://schemas.openxmlformats.org/officeDocument/2006/relationships/slide" Target="slides/slide278.xml" /><Relationship Id="rId296" Type="http://schemas.openxmlformats.org/officeDocument/2006/relationships/slide" Target="slides/slide279.xml" /><Relationship Id="rId297" Type="http://schemas.openxmlformats.org/officeDocument/2006/relationships/slide" Target="slides/slide280.xml" /><Relationship Id="rId298" Type="http://schemas.openxmlformats.org/officeDocument/2006/relationships/slide" Target="slides/slide281.xml" /><Relationship Id="rId299" Type="http://schemas.openxmlformats.org/officeDocument/2006/relationships/slide" Target="slides/slide282.xml" /><Relationship Id="rId3" Type="http://schemas.openxmlformats.org/officeDocument/2006/relationships/slideMaster" Target="slideMasters/slideMaster3.xml" /><Relationship Id="rId30" Type="http://schemas.openxmlformats.org/officeDocument/2006/relationships/slide" Target="slides/slide13.xml" /><Relationship Id="rId300" Type="http://schemas.openxmlformats.org/officeDocument/2006/relationships/slide" Target="slides/slide283.xml" /><Relationship Id="rId301" Type="http://schemas.openxmlformats.org/officeDocument/2006/relationships/slide" Target="slides/slide284.xml" /><Relationship Id="rId302" Type="http://schemas.openxmlformats.org/officeDocument/2006/relationships/slide" Target="slides/slide285.xml" /><Relationship Id="rId303" Type="http://schemas.openxmlformats.org/officeDocument/2006/relationships/slide" Target="slides/slide286.xml" /><Relationship Id="rId304" Type="http://schemas.openxmlformats.org/officeDocument/2006/relationships/slide" Target="slides/slide287.xml" /><Relationship Id="rId305" Type="http://schemas.openxmlformats.org/officeDocument/2006/relationships/slide" Target="slides/slide288.xml" /><Relationship Id="rId306" Type="http://schemas.openxmlformats.org/officeDocument/2006/relationships/slide" Target="slides/slide289.xml" /><Relationship Id="rId307" Type="http://schemas.openxmlformats.org/officeDocument/2006/relationships/slide" Target="slides/slide290.xml" /><Relationship Id="rId308" Type="http://schemas.openxmlformats.org/officeDocument/2006/relationships/slide" Target="slides/slide291.xml" /><Relationship Id="rId309" Type="http://schemas.openxmlformats.org/officeDocument/2006/relationships/slide" Target="slides/slide292.xml" /><Relationship Id="rId31" Type="http://schemas.openxmlformats.org/officeDocument/2006/relationships/slide" Target="slides/slide14.xml" /><Relationship Id="rId310" Type="http://schemas.openxmlformats.org/officeDocument/2006/relationships/slide" Target="slides/slide293.xml" /><Relationship Id="rId311" Type="http://schemas.openxmlformats.org/officeDocument/2006/relationships/slide" Target="slides/slide294.xml" /><Relationship Id="rId312" Type="http://schemas.openxmlformats.org/officeDocument/2006/relationships/slide" Target="slides/slide295.xml" /><Relationship Id="rId313" Type="http://schemas.openxmlformats.org/officeDocument/2006/relationships/slide" Target="slides/slide296.xml" /><Relationship Id="rId314" Type="http://schemas.openxmlformats.org/officeDocument/2006/relationships/slide" Target="slides/slide297.xml" /><Relationship Id="rId315" Type="http://schemas.openxmlformats.org/officeDocument/2006/relationships/slide" Target="slides/slide298.xml" /><Relationship Id="rId316" Type="http://schemas.openxmlformats.org/officeDocument/2006/relationships/slide" Target="slides/slide299.xml" /><Relationship Id="rId317" Type="http://schemas.openxmlformats.org/officeDocument/2006/relationships/slide" Target="slides/slide300.xml" /><Relationship Id="rId318" Type="http://schemas.openxmlformats.org/officeDocument/2006/relationships/slide" Target="slides/slide301.xml" /><Relationship Id="rId319" Type="http://schemas.openxmlformats.org/officeDocument/2006/relationships/slide" Target="slides/slide302.xml" /><Relationship Id="rId32" Type="http://schemas.openxmlformats.org/officeDocument/2006/relationships/slide" Target="slides/slide15.xml" /><Relationship Id="rId320" Type="http://schemas.openxmlformats.org/officeDocument/2006/relationships/slide" Target="slides/slide303.xml" /><Relationship Id="rId321" Type="http://schemas.openxmlformats.org/officeDocument/2006/relationships/slide" Target="slides/slide304.xml" /><Relationship Id="rId322" Type="http://schemas.openxmlformats.org/officeDocument/2006/relationships/slide" Target="slides/slide305.xml" /><Relationship Id="rId323" Type="http://schemas.openxmlformats.org/officeDocument/2006/relationships/slide" Target="slides/slide306.xml" /><Relationship Id="rId324" Type="http://schemas.openxmlformats.org/officeDocument/2006/relationships/slide" Target="slides/slide307.xml" /><Relationship Id="rId325" Type="http://schemas.openxmlformats.org/officeDocument/2006/relationships/slide" Target="slides/slide308.xml" /><Relationship Id="rId326" Type="http://schemas.openxmlformats.org/officeDocument/2006/relationships/slide" Target="slides/slide309.xml" /><Relationship Id="rId327" Type="http://schemas.openxmlformats.org/officeDocument/2006/relationships/slide" Target="slides/slide310.xml" /><Relationship Id="rId328" Type="http://schemas.openxmlformats.org/officeDocument/2006/relationships/slide" Target="slides/slide311.xml" /><Relationship Id="rId329" Type="http://schemas.openxmlformats.org/officeDocument/2006/relationships/slide" Target="slides/slide312.xml" /><Relationship Id="rId33" Type="http://schemas.openxmlformats.org/officeDocument/2006/relationships/slide" Target="slides/slide16.xml" /><Relationship Id="rId330" Type="http://schemas.openxmlformats.org/officeDocument/2006/relationships/slide" Target="slides/slide313.xml" /><Relationship Id="rId331" Type="http://schemas.openxmlformats.org/officeDocument/2006/relationships/slide" Target="slides/slide314.xml" /><Relationship Id="rId332" Type="http://schemas.openxmlformats.org/officeDocument/2006/relationships/slide" Target="slides/slide315.xml" /><Relationship Id="rId333" Type="http://schemas.openxmlformats.org/officeDocument/2006/relationships/slide" Target="slides/slide316.xml" /><Relationship Id="rId334" Type="http://schemas.openxmlformats.org/officeDocument/2006/relationships/slide" Target="slides/slide317.xml" /><Relationship Id="rId335" Type="http://schemas.openxmlformats.org/officeDocument/2006/relationships/slide" Target="slides/slide318.xml" /><Relationship Id="rId336" Type="http://schemas.openxmlformats.org/officeDocument/2006/relationships/slide" Target="slides/slide319.xml" /><Relationship Id="rId337" Type="http://schemas.openxmlformats.org/officeDocument/2006/relationships/slide" Target="slides/slide320.xml" /><Relationship Id="rId338" Type="http://schemas.openxmlformats.org/officeDocument/2006/relationships/slide" Target="slides/slide321.xml" /><Relationship Id="rId339" Type="http://schemas.openxmlformats.org/officeDocument/2006/relationships/slide" Target="slides/slide322.xml" /><Relationship Id="rId34" Type="http://schemas.openxmlformats.org/officeDocument/2006/relationships/slide" Target="slides/slide17.xml" /><Relationship Id="rId340" Type="http://schemas.openxmlformats.org/officeDocument/2006/relationships/slide" Target="slides/slide323.xml" /><Relationship Id="rId341" Type="http://schemas.openxmlformats.org/officeDocument/2006/relationships/slide" Target="slides/slide324.xml" /><Relationship Id="rId342" Type="http://schemas.openxmlformats.org/officeDocument/2006/relationships/slide" Target="slides/slide325.xml" /><Relationship Id="rId343" Type="http://schemas.openxmlformats.org/officeDocument/2006/relationships/slide" Target="slides/slide326.xml" /><Relationship Id="rId344" Type="http://schemas.openxmlformats.org/officeDocument/2006/relationships/slide" Target="slides/slide327.xml" /><Relationship Id="rId345" Type="http://schemas.openxmlformats.org/officeDocument/2006/relationships/slide" Target="slides/slide328.xml" /><Relationship Id="rId346" Type="http://schemas.openxmlformats.org/officeDocument/2006/relationships/slide" Target="slides/slide329.xml" /><Relationship Id="rId347" Type="http://schemas.openxmlformats.org/officeDocument/2006/relationships/slide" Target="slides/slide330.xml" /><Relationship Id="rId348" Type="http://schemas.openxmlformats.org/officeDocument/2006/relationships/slide" Target="slides/slide331.xml" /><Relationship Id="rId349" Type="http://schemas.openxmlformats.org/officeDocument/2006/relationships/slide" Target="slides/slide332.xml" /><Relationship Id="rId35" Type="http://schemas.openxmlformats.org/officeDocument/2006/relationships/slide" Target="slides/slide18.xml" /><Relationship Id="rId350" Type="http://schemas.openxmlformats.org/officeDocument/2006/relationships/slide" Target="slides/slide333.xml" /><Relationship Id="rId351" Type="http://schemas.openxmlformats.org/officeDocument/2006/relationships/slide" Target="slides/slide334.xml" /><Relationship Id="rId352" Type="http://schemas.openxmlformats.org/officeDocument/2006/relationships/slide" Target="slides/slide335.xml" /><Relationship Id="rId353" Type="http://schemas.openxmlformats.org/officeDocument/2006/relationships/slide" Target="slides/slide336.xml" /><Relationship Id="rId354" Type="http://schemas.openxmlformats.org/officeDocument/2006/relationships/slide" Target="slides/slide337.xml" /><Relationship Id="rId355" Type="http://schemas.openxmlformats.org/officeDocument/2006/relationships/slide" Target="slides/slide338.xml" /><Relationship Id="rId356" Type="http://schemas.openxmlformats.org/officeDocument/2006/relationships/slide" Target="slides/slide339.xml" /><Relationship Id="rId357" Type="http://schemas.openxmlformats.org/officeDocument/2006/relationships/slide" Target="slides/slide340.xml" /><Relationship Id="rId358" Type="http://schemas.openxmlformats.org/officeDocument/2006/relationships/slide" Target="slides/slide341.xml" /><Relationship Id="rId359" Type="http://schemas.openxmlformats.org/officeDocument/2006/relationships/slide" Target="slides/slide342.xml" /><Relationship Id="rId36" Type="http://schemas.openxmlformats.org/officeDocument/2006/relationships/slide" Target="slides/slide19.xml" /><Relationship Id="rId360" Type="http://schemas.openxmlformats.org/officeDocument/2006/relationships/slide" Target="slides/slide343.xml" /><Relationship Id="rId361" Type="http://schemas.openxmlformats.org/officeDocument/2006/relationships/slide" Target="slides/slide344.xml" /><Relationship Id="rId362" Type="http://schemas.openxmlformats.org/officeDocument/2006/relationships/slide" Target="slides/slide345.xml" /><Relationship Id="rId363" Type="http://schemas.openxmlformats.org/officeDocument/2006/relationships/slide" Target="slides/slide346.xml" /><Relationship Id="rId364" Type="http://schemas.openxmlformats.org/officeDocument/2006/relationships/slide" Target="slides/slide347.xml" /><Relationship Id="rId365" Type="http://schemas.openxmlformats.org/officeDocument/2006/relationships/slide" Target="slides/slide348.xml" /><Relationship Id="rId366" Type="http://schemas.openxmlformats.org/officeDocument/2006/relationships/slide" Target="slides/slide349.xml" /><Relationship Id="rId367" Type="http://schemas.openxmlformats.org/officeDocument/2006/relationships/slide" Target="slides/slide350.xml" /><Relationship Id="rId368" Type="http://schemas.openxmlformats.org/officeDocument/2006/relationships/slide" Target="slides/slide351.xml" /><Relationship Id="rId369" Type="http://schemas.openxmlformats.org/officeDocument/2006/relationships/slide" Target="slides/slide352.xml" /><Relationship Id="rId37" Type="http://schemas.openxmlformats.org/officeDocument/2006/relationships/slide" Target="slides/slide20.xml" /><Relationship Id="rId370" Type="http://schemas.openxmlformats.org/officeDocument/2006/relationships/slide" Target="slides/slide353.xml" /><Relationship Id="rId371" Type="http://schemas.openxmlformats.org/officeDocument/2006/relationships/slide" Target="slides/slide354.xml" /><Relationship Id="rId372" Type="http://schemas.openxmlformats.org/officeDocument/2006/relationships/slide" Target="slides/slide355.xml" /><Relationship Id="rId373" Type="http://schemas.openxmlformats.org/officeDocument/2006/relationships/slide" Target="slides/slide356.xml" /><Relationship Id="rId374" Type="http://schemas.openxmlformats.org/officeDocument/2006/relationships/slide" Target="slides/slide357.xml" /><Relationship Id="rId375" Type="http://schemas.openxmlformats.org/officeDocument/2006/relationships/slide" Target="slides/slide358.xml" /><Relationship Id="rId376" Type="http://schemas.openxmlformats.org/officeDocument/2006/relationships/slide" Target="slides/slide359.xml" /><Relationship Id="rId377" Type="http://schemas.openxmlformats.org/officeDocument/2006/relationships/slide" Target="slides/slide360.xml" /><Relationship Id="rId378" Type="http://schemas.openxmlformats.org/officeDocument/2006/relationships/slide" Target="slides/slide361.xml" /><Relationship Id="rId379" Type="http://schemas.openxmlformats.org/officeDocument/2006/relationships/slide" Target="slides/slide362.xml" /><Relationship Id="rId38" Type="http://schemas.openxmlformats.org/officeDocument/2006/relationships/slide" Target="slides/slide21.xml" /><Relationship Id="rId380" Type="http://schemas.openxmlformats.org/officeDocument/2006/relationships/slide" Target="slides/slide363.xml" /><Relationship Id="rId381" Type="http://schemas.openxmlformats.org/officeDocument/2006/relationships/slide" Target="slides/slide364.xml" /><Relationship Id="rId382" Type="http://schemas.openxmlformats.org/officeDocument/2006/relationships/slide" Target="slides/slide365.xml" /><Relationship Id="rId383" Type="http://schemas.openxmlformats.org/officeDocument/2006/relationships/slide" Target="slides/slide366.xml" /><Relationship Id="rId384" Type="http://schemas.openxmlformats.org/officeDocument/2006/relationships/slide" Target="slides/slide367.xml" /><Relationship Id="rId385" Type="http://schemas.openxmlformats.org/officeDocument/2006/relationships/slide" Target="slides/slide368.xml" /><Relationship Id="rId386" Type="http://schemas.openxmlformats.org/officeDocument/2006/relationships/slide" Target="slides/slide369.xml" /><Relationship Id="rId387" Type="http://schemas.openxmlformats.org/officeDocument/2006/relationships/slide" Target="slides/slide370.xml" /><Relationship Id="rId388" Type="http://schemas.openxmlformats.org/officeDocument/2006/relationships/slide" Target="slides/slide371.xml" /><Relationship Id="rId389" Type="http://schemas.openxmlformats.org/officeDocument/2006/relationships/slide" Target="slides/slide372.xml" /><Relationship Id="rId39" Type="http://schemas.openxmlformats.org/officeDocument/2006/relationships/slide" Target="slides/slide22.xml" /><Relationship Id="rId390" Type="http://schemas.openxmlformats.org/officeDocument/2006/relationships/slide" Target="slides/slide373.xml" /><Relationship Id="rId391" Type="http://schemas.openxmlformats.org/officeDocument/2006/relationships/slide" Target="slides/slide374.xml" /><Relationship Id="rId392" Type="http://schemas.openxmlformats.org/officeDocument/2006/relationships/slide" Target="slides/slide375.xml" /><Relationship Id="rId393" Type="http://schemas.openxmlformats.org/officeDocument/2006/relationships/slide" Target="slides/slide376.xml" /><Relationship Id="rId394" Type="http://schemas.openxmlformats.org/officeDocument/2006/relationships/slide" Target="slides/slide377.xml" /><Relationship Id="rId395" Type="http://schemas.openxmlformats.org/officeDocument/2006/relationships/slide" Target="slides/slide378.xml" /><Relationship Id="rId396" Type="http://schemas.openxmlformats.org/officeDocument/2006/relationships/slide" Target="slides/slide379.xml" /><Relationship Id="rId397" Type="http://schemas.openxmlformats.org/officeDocument/2006/relationships/slide" Target="slides/slide380.xml" /><Relationship Id="rId398" Type="http://schemas.openxmlformats.org/officeDocument/2006/relationships/slide" Target="slides/slide381.xml" /><Relationship Id="rId399" Type="http://schemas.openxmlformats.org/officeDocument/2006/relationships/slide" Target="slides/slide382.xml" /><Relationship Id="rId4" Type="http://schemas.openxmlformats.org/officeDocument/2006/relationships/slideMaster" Target="slideMasters/slideMaster4.xml" /><Relationship Id="rId40" Type="http://schemas.openxmlformats.org/officeDocument/2006/relationships/slide" Target="slides/slide23.xml" /><Relationship Id="rId400" Type="http://schemas.openxmlformats.org/officeDocument/2006/relationships/slide" Target="slides/slide383.xml" /><Relationship Id="rId401" Type="http://schemas.openxmlformats.org/officeDocument/2006/relationships/slide" Target="slides/slide384.xml" /><Relationship Id="rId402" Type="http://schemas.openxmlformats.org/officeDocument/2006/relationships/slide" Target="slides/slide385.xml" /><Relationship Id="rId403" Type="http://schemas.openxmlformats.org/officeDocument/2006/relationships/slide" Target="slides/slide386.xml" /><Relationship Id="rId404" Type="http://schemas.openxmlformats.org/officeDocument/2006/relationships/slide" Target="slides/slide387.xml" /><Relationship Id="rId405" Type="http://schemas.openxmlformats.org/officeDocument/2006/relationships/slide" Target="slides/slide388.xml" /><Relationship Id="rId406" Type="http://schemas.openxmlformats.org/officeDocument/2006/relationships/slide" Target="slides/slide389.xml" /><Relationship Id="rId407" Type="http://schemas.openxmlformats.org/officeDocument/2006/relationships/tags" Target="tags/tag1.xml" /><Relationship Id="rId408" Type="http://schemas.openxmlformats.org/officeDocument/2006/relationships/presProps" Target="presProps.xml" /><Relationship Id="rId409" Type="http://schemas.openxmlformats.org/officeDocument/2006/relationships/viewProps" Target="viewProps.xml" /><Relationship Id="rId41" Type="http://schemas.openxmlformats.org/officeDocument/2006/relationships/slide" Target="slides/slide24.xml" /><Relationship Id="rId410" Type="http://schemas.openxmlformats.org/officeDocument/2006/relationships/theme" Target="theme/theme1.xml" /><Relationship Id="rId411" Type="http://schemas.openxmlformats.org/officeDocument/2006/relationships/tableStyles" Target="tableStyles.xml" /><Relationship Id="rId42" Type="http://schemas.openxmlformats.org/officeDocument/2006/relationships/slide" Target="slides/slide25.xml" /><Relationship Id="rId43" Type="http://schemas.openxmlformats.org/officeDocument/2006/relationships/slide" Target="slides/slide26.xml" /><Relationship Id="rId44" Type="http://schemas.openxmlformats.org/officeDocument/2006/relationships/slide" Target="slides/slide27.xml" /><Relationship Id="rId45" Type="http://schemas.openxmlformats.org/officeDocument/2006/relationships/slide" Target="slides/slide28.xml" /><Relationship Id="rId46" Type="http://schemas.openxmlformats.org/officeDocument/2006/relationships/slide" Target="slides/slide29.xml" /><Relationship Id="rId47" Type="http://schemas.openxmlformats.org/officeDocument/2006/relationships/slide" Target="slides/slide30.xml" /><Relationship Id="rId48" Type="http://schemas.openxmlformats.org/officeDocument/2006/relationships/slide" Target="slides/slide31.xml" /><Relationship Id="rId49" Type="http://schemas.openxmlformats.org/officeDocument/2006/relationships/slide" Target="slides/slide32.xml" /><Relationship Id="rId5" Type="http://schemas.openxmlformats.org/officeDocument/2006/relationships/slideMaster" Target="slideMasters/slideMaster5.xml" /><Relationship Id="rId50" Type="http://schemas.openxmlformats.org/officeDocument/2006/relationships/slide" Target="slides/slide33.xml" /><Relationship Id="rId51" Type="http://schemas.openxmlformats.org/officeDocument/2006/relationships/slide" Target="slides/slide34.xml" /><Relationship Id="rId52" Type="http://schemas.openxmlformats.org/officeDocument/2006/relationships/slide" Target="slides/slide35.xml" /><Relationship Id="rId53" Type="http://schemas.openxmlformats.org/officeDocument/2006/relationships/slide" Target="slides/slide36.xml" /><Relationship Id="rId54" Type="http://schemas.openxmlformats.org/officeDocument/2006/relationships/slide" Target="slides/slide37.xml" /><Relationship Id="rId55" Type="http://schemas.openxmlformats.org/officeDocument/2006/relationships/slide" Target="slides/slide38.xml" /><Relationship Id="rId56" Type="http://schemas.openxmlformats.org/officeDocument/2006/relationships/slide" Target="slides/slide39.xml" /><Relationship Id="rId57" Type="http://schemas.openxmlformats.org/officeDocument/2006/relationships/slide" Target="slides/slide40.xml" /><Relationship Id="rId58" Type="http://schemas.openxmlformats.org/officeDocument/2006/relationships/slide" Target="slides/slide41.xml" /><Relationship Id="rId59" Type="http://schemas.openxmlformats.org/officeDocument/2006/relationships/slide" Target="slides/slide42.xml" /><Relationship Id="rId6" Type="http://schemas.openxmlformats.org/officeDocument/2006/relationships/slideMaster" Target="slideMasters/slideMaster6.xml" /><Relationship Id="rId60" Type="http://schemas.openxmlformats.org/officeDocument/2006/relationships/slide" Target="slides/slide43.xml" /><Relationship Id="rId61" Type="http://schemas.openxmlformats.org/officeDocument/2006/relationships/slide" Target="slides/slide44.xml" /><Relationship Id="rId62" Type="http://schemas.openxmlformats.org/officeDocument/2006/relationships/slide" Target="slides/slide45.xml" /><Relationship Id="rId63" Type="http://schemas.openxmlformats.org/officeDocument/2006/relationships/slide" Target="slides/slide46.xml" /><Relationship Id="rId64" Type="http://schemas.openxmlformats.org/officeDocument/2006/relationships/slide" Target="slides/slide47.xml" /><Relationship Id="rId65" Type="http://schemas.openxmlformats.org/officeDocument/2006/relationships/slide" Target="slides/slide48.xml" /><Relationship Id="rId66" Type="http://schemas.openxmlformats.org/officeDocument/2006/relationships/slide" Target="slides/slide49.xml" /><Relationship Id="rId67" Type="http://schemas.openxmlformats.org/officeDocument/2006/relationships/slide" Target="slides/slide50.xml" /><Relationship Id="rId68" Type="http://schemas.openxmlformats.org/officeDocument/2006/relationships/slide" Target="slides/slide51.xml" /><Relationship Id="rId69" Type="http://schemas.openxmlformats.org/officeDocument/2006/relationships/slide" Target="slides/slide52.xml" /><Relationship Id="rId7" Type="http://schemas.openxmlformats.org/officeDocument/2006/relationships/slideMaster" Target="slideMasters/slideMaster7.xml" /><Relationship Id="rId70" Type="http://schemas.openxmlformats.org/officeDocument/2006/relationships/slide" Target="slides/slide53.xml" /><Relationship Id="rId71" Type="http://schemas.openxmlformats.org/officeDocument/2006/relationships/slide" Target="slides/slide54.xml" /><Relationship Id="rId72" Type="http://schemas.openxmlformats.org/officeDocument/2006/relationships/slide" Target="slides/slide55.xml" /><Relationship Id="rId73" Type="http://schemas.openxmlformats.org/officeDocument/2006/relationships/slide" Target="slides/slide56.xml" /><Relationship Id="rId74" Type="http://schemas.openxmlformats.org/officeDocument/2006/relationships/slide" Target="slides/slide57.xml" /><Relationship Id="rId75" Type="http://schemas.openxmlformats.org/officeDocument/2006/relationships/slide" Target="slides/slide58.xml" /><Relationship Id="rId76" Type="http://schemas.openxmlformats.org/officeDocument/2006/relationships/slide" Target="slides/slide59.xml" /><Relationship Id="rId77" Type="http://schemas.openxmlformats.org/officeDocument/2006/relationships/slide" Target="slides/slide60.xml" /><Relationship Id="rId78" Type="http://schemas.openxmlformats.org/officeDocument/2006/relationships/slide" Target="slides/slide61.xml" /><Relationship Id="rId79" Type="http://schemas.openxmlformats.org/officeDocument/2006/relationships/slide" Target="slides/slide62.xml" /><Relationship Id="rId8" Type="http://schemas.openxmlformats.org/officeDocument/2006/relationships/slideMaster" Target="slideMasters/slideMaster8.xml" /><Relationship Id="rId80" Type="http://schemas.openxmlformats.org/officeDocument/2006/relationships/slide" Target="slides/slide63.xml" /><Relationship Id="rId81" Type="http://schemas.openxmlformats.org/officeDocument/2006/relationships/slide" Target="slides/slide64.xml" /><Relationship Id="rId82" Type="http://schemas.openxmlformats.org/officeDocument/2006/relationships/slide" Target="slides/slide65.xml" /><Relationship Id="rId83" Type="http://schemas.openxmlformats.org/officeDocument/2006/relationships/slide" Target="slides/slide66.xml" /><Relationship Id="rId84" Type="http://schemas.openxmlformats.org/officeDocument/2006/relationships/slide" Target="slides/slide67.xml" /><Relationship Id="rId85" Type="http://schemas.openxmlformats.org/officeDocument/2006/relationships/slide" Target="slides/slide68.xml" /><Relationship Id="rId86" Type="http://schemas.openxmlformats.org/officeDocument/2006/relationships/slide" Target="slides/slide69.xml" /><Relationship Id="rId87" Type="http://schemas.openxmlformats.org/officeDocument/2006/relationships/slide" Target="slides/slide70.xml" /><Relationship Id="rId88" Type="http://schemas.openxmlformats.org/officeDocument/2006/relationships/slide" Target="slides/slide71.xml" /><Relationship Id="rId89" Type="http://schemas.openxmlformats.org/officeDocument/2006/relationships/slide" Target="slides/slide72.xml" /><Relationship Id="rId9" Type="http://schemas.openxmlformats.org/officeDocument/2006/relationships/slideMaster" Target="slideMasters/slideMaster9.xml" /><Relationship Id="rId90" Type="http://schemas.openxmlformats.org/officeDocument/2006/relationships/slide" Target="slides/slide73.xml" /><Relationship Id="rId91" Type="http://schemas.openxmlformats.org/officeDocument/2006/relationships/slide" Target="slides/slide74.xml" /><Relationship Id="rId92" Type="http://schemas.openxmlformats.org/officeDocument/2006/relationships/slide" Target="slides/slide75.xml" /><Relationship Id="rId93" Type="http://schemas.openxmlformats.org/officeDocument/2006/relationships/slide" Target="slides/slide76.xml" /><Relationship Id="rId94" Type="http://schemas.openxmlformats.org/officeDocument/2006/relationships/slide" Target="slides/slide77.xml" /><Relationship Id="rId95" Type="http://schemas.openxmlformats.org/officeDocument/2006/relationships/slide" Target="slides/slide78.xml" /><Relationship Id="rId96" Type="http://schemas.openxmlformats.org/officeDocument/2006/relationships/slide" Target="slides/slide79.xml" /><Relationship Id="rId97" Type="http://schemas.openxmlformats.org/officeDocument/2006/relationships/slide" Target="slides/slide80.xml" /><Relationship Id="rId98" Type="http://schemas.openxmlformats.org/officeDocument/2006/relationships/slide" Target="slides/slide81.xml" /><Relationship Id="rId99" Type="http://schemas.openxmlformats.org/officeDocument/2006/relationships/slide" Target="slides/slide82.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125.e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125.e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127.e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3711BAE0-049A-4D11-8CBD-B8C47F093B62}" type="datetimeFigureOut">
              <a:rPr lang="en-US" smtClean="0"/>
              <a:t>8/26/2020</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8623DA85-BF0B-4D77-8A08-8517B2CC3B8B}" type="slidenum">
              <a:rPr lang="en-US" smtClean="0"/>
              <a:t>‹#›</a:t>
            </a:fld>
            <a:endParaRPr lang="en-US"/>
          </a:p>
        </p:txBody>
      </p:sp>
    </p:spTree>
    <p:extLst>
      <p:ext uri="{BB962C8B-B14F-4D97-AF65-F5344CB8AC3E}">
        <p14:creationId xmlns:p14="http://schemas.microsoft.com/office/powerpoint/2010/main" val="885258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86.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87.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88.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92.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200.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242.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243.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244.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245.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271.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273.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274.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275.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277.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278.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280.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286.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287.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288.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289.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291.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29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293.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294.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295.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297.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303.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315.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316.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317.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318.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319.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328.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332.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333.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334.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335.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354.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355.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356.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357.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362.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363.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364.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365.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366.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367.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370.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371.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372.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373.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374.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375.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376.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377.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378.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379.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380.xml" /><Relationship Id="rId2" Type="http://schemas.openxmlformats.org/officeDocument/2006/relationships/notesMaster" Target="../notesMasters/notesMaster1.xml" /></Relationships>
</file>

<file path=ppt/notesSlides/_rels/notesSlide187.xml.rels>&#65279;<?xml version="1.0" encoding="utf-8" standalone="yes"?><Relationships xmlns="http://schemas.openxmlformats.org/package/2006/relationships"><Relationship Id="rId1" Type="http://schemas.openxmlformats.org/officeDocument/2006/relationships/slide" Target="../slides/slide381.xml" /><Relationship Id="rId2" Type="http://schemas.openxmlformats.org/officeDocument/2006/relationships/notesMaster" Target="../notesMasters/notesMaster1.xml" /></Relationships>
</file>

<file path=ppt/notesSlides/_rels/notesSlide188.xml.rels>&#65279;<?xml version="1.0" encoding="utf-8" standalone="yes"?><Relationships xmlns="http://schemas.openxmlformats.org/package/2006/relationships"><Relationship Id="rId1" Type="http://schemas.openxmlformats.org/officeDocument/2006/relationships/slide" Target="../slides/slide382.xml" /><Relationship Id="rId2" Type="http://schemas.openxmlformats.org/officeDocument/2006/relationships/notesMaster" Target="../notesMasters/notesMaster1.xml" /></Relationships>
</file>

<file path=ppt/notesSlides/_rels/notesSlide189.xml.rels>&#65279;<?xml version="1.0" encoding="utf-8" standalone="yes"?><Relationships xmlns="http://schemas.openxmlformats.org/package/2006/relationships"><Relationship Id="rId1" Type="http://schemas.openxmlformats.org/officeDocument/2006/relationships/slide" Target="../slides/slide383.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190.xml.rels>&#65279;<?xml version="1.0" encoding="utf-8" standalone="yes"?><Relationships xmlns="http://schemas.openxmlformats.org/package/2006/relationships"><Relationship Id="rId1" Type="http://schemas.openxmlformats.org/officeDocument/2006/relationships/slide" Target="../slides/slide384.xml" /><Relationship Id="rId2" Type="http://schemas.openxmlformats.org/officeDocument/2006/relationships/notesMaster" Target="../notesMasters/notesMaster1.xml" /></Relationships>
</file>

<file path=ppt/notesSlides/_rels/notesSlide191.xml.rels>&#65279;<?xml version="1.0" encoding="utf-8" standalone="yes"?><Relationships xmlns="http://schemas.openxmlformats.org/package/2006/relationships"><Relationship Id="rId1" Type="http://schemas.openxmlformats.org/officeDocument/2006/relationships/slide" Target="../slides/slide385.xml" /><Relationship Id="rId2" Type="http://schemas.openxmlformats.org/officeDocument/2006/relationships/notesMaster" Target="../notesMasters/notesMaster1.xml" /></Relationships>
</file>

<file path=ppt/notesSlides/_rels/notesSlide192.xml.rels>&#65279;<?xml version="1.0" encoding="utf-8" standalone="yes"?><Relationships xmlns="http://schemas.openxmlformats.org/package/2006/relationships"><Relationship Id="rId1" Type="http://schemas.openxmlformats.org/officeDocument/2006/relationships/slide" Target="../slides/slide386.xml" /><Relationship Id="rId2" Type="http://schemas.openxmlformats.org/officeDocument/2006/relationships/notesMaster" Target="../notesMasters/notesMaster1.xml" /></Relationships>
</file>

<file path=ppt/notesSlides/_rels/notesSlide193.xml.rels>&#65279;<?xml version="1.0" encoding="utf-8" standalone="yes"?><Relationships xmlns="http://schemas.openxmlformats.org/package/2006/relationships"><Relationship Id="rId1" Type="http://schemas.openxmlformats.org/officeDocument/2006/relationships/slide" Target="../slides/slide388.xml" /><Relationship Id="rId2" Type="http://schemas.openxmlformats.org/officeDocument/2006/relationships/notesMaster" Target="../notesMasters/notesMaster1.xml" /></Relationships>
</file>

<file path=ppt/notesSlides/_rels/notesSlide194.xml.rels>&#65279;<?xml version="1.0" encoding="utf-8" standalone="yes"?><Relationships xmlns="http://schemas.openxmlformats.org/package/2006/relationships"><Relationship Id="rId1" Type="http://schemas.openxmlformats.org/officeDocument/2006/relationships/slide" Target="../slides/slide38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sz="1200" b="0" i="0" u="none" strike="noStrike" kern="1200" baseline="0" smtClean="0">
              <a:solidFill>
                <a:schemeClr val="tx1"/>
              </a:solidFill>
              <a:latin typeface="+mn-lt"/>
              <a:ea typeface="+mn-ea"/>
              <a:cs typeface="+mn-cs"/>
            </a:endParaRPr>
          </a:p>
          <a:p>
            <a:pPr marL="171450" indent="-171450">
              <a:buFont typeface="Arial" pitchFamily="34" charset="0"/>
              <a:buChar char="•"/>
            </a:pPr>
            <a:endParaRPr lang="en-US" sz="1200" b="0" i="0" u="none" strike="noStrike" kern="1200" baseline="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8770198"/>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18</a:t>
            </a:fld>
            <a:endParaRPr lang="en-US" altLang="en-US"/>
          </a:p>
        </p:txBody>
      </p:sp>
    </p:spTree>
    <p:extLst>
      <p:ext uri="{BB962C8B-B14F-4D97-AF65-F5344CB8AC3E}">
        <p14:creationId xmlns:p14="http://schemas.microsoft.com/office/powerpoint/2010/main" val="10212185"/>
      </p:ext>
    </p:extLst>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185</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186</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187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23207752"/>
      </p:ext>
    </p:extLst>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188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7863789"/>
      </p:ext>
    </p:extLst>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189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85855989"/>
      </p:ext>
    </p:extLst>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190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23256321"/>
      </p:ext>
    </p:extLst>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191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10082423"/>
      </p:ext>
    </p:extLst>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192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27631872"/>
      </p:ext>
    </p:extLst>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197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05337265"/>
      </p:ext>
    </p:extLst>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198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46897959"/>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a:p>
        </p:txBody>
      </p:sp>
    </p:spTree>
    <p:extLst>
      <p:ext uri="{BB962C8B-B14F-4D97-AF65-F5344CB8AC3E}">
        <p14:creationId xmlns:p14="http://schemas.microsoft.com/office/powerpoint/2010/main" val="585460327"/>
      </p:ext>
    </p:extLst>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200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99537190"/>
      </p:ext>
    </p:extLst>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203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71598771"/>
      </p:ext>
    </p:extLst>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220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07449331"/>
      </p:ext>
    </p:extLst>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221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12388757"/>
      </p:ext>
    </p:extLst>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222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53102982"/>
      </p:ext>
    </p:extLst>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223</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227</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228</a:t>
            </a:fld>
            <a:endParaRPr lang="en-US"/>
          </a:p>
        </p:txBody>
      </p:sp>
    </p:spTree>
    <p:extLst>
      <p:ext uri="{BB962C8B-B14F-4D97-AF65-F5344CB8AC3E}">
        <p14:creationId xmlns:p14="http://schemas.microsoft.com/office/powerpoint/2010/main" val="3903413938"/>
      </p:ext>
    </p:extLst>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229</a:t>
            </a:fld>
            <a:endParaRPr lang="en-US"/>
          </a:p>
        </p:txBody>
      </p:sp>
    </p:spTree>
    <p:extLst>
      <p:ext uri="{BB962C8B-B14F-4D97-AF65-F5344CB8AC3E}">
        <p14:creationId xmlns:p14="http://schemas.microsoft.com/office/powerpoint/2010/main" val="2645645620"/>
      </p:ext>
    </p:extLst>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230</a:t>
            </a:fld>
            <a:endParaRPr lang="en-US"/>
          </a:p>
        </p:txBody>
      </p:sp>
    </p:spTree>
    <p:extLst>
      <p:ext uri="{BB962C8B-B14F-4D97-AF65-F5344CB8AC3E}">
        <p14:creationId xmlns:p14="http://schemas.microsoft.com/office/powerpoint/2010/main" val="1339578766"/>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a:p>
        </p:txBody>
      </p:sp>
    </p:spTree>
    <p:extLst>
      <p:ext uri="{BB962C8B-B14F-4D97-AF65-F5344CB8AC3E}">
        <p14:creationId xmlns:p14="http://schemas.microsoft.com/office/powerpoint/2010/main" val="2606022019"/>
      </p:ext>
    </p:extLst>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231</a:t>
            </a:fld>
            <a:endParaRPr lang="en-US"/>
          </a:p>
        </p:txBody>
      </p:sp>
    </p:spTree>
    <p:extLst>
      <p:ext uri="{BB962C8B-B14F-4D97-AF65-F5344CB8AC3E}">
        <p14:creationId xmlns:p14="http://schemas.microsoft.com/office/powerpoint/2010/main" val="493773239"/>
      </p:ext>
    </p:extLst>
  </p:cSld>
  <p:clrMapOvr>
    <a:masterClrMapping/>
  </p:clrMapOvr>
</p:notes>
</file>

<file path=ppt/notesSlides/notesSlide1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232</a:t>
            </a:fld>
            <a:endParaRPr lang="en-US"/>
          </a:p>
        </p:txBody>
      </p:sp>
    </p:spTree>
    <p:extLst>
      <p:ext uri="{BB962C8B-B14F-4D97-AF65-F5344CB8AC3E}">
        <p14:creationId xmlns:p14="http://schemas.microsoft.com/office/powerpoint/2010/main" val="1618348291"/>
      </p:ext>
    </p:extLst>
  </p:cSld>
  <p:clrMapOvr>
    <a:masterClrMapping/>
  </p:clrMapOvr>
</p:notes>
</file>

<file path=ppt/notesSlides/notesSlide1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233</a:t>
            </a:fld>
            <a:endParaRPr lang="en-US"/>
          </a:p>
        </p:txBody>
      </p:sp>
    </p:spTree>
    <p:extLst>
      <p:ext uri="{BB962C8B-B14F-4D97-AF65-F5344CB8AC3E}">
        <p14:creationId xmlns:p14="http://schemas.microsoft.com/office/powerpoint/2010/main" val="1517405962"/>
      </p:ext>
    </p:extLst>
  </p:cSld>
  <p:clrMapOvr>
    <a:masterClrMapping/>
  </p:clrMapOvr>
</p:notes>
</file>

<file path=ppt/notesSlides/notesSlide1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234</a:t>
            </a:fld>
            <a:endParaRPr lang="en-US"/>
          </a:p>
        </p:txBody>
      </p:sp>
    </p:spTree>
    <p:extLst>
      <p:ext uri="{BB962C8B-B14F-4D97-AF65-F5344CB8AC3E}">
        <p14:creationId xmlns:p14="http://schemas.microsoft.com/office/powerpoint/2010/main" val="2581917702"/>
      </p:ext>
    </p:extLst>
  </p:cSld>
  <p:clrMapOvr>
    <a:masterClrMapping/>
  </p:clrMapOvr>
</p:notes>
</file>

<file path=ppt/notesSlides/notesSlide1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235</a:t>
            </a:fld>
            <a:endParaRPr lang="en-US"/>
          </a:p>
        </p:txBody>
      </p:sp>
    </p:spTree>
    <p:extLst>
      <p:ext uri="{BB962C8B-B14F-4D97-AF65-F5344CB8AC3E}">
        <p14:creationId xmlns:p14="http://schemas.microsoft.com/office/powerpoint/2010/main" val="4223065189"/>
      </p:ext>
    </p:extLst>
  </p:cSld>
  <p:clrMapOvr>
    <a:masterClrMapping/>
  </p:clrMapOvr>
</p:notes>
</file>

<file path=ppt/notesSlides/notesSlide1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236</a:t>
            </a:fld>
            <a:endParaRPr lang="en-US"/>
          </a:p>
        </p:txBody>
      </p:sp>
    </p:spTree>
    <p:extLst>
      <p:ext uri="{BB962C8B-B14F-4D97-AF65-F5344CB8AC3E}">
        <p14:creationId xmlns:p14="http://schemas.microsoft.com/office/powerpoint/2010/main" val="2212498257"/>
      </p:ext>
    </p:extLst>
  </p:cSld>
  <p:clrMapOvr>
    <a:masterClrMapping/>
  </p:clrMapOvr>
</p:notes>
</file>

<file path=ppt/notesSlides/notesSlide1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237</a:t>
            </a:fld>
            <a:endParaRPr lang="en-US"/>
          </a:p>
        </p:txBody>
      </p:sp>
    </p:spTree>
    <p:extLst>
      <p:ext uri="{BB962C8B-B14F-4D97-AF65-F5344CB8AC3E}">
        <p14:creationId xmlns:p14="http://schemas.microsoft.com/office/powerpoint/2010/main" val="2690803233"/>
      </p:ext>
    </p:extLst>
  </p:cSld>
  <p:clrMapOvr>
    <a:masterClrMapping/>
  </p:clrMapOvr>
</p:notes>
</file>

<file path=ppt/notesSlides/notesSlide1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238</a:t>
            </a:fld>
            <a:endParaRPr lang="en-US"/>
          </a:p>
        </p:txBody>
      </p:sp>
    </p:spTree>
    <p:extLst>
      <p:ext uri="{BB962C8B-B14F-4D97-AF65-F5344CB8AC3E}">
        <p14:creationId xmlns:p14="http://schemas.microsoft.com/office/powerpoint/2010/main" val="2259359589"/>
      </p:ext>
    </p:extLst>
  </p:cSld>
  <p:clrMapOvr>
    <a:masterClrMapping/>
  </p:clrMapOvr>
</p:notes>
</file>

<file path=ppt/notesSlides/notesSlide1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239</a:t>
            </a:fld>
            <a:endParaRPr lang="en-US"/>
          </a:p>
        </p:txBody>
      </p:sp>
    </p:spTree>
    <p:extLst>
      <p:ext uri="{BB962C8B-B14F-4D97-AF65-F5344CB8AC3E}">
        <p14:creationId xmlns:p14="http://schemas.microsoft.com/office/powerpoint/2010/main" val="2989550091"/>
      </p:ext>
    </p:extLst>
  </p:cSld>
  <p:clrMapOvr>
    <a:masterClrMapping/>
  </p:clrMapOvr>
</p:notes>
</file>

<file path=ppt/notesSlides/notesSlide1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240</a:t>
            </a:fld>
            <a:endParaRPr lang="en-US"/>
          </a:p>
        </p:txBody>
      </p:sp>
    </p:spTree>
    <p:extLst>
      <p:ext uri="{BB962C8B-B14F-4D97-AF65-F5344CB8AC3E}">
        <p14:creationId xmlns:p14="http://schemas.microsoft.com/office/powerpoint/2010/main" val="2528647098"/>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290" name="Slide Image Placeholder 1"/>
          <p:cNvSpPr>
            <a:spLocks noGrp="1" noRot="1" noChangeAspect="1" noTextEdit="1"/>
          </p:cNvSpPr>
          <p:nvPr>
            <p:ph type="sldImg"/>
          </p:nvPr>
        </p:nvSpPr>
        <p:spPr/>
      </p:sp>
      <p:sp>
        <p:nvSpPr>
          <p:cNvPr id="12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08782635"/>
      </p:ext>
    </p:extLst>
  </p:cSld>
  <p:clrMapOvr>
    <a:masterClrMapping/>
  </p:clrMapOvr>
</p:notes>
</file>

<file path=ppt/notesSlides/notesSlide1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241</a:t>
            </a:fld>
            <a:endParaRPr lang="en-US"/>
          </a:p>
        </p:txBody>
      </p:sp>
    </p:spTree>
    <p:extLst>
      <p:ext uri="{BB962C8B-B14F-4D97-AF65-F5344CB8AC3E}">
        <p14:creationId xmlns:p14="http://schemas.microsoft.com/office/powerpoint/2010/main" val="1407022977"/>
      </p:ext>
    </p:extLst>
  </p:cSld>
  <p:clrMapOvr>
    <a:masterClrMapping/>
  </p:clrMapOvr>
</p:notes>
</file>

<file path=ppt/notesSlides/notesSlide1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242</a:t>
            </a:fld>
            <a:endParaRPr lang="en-US"/>
          </a:p>
        </p:txBody>
      </p:sp>
    </p:spTree>
    <p:extLst>
      <p:ext uri="{BB962C8B-B14F-4D97-AF65-F5344CB8AC3E}">
        <p14:creationId xmlns:p14="http://schemas.microsoft.com/office/powerpoint/2010/main" val="3103916608"/>
      </p:ext>
    </p:extLst>
  </p:cSld>
  <p:clrMapOvr>
    <a:masterClrMapping/>
  </p:clrMapOvr>
</p:notes>
</file>

<file path=ppt/notesSlides/notesSlide1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243</a:t>
            </a:fld>
            <a:endParaRPr lang="en-US"/>
          </a:p>
        </p:txBody>
      </p:sp>
    </p:spTree>
    <p:extLst>
      <p:ext uri="{BB962C8B-B14F-4D97-AF65-F5344CB8AC3E}">
        <p14:creationId xmlns:p14="http://schemas.microsoft.com/office/powerpoint/2010/main" val="2664129463"/>
      </p:ext>
    </p:extLst>
  </p:cSld>
  <p:clrMapOvr>
    <a:masterClrMapping/>
  </p:clrMapOvr>
</p:notes>
</file>

<file path=ppt/notesSlides/notesSlide1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244</a:t>
            </a:fld>
            <a:endParaRPr lang="en-US"/>
          </a:p>
        </p:txBody>
      </p:sp>
    </p:spTree>
    <p:extLst>
      <p:ext uri="{BB962C8B-B14F-4D97-AF65-F5344CB8AC3E}">
        <p14:creationId xmlns:p14="http://schemas.microsoft.com/office/powerpoint/2010/main" val="3422864107"/>
      </p:ext>
    </p:extLst>
  </p:cSld>
  <p:clrMapOvr>
    <a:masterClrMapping/>
  </p:clrMapOvr>
</p:notes>
</file>

<file path=ppt/notesSlides/notesSlide1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245</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1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271</a:t>
            </a:fld>
            <a:endParaRPr lang="en-US"/>
          </a:p>
        </p:txBody>
      </p:sp>
    </p:spTree>
    <p:extLst>
      <p:ext uri="{BB962C8B-B14F-4D97-AF65-F5344CB8AC3E}">
        <p14:creationId xmlns:p14="http://schemas.microsoft.com/office/powerpoint/2010/main" val="3422864107"/>
      </p:ext>
    </p:extLst>
  </p:cSld>
  <p:clrMapOvr>
    <a:masterClrMapping/>
  </p:clrMapOvr>
</p:notes>
</file>

<file path=ppt/notesSlides/notesSlide1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273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04139353"/>
      </p:ext>
    </p:extLst>
  </p:cSld>
  <p:clrMapOvr>
    <a:masterClrMapping/>
  </p:clrMapOvr>
</p:notes>
</file>

<file path=ppt/notesSlides/notesSlide1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274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52341485"/>
      </p:ext>
    </p:extLst>
  </p:cSld>
  <p:clrMapOvr>
    <a:masterClrMapping/>
  </p:clrMapOvr>
</p:notes>
</file>

<file path=ppt/notesSlides/notesSlide1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275</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1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277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08162026"/>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a:p>
        </p:txBody>
      </p:sp>
    </p:spTree>
    <p:extLst>
      <p:ext uri="{BB962C8B-B14F-4D97-AF65-F5344CB8AC3E}">
        <p14:creationId xmlns:p14="http://schemas.microsoft.com/office/powerpoint/2010/main" val="215204051"/>
      </p:ext>
    </p:extLst>
  </p:cSld>
  <p:clrMapOvr>
    <a:masterClrMapping/>
  </p:clrMapOvr>
</p:notes>
</file>

<file path=ppt/notesSlides/notesSlide1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278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07671989"/>
      </p:ext>
    </p:extLst>
  </p:cSld>
  <p:clrMapOvr>
    <a:masterClrMapping/>
  </p:clrMapOvr>
</p:notes>
</file>

<file path=ppt/notesSlides/notesSlide1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279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00861079"/>
      </p:ext>
    </p:extLst>
  </p:cSld>
  <p:clrMapOvr>
    <a:masterClrMapping/>
  </p:clrMapOvr>
</p:notes>
</file>

<file path=ppt/notesSlides/notesSlide1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280</a:t>
            </a:fld>
            <a:endParaRPr lang="en-US"/>
          </a:p>
        </p:txBody>
      </p:sp>
    </p:spTree>
    <p:extLst>
      <p:ext uri="{BB962C8B-B14F-4D97-AF65-F5344CB8AC3E}">
        <p14:creationId xmlns:p14="http://schemas.microsoft.com/office/powerpoint/2010/main" val="594030856"/>
      </p:ext>
    </p:extLst>
  </p:cSld>
  <p:clrMapOvr>
    <a:masterClrMapping/>
  </p:clrMapOvr>
</p:notes>
</file>

<file path=ppt/notesSlides/notesSlide1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E9CC8CFB-B5A7-4A37-AA73-C95EB4DBC82F}" type="slidenum">
              <a:rPr lang="en-US" altLang="en-US" sz="1200">
                <a:solidFill>
                  <a:srgbClr val="000000"/>
                </a:solidFill>
              </a:rPr>
              <a:t>286</a:t>
            </a:fld>
            <a:endParaRPr lang="en-US" altLang="en-US" sz="120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09680056"/>
      </p:ext>
    </p:extLst>
  </p:cSld>
  <p:clrMapOvr>
    <a:masterClrMapping/>
  </p:clrMapOvr>
</p:notes>
</file>

<file path=ppt/notesSlides/notesSlide1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73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44A11F49-CE00-4C8E-B31E-54D778DAE6C2}" type="slidenum">
              <a:rPr lang="en-US" altLang="en-US" sz="1200">
                <a:solidFill>
                  <a:srgbClr val="000000"/>
                </a:solidFill>
              </a:rPr>
              <a:t>287</a:t>
            </a:fld>
            <a:endParaRPr lang="en-US" altLang="en-US" sz="1200">
              <a:solidFill>
                <a:srgbClr val="000000"/>
              </a:solidFill>
            </a:endParaRPr>
          </a:p>
        </p:txBody>
      </p:sp>
    </p:spTree>
    <p:extLst>
      <p:ext uri="{BB962C8B-B14F-4D97-AF65-F5344CB8AC3E}">
        <p14:creationId xmlns:p14="http://schemas.microsoft.com/office/powerpoint/2010/main" val="2010953733"/>
      </p:ext>
    </p:extLst>
  </p:cSld>
  <p:clrMapOvr>
    <a:masterClrMapping/>
  </p:clrMapOvr>
</p:notes>
</file>

<file path=ppt/notesSlides/notesSlide1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E9CC8CFB-B5A7-4A37-AA73-C95EB4DBC82F}" type="slidenum">
              <a:rPr lang="en-US" altLang="en-US" sz="1200">
                <a:solidFill>
                  <a:srgbClr val="000000"/>
                </a:solidFill>
              </a:rPr>
              <a:t>288</a:t>
            </a:fld>
            <a:endParaRPr lang="en-US" altLang="en-US" sz="120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0769202"/>
      </p:ext>
    </p:extLst>
  </p:cSld>
  <p:clrMapOvr>
    <a:masterClrMapping/>
  </p:clrMapOvr>
</p:notes>
</file>

<file path=ppt/notesSlides/notesSlide1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E9CC8CFB-B5A7-4A37-AA73-C95EB4DBC82F}" type="slidenum">
              <a:rPr lang="en-US" altLang="en-US" sz="1200">
                <a:solidFill>
                  <a:srgbClr val="000000"/>
                </a:solidFill>
              </a:rPr>
              <a:t>289</a:t>
            </a:fld>
            <a:endParaRPr lang="en-US" altLang="en-US" sz="120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0927050"/>
      </p:ext>
    </p:extLst>
  </p:cSld>
  <p:clrMapOvr>
    <a:masterClrMapping/>
  </p:clrMapOvr>
</p:notes>
</file>

<file path=ppt/notesSlides/notesSlide1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eaLnBrk="1" hangingPunct="1"/>
            <a:fld id="{82E548E8-7A57-45BD-8CF9-066C2ECCD66E}" type="slidenum">
              <a:rPr lang="en-US" altLang="en-US" sz="1200">
                <a:solidFill>
                  <a:srgbClr val="000000"/>
                </a:solidFill>
              </a:rPr>
              <a:pPr eaLnBrk="1" hangingPunct="1"/>
              <a:t>290</a:t>
            </a:fld>
            <a:endParaRPr lang="en-US" altLang="en-US" sz="1200">
              <a:solidFill>
                <a:srgbClr val="000000"/>
              </a:solidFill>
            </a:endParaRPr>
          </a:p>
        </p:txBody>
      </p:sp>
    </p:spTree>
    <p:extLst>
      <p:ext uri="{BB962C8B-B14F-4D97-AF65-F5344CB8AC3E}">
        <p14:creationId xmlns:p14="http://schemas.microsoft.com/office/powerpoint/2010/main" val="2076051430"/>
      </p:ext>
    </p:extLst>
  </p:cSld>
  <p:clrMapOvr>
    <a:masterClrMapping/>
  </p:clrMapOvr>
</p:notes>
</file>

<file path=ppt/notesSlides/notesSlide1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eaLnBrk="1" hangingPunct="1"/>
            <a:fld id="{82E548E8-7A57-45BD-8CF9-066C2ECCD66E}" type="slidenum">
              <a:rPr lang="en-US" altLang="en-US" sz="1200">
                <a:solidFill>
                  <a:srgbClr val="000000"/>
                </a:solidFill>
              </a:rPr>
              <a:pPr eaLnBrk="1" hangingPunct="1"/>
              <a:t>291</a:t>
            </a:fld>
            <a:endParaRPr lang="en-US" altLang="en-US" sz="1200">
              <a:solidFill>
                <a:srgbClr val="000000"/>
              </a:solidFill>
            </a:endParaRPr>
          </a:p>
        </p:txBody>
      </p:sp>
    </p:spTree>
    <p:extLst>
      <p:ext uri="{BB962C8B-B14F-4D97-AF65-F5344CB8AC3E}">
        <p14:creationId xmlns:p14="http://schemas.microsoft.com/office/powerpoint/2010/main" val="3641475526"/>
      </p:ext>
    </p:extLst>
  </p:cSld>
  <p:clrMapOvr>
    <a:masterClrMapping/>
  </p:clrMapOvr>
</p:notes>
</file>

<file path=ppt/notesSlides/notesSlide1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706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D358F0E3-66D1-41E8-ACE2-D29FC2AA1A1C}" type="slidenum">
              <a:rPr lang="en-US" altLang="en-US">
                <a:latin typeface="Calibri" pitchFamily="34" charset="0"/>
              </a:rPr>
              <a:t>292</a:t>
            </a:fld>
            <a:endParaRPr lang="en-US" altLang="en-US">
              <a:latin typeface="Calibri" pitchFamily="34" charset="0"/>
            </a:endParaRPr>
          </a:p>
        </p:txBody>
      </p:sp>
    </p:spTree>
    <p:extLst>
      <p:ext uri="{BB962C8B-B14F-4D97-AF65-F5344CB8AC3E}">
        <p14:creationId xmlns:p14="http://schemas.microsoft.com/office/powerpoint/2010/main" val="1287463975"/>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89981753"/>
      </p:ext>
    </p:extLst>
  </p:cSld>
  <p:clrMapOvr>
    <a:masterClrMapping/>
  </p:clrMapOvr>
</p:notes>
</file>

<file path=ppt/notesSlides/notesSlide1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baseline="0" smtClean="0"/>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eaLnBrk="1" hangingPunct="1"/>
            <a:fld id="{82E548E8-7A57-45BD-8CF9-066C2ECCD66E}" type="slidenum">
              <a:rPr lang="en-US" altLang="en-US" sz="1200">
                <a:solidFill>
                  <a:srgbClr val="000000"/>
                </a:solidFill>
              </a:rPr>
              <a:pPr eaLnBrk="1" hangingPunct="1"/>
              <a:t>293</a:t>
            </a:fld>
            <a:endParaRPr lang="en-US" altLang="en-US" sz="1200">
              <a:solidFill>
                <a:srgbClr val="000000"/>
              </a:solidFill>
            </a:endParaRPr>
          </a:p>
        </p:txBody>
      </p:sp>
    </p:spTree>
    <p:extLst>
      <p:ext uri="{BB962C8B-B14F-4D97-AF65-F5344CB8AC3E}">
        <p14:creationId xmlns:p14="http://schemas.microsoft.com/office/powerpoint/2010/main" val="2229793606"/>
      </p:ext>
    </p:extLst>
  </p:cSld>
  <p:clrMapOvr>
    <a:masterClrMapping/>
  </p:clrMapOvr>
</p:notes>
</file>

<file path=ppt/notesSlides/notesSlide1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706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D358F0E3-66D1-41E8-ACE2-D29FC2AA1A1C}" type="slidenum">
              <a:rPr lang="en-US" altLang="en-US">
                <a:latin typeface="Calibri" pitchFamily="34" charset="0"/>
              </a:rPr>
              <a:t>294</a:t>
            </a:fld>
            <a:endParaRPr lang="en-US" altLang="en-US">
              <a:latin typeface="Calibri" pitchFamily="34" charset="0"/>
            </a:endParaRPr>
          </a:p>
        </p:txBody>
      </p:sp>
    </p:spTree>
    <p:extLst>
      <p:ext uri="{BB962C8B-B14F-4D97-AF65-F5344CB8AC3E}">
        <p14:creationId xmlns:p14="http://schemas.microsoft.com/office/powerpoint/2010/main" val="3016543954"/>
      </p:ext>
    </p:extLst>
  </p:cSld>
  <p:clrMapOvr>
    <a:masterClrMapping/>
  </p:clrMapOvr>
</p:notes>
</file>

<file path=ppt/notesSlides/notesSlide1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747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C384942F-CEE3-40A8-A7B6-50F820BCA51E}" type="slidenum">
              <a:rPr lang="en-US" altLang="en-US">
                <a:latin typeface="Calibri" pitchFamily="34" charset="0"/>
              </a:rPr>
              <a:t>295</a:t>
            </a:fld>
            <a:endParaRPr lang="en-US" altLang="en-US">
              <a:latin typeface="Calibri" pitchFamily="34" charset="0"/>
            </a:endParaRPr>
          </a:p>
        </p:txBody>
      </p:sp>
    </p:spTree>
    <p:extLst>
      <p:ext uri="{BB962C8B-B14F-4D97-AF65-F5344CB8AC3E}">
        <p14:creationId xmlns:p14="http://schemas.microsoft.com/office/powerpoint/2010/main" val="2757046270"/>
      </p:ext>
    </p:extLst>
  </p:cSld>
  <p:clrMapOvr>
    <a:masterClrMapping/>
  </p:clrMapOvr>
</p:notes>
</file>

<file path=ppt/notesSlides/notesSlide1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297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24885609"/>
      </p:ext>
    </p:extLst>
  </p:cSld>
  <p:clrMapOvr>
    <a:masterClrMapping/>
  </p:clrMapOvr>
</p:notes>
</file>

<file path=ppt/notesSlides/notesSlide1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E9CC8CFB-B5A7-4A37-AA73-C95EB4DBC82F}" type="slidenum">
              <a:rPr lang="en-US" altLang="en-US" sz="1200">
                <a:solidFill>
                  <a:srgbClr val="000000"/>
                </a:solidFill>
              </a:rPr>
              <a:t>299</a:t>
            </a:fld>
            <a:endParaRPr lang="en-US" altLang="en-US" sz="120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92030710"/>
      </p:ext>
    </p:extLst>
  </p:cSld>
  <p:clrMapOvr>
    <a:masterClrMapping/>
  </p:clrMapOvr>
</p:notes>
</file>

<file path=ppt/notesSlides/notesSlide1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303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06092314"/>
      </p:ext>
    </p:extLst>
  </p:cSld>
  <p:clrMapOvr>
    <a:masterClrMapping/>
  </p:clrMapOvr>
</p:notes>
</file>

<file path=ppt/notesSlides/notesSlide1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315</a:t>
            </a:fld>
            <a:endParaRPr lang="en-US"/>
          </a:p>
        </p:txBody>
      </p:sp>
    </p:spTree>
    <p:extLst>
      <p:ext uri="{BB962C8B-B14F-4D97-AF65-F5344CB8AC3E}">
        <p14:creationId xmlns:p14="http://schemas.microsoft.com/office/powerpoint/2010/main" val="3464580250"/>
      </p:ext>
    </p:extLst>
  </p:cSld>
  <p:clrMapOvr>
    <a:masterClrMapping/>
  </p:clrMapOvr>
</p:notes>
</file>

<file path=ppt/notesSlides/notesSlide1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7782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9E27E64C-1BA3-445A-A5F1-ABFE4D6F0E0E}" type="slidenum">
              <a:rPr lang="en-US" altLang="en-US">
                <a:latin typeface="Calibri" pitchFamily="34" charset="0"/>
              </a:rPr>
              <a:t>316</a:t>
            </a:fld>
            <a:endParaRPr lang="en-US" altLang="en-US">
              <a:latin typeface="Calibri" pitchFamily="34" charset="0"/>
            </a:endParaRPr>
          </a:p>
        </p:txBody>
      </p:sp>
    </p:spTree>
    <p:extLst>
      <p:ext uri="{BB962C8B-B14F-4D97-AF65-F5344CB8AC3E}">
        <p14:creationId xmlns:p14="http://schemas.microsoft.com/office/powerpoint/2010/main" val="1263295651"/>
      </p:ext>
    </p:extLst>
  </p:cSld>
  <p:clrMapOvr>
    <a:masterClrMapping/>
  </p:clrMapOvr>
</p:notes>
</file>

<file path=ppt/notesSlides/notesSlide1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eaLnBrk="1" hangingPunct="1"/>
            <a:fld id="{82E548E8-7A57-45BD-8CF9-066C2ECCD66E}" type="slidenum">
              <a:rPr lang="en-US" altLang="en-US" sz="1200">
                <a:solidFill>
                  <a:srgbClr val="000000"/>
                </a:solidFill>
              </a:rPr>
              <a:pPr eaLnBrk="1" hangingPunct="1"/>
              <a:t>317</a:t>
            </a:fld>
            <a:endParaRPr lang="en-US" altLang="en-US" sz="1200">
              <a:solidFill>
                <a:srgbClr val="000000"/>
              </a:solidFill>
            </a:endParaRPr>
          </a:p>
        </p:txBody>
      </p:sp>
    </p:spTree>
    <p:extLst>
      <p:ext uri="{BB962C8B-B14F-4D97-AF65-F5344CB8AC3E}">
        <p14:creationId xmlns:p14="http://schemas.microsoft.com/office/powerpoint/2010/main" val="1380093218"/>
      </p:ext>
    </p:extLst>
  </p:cSld>
  <p:clrMapOvr>
    <a:masterClrMapping/>
  </p:clrMapOvr>
</p:notes>
</file>

<file path=ppt/notesSlides/notesSlide1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eaLnBrk="1" hangingPunct="1"/>
            <a:fld id="{82E548E8-7A57-45BD-8CF9-066C2ECCD66E}" type="slidenum">
              <a:rPr lang="en-US" altLang="en-US" sz="1200">
                <a:solidFill>
                  <a:srgbClr val="000000"/>
                </a:solidFill>
              </a:rPr>
              <a:pPr eaLnBrk="1" hangingPunct="1"/>
              <a:t>318</a:t>
            </a:fld>
            <a:endParaRPr lang="en-US" altLang="en-US" sz="1200">
              <a:solidFill>
                <a:srgbClr val="000000"/>
              </a:solidFill>
            </a:endParaRPr>
          </a:p>
        </p:txBody>
      </p:sp>
    </p:spTree>
    <p:extLst>
      <p:ext uri="{BB962C8B-B14F-4D97-AF65-F5344CB8AC3E}">
        <p14:creationId xmlns:p14="http://schemas.microsoft.com/office/powerpoint/2010/main" val="3073271200"/>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60768502"/>
      </p:ext>
    </p:extLst>
  </p:cSld>
  <p:clrMapOvr>
    <a:masterClrMapping/>
  </p:clrMapOvr>
</p:notes>
</file>

<file path=ppt/notesSlides/notesSlide1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319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29206521"/>
      </p:ext>
    </p:extLst>
  </p:cSld>
  <p:clrMapOvr>
    <a:masterClrMapping/>
  </p:clrMapOvr>
</p:notes>
</file>

<file path=ppt/notesSlides/notesSlide1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328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50572591"/>
      </p:ext>
    </p:extLst>
  </p:cSld>
  <p:clrMapOvr>
    <a:masterClrMapping/>
  </p:clrMapOvr>
</p:notes>
</file>

<file path=ppt/notesSlides/notesSlide1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332</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1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333</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1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E9CC8CFB-B5A7-4A37-AA73-C95EB4DBC82F}" type="slidenum">
              <a:rPr lang="en-US" altLang="en-US" sz="1200">
                <a:solidFill>
                  <a:srgbClr val="000000"/>
                </a:solidFill>
              </a:rPr>
              <a:t>334</a:t>
            </a:fld>
            <a:endParaRPr lang="en-US" altLang="en-US" sz="120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93446962"/>
      </p:ext>
    </p:extLst>
  </p:cSld>
  <p:clrMapOvr>
    <a:masterClrMapping/>
  </p:clrMapOvr>
</p:notes>
</file>

<file path=ppt/notesSlides/notesSlide1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a:defRPr>
            </a:lvl1pPr>
            <a:lvl2pPr marL="742950" indent="-285750">
              <a:defRPr sz="2400">
                <a:solidFill>
                  <a:schemeClr val="tx1"/>
                </a:solidFill>
                <a:latin typeface="Arial"/>
              </a:defRPr>
            </a:lvl2pPr>
            <a:lvl3pPr marL="1143000" indent="-228600">
              <a:defRPr sz="2400">
                <a:solidFill>
                  <a:schemeClr val="tx1"/>
                </a:solidFill>
                <a:latin typeface="Arial"/>
              </a:defRPr>
            </a:lvl3pPr>
            <a:lvl4pPr marL="1600200" indent="-228600">
              <a:defRPr sz="2400">
                <a:solidFill>
                  <a:schemeClr val="tx1"/>
                </a:solidFill>
                <a:latin typeface="Arial"/>
              </a:defRPr>
            </a:lvl4pPr>
            <a:lvl5pPr marL="2057400" indent="-22860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fld id="{E9CC8CFB-B5A7-4A37-AA73-C95EB4DBC82F}" type="slidenum">
              <a:rPr lang="en-US" altLang="en-US" sz="1200">
                <a:solidFill>
                  <a:srgbClr val="000000"/>
                </a:solidFill>
              </a:rPr>
              <a:t>335</a:t>
            </a:fld>
            <a:endParaRPr lang="en-US" altLang="en-US" sz="120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16816102"/>
      </p:ext>
    </p:extLst>
  </p:cSld>
  <p:clrMapOvr>
    <a:masterClrMapping/>
  </p:clrMapOvr>
</p:notes>
</file>

<file path=ppt/notesSlides/notesSlide1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354</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1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355</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1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356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69278455"/>
      </p:ext>
    </p:extLst>
  </p:cSld>
  <p:clrMapOvr>
    <a:masterClrMapping/>
  </p:clrMapOvr>
</p:notes>
</file>

<file path=ppt/notesSlides/notesSlide1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357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68033675"/>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09238777"/>
      </p:ext>
    </p:extLst>
  </p:cSld>
  <p:clrMapOvr>
    <a:masterClrMapping/>
  </p:clrMapOvr>
</p:notes>
</file>

<file path=ppt/notesSlides/notesSlide1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362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38662269"/>
      </p:ext>
    </p:extLst>
  </p:cSld>
  <p:clrMapOvr>
    <a:masterClrMapping/>
  </p:clrMapOvr>
</p:notes>
</file>

<file path=ppt/notesSlides/notesSlide1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363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98216559"/>
      </p:ext>
    </p:extLst>
  </p:cSld>
  <p:clrMapOvr>
    <a:masterClrMapping/>
  </p:clrMapOvr>
</p:notes>
</file>

<file path=ppt/notesSlides/notesSlide1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364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09776706"/>
      </p:ext>
    </p:extLst>
  </p:cSld>
  <p:clrMapOvr>
    <a:masterClrMapping/>
  </p:clrMapOvr>
</p:notes>
</file>

<file path=ppt/notesSlides/notesSlide1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365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06803386"/>
      </p:ext>
    </p:extLst>
  </p:cSld>
  <p:clrMapOvr>
    <a:masterClrMapping/>
  </p:clrMapOvr>
</p:notes>
</file>

<file path=ppt/notesSlides/notesSlide1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366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Work from here</a:t>
            </a:r>
          </a:p>
        </p:txBody>
      </p:sp>
    </p:spTree>
    <p:extLst>
      <p:ext uri="{BB962C8B-B14F-4D97-AF65-F5344CB8AC3E}">
        <p14:creationId xmlns:p14="http://schemas.microsoft.com/office/powerpoint/2010/main" val="2119738999"/>
      </p:ext>
    </p:extLst>
  </p:cSld>
  <p:clrMapOvr>
    <a:masterClrMapping/>
  </p:clrMapOvr>
</p:notes>
</file>

<file path=ppt/notesSlides/notesSlide1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367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73521711"/>
      </p:ext>
    </p:extLst>
  </p:cSld>
  <p:clrMapOvr>
    <a:masterClrMapping/>
  </p:clrMapOvr>
</p:notes>
</file>

<file path=ppt/notesSlides/notesSlide1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25102148"/>
      </p:ext>
    </p:extLst>
  </p:cSld>
  <p:clrMapOvr>
    <a:masterClrMapping/>
  </p:clrMapOvr>
</p:notes>
</file>

<file path=ppt/notesSlides/notesSlide1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2274681"/>
      </p:ext>
    </p:extLst>
  </p:cSld>
  <p:clrMapOvr>
    <a:masterClrMapping/>
  </p:clrMapOvr>
</p:notes>
</file>

<file path=ppt/notesSlides/notesSlide1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94764708"/>
      </p:ext>
    </p:extLst>
  </p:cSld>
  <p:clrMapOvr>
    <a:masterClrMapping/>
  </p:clrMapOvr>
</p:notes>
</file>

<file path=ppt/notesSlides/notesSlide1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12070362"/>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27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41195566"/>
      </p:ext>
    </p:extLst>
  </p:cSld>
  <p:clrMapOvr>
    <a:masterClrMapping/>
  </p:clrMapOvr>
</p:notes>
</file>

<file path=ppt/notesSlides/notesSlide1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Entropy - </a:t>
            </a:r>
            <a:r>
              <a:rPr lang="en-US" sz="1200" b="0" i="0" kern="1200" smtClean="0">
                <a:solidFill>
                  <a:schemeClr val="tx1"/>
                </a:solidFill>
                <a:effectLst/>
                <a:latin typeface="+mn-lt"/>
                <a:ea typeface="+mn-ea"/>
                <a:cs typeface="+mn-cs"/>
              </a:rPr>
              <a:t> a measure of disorder</a:t>
            </a:r>
          </a:p>
        </p:txBody>
      </p:sp>
    </p:spTree>
    <p:extLst>
      <p:ext uri="{BB962C8B-B14F-4D97-AF65-F5344CB8AC3E}">
        <p14:creationId xmlns:p14="http://schemas.microsoft.com/office/powerpoint/2010/main" val="3514910279"/>
      </p:ext>
    </p:extLst>
  </p:cSld>
  <p:clrMapOvr>
    <a:masterClrMapping/>
  </p:clrMapOvr>
</p:notes>
</file>

<file path=ppt/notesSlides/notesSlide1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93202337"/>
      </p:ext>
    </p:extLst>
  </p:cSld>
  <p:clrMapOvr>
    <a:masterClrMapping/>
  </p:clrMapOvr>
</p:notes>
</file>

<file path=ppt/notesSlides/notesSlide1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32935727"/>
      </p:ext>
    </p:extLst>
  </p:cSld>
  <p:clrMapOvr>
    <a:masterClrMapping/>
  </p:clrMapOvr>
</p:notes>
</file>

<file path=ppt/notesSlides/notesSlide1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38275627"/>
      </p:ext>
    </p:extLst>
  </p:cSld>
  <p:clrMapOvr>
    <a:masterClrMapping/>
  </p:clrMapOvr>
</p:notes>
</file>

<file path=ppt/notesSlides/notesSlide1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37808962"/>
      </p:ext>
    </p:extLst>
  </p:cSld>
  <p:clrMapOvr>
    <a:masterClrMapping/>
  </p:clrMapOvr>
</p:notes>
</file>

<file path=ppt/notesSlides/notesSlide1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379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66390316"/>
      </p:ext>
    </p:extLst>
  </p:cSld>
  <p:clrMapOvr>
    <a:masterClrMapping/>
  </p:clrMapOvr>
</p:notes>
</file>

<file path=ppt/notesSlides/notesSlide1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98590699"/>
      </p:ext>
    </p:extLst>
  </p:cSld>
  <p:clrMapOvr>
    <a:masterClrMapping/>
  </p:clrMapOvr>
</p:notes>
</file>

<file path=ppt/notesSlides/notesSlide1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72848469"/>
      </p:ext>
    </p:extLst>
  </p:cSld>
  <p:clrMapOvr>
    <a:masterClrMapping/>
  </p:clrMapOvr>
</p:notes>
</file>

<file path=ppt/notesSlides/notesSlide1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81057492"/>
      </p:ext>
    </p:extLst>
  </p:cSld>
  <p:clrMapOvr>
    <a:masterClrMapping/>
  </p:clrMapOvr>
</p:notes>
</file>

<file path=ppt/notesSlides/notesSlide1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81841909"/>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290" name="Slide Image Placeholder 1"/>
          <p:cNvSpPr>
            <a:spLocks noGrp="1" noRot="1" noChangeAspect="1" noTextEdit="1"/>
          </p:cNvSpPr>
          <p:nvPr>
            <p:ph type="sldImg"/>
          </p:nvPr>
        </p:nvSpPr>
        <p:spPr/>
      </p:sp>
      <p:sp>
        <p:nvSpPr>
          <p:cNvPr id="12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77104537"/>
      </p:ext>
    </p:extLst>
  </p:cSld>
  <p:clrMapOvr>
    <a:masterClrMapping/>
  </p:clrMapOvr>
</p:notes>
</file>

<file path=ppt/notesSlides/notesSlide1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82567024"/>
      </p:ext>
    </p:extLst>
  </p:cSld>
  <p:clrMapOvr>
    <a:masterClrMapping/>
  </p:clrMapOvr>
</p:notes>
</file>

<file path=ppt/notesSlides/notesSlide1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30645735"/>
      </p:ext>
    </p:extLst>
  </p:cSld>
  <p:clrMapOvr>
    <a:masterClrMapping/>
  </p:clrMapOvr>
</p:notes>
</file>

<file path=ppt/notesSlides/notesSlide1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7559976"/>
      </p:ext>
    </p:extLst>
  </p:cSld>
  <p:clrMapOvr>
    <a:masterClrMapping/>
  </p:clrMapOvr>
</p:notes>
</file>

<file path=ppt/notesSlides/notesSlide1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81057492"/>
      </p:ext>
    </p:extLst>
  </p:cSld>
  <p:clrMapOvr>
    <a:masterClrMapping/>
  </p:clrMapOvr>
</p:notes>
</file>

<file path=ppt/notesSlides/notesSlide1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389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30645735"/>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992273"/>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4338" name="Slide Image Placeholder 1"/>
          <p:cNvSpPr>
            <a:spLocks noGrp="1" noRot="1" noChangeAspect="1" noTextEdit="1"/>
          </p:cNvSpPr>
          <p:nvPr>
            <p:ph type="sldImg"/>
          </p:nvPr>
        </p:nvSpPr>
        <p:spPr/>
      </p:sp>
      <p:sp>
        <p:nvSpPr>
          <p:cNvPr id="14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42814418"/>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a:p>
        </p:txBody>
      </p:sp>
    </p:spTree>
    <p:extLst>
      <p:ext uri="{BB962C8B-B14F-4D97-AF65-F5344CB8AC3E}">
        <p14:creationId xmlns:p14="http://schemas.microsoft.com/office/powerpoint/2010/main" val="1809064906"/>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a:p>
        </p:txBody>
      </p:sp>
    </p:spTree>
    <p:extLst>
      <p:ext uri="{BB962C8B-B14F-4D97-AF65-F5344CB8AC3E}">
        <p14:creationId xmlns:p14="http://schemas.microsoft.com/office/powerpoint/2010/main" val="2893374205"/>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0242" name="Slide Image Placeholder 1"/>
          <p:cNvSpPr>
            <a:spLocks noGrp="1" noRot="1" noChangeAspect="1" noTextEdit="1"/>
          </p:cNvSpPr>
          <p:nvPr>
            <p:ph type="sldImg"/>
          </p:nvPr>
        </p:nvSpPr>
        <p:spPr/>
      </p:sp>
      <p:sp>
        <p:nvSpPr>
          <p:cNvPr id="10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58412236"/>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81E5650D-8B2F-419D-B160-A6418B77929B}" type="slidenum">
              <a:rPr lang="en-US" altLang="en-US"/>
              <a:t>39</a:t>
            </a:fld>
            <a:endParaRPr lang="en-US" altLang="en-US"/>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ltLang="en-US" sz="1200" smtClean="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3622214541"/>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a:p>
        </p:txBody>
      </p:sp>
    </p:spTree>
    <p:extLst>
      <p:ext uri="{BB962C8B-B14F-4D97-AF65-F5344CB8AC3E}">
        <p14:creationId xmlns:p14="http://schemas.microsoft.com/office/powerpoint/2010/main" val="4043514094"/>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41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1050658"/>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42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55686742"/>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43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23398845"/>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44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74448318"/>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616750"/>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45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45029360"/>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46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64568876"/>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49</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53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8949471"/>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55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92487261"/>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56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73513550"/>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57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95471252"/>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58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61881166"/>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8646498"/>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59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24983448"/>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83222949"/>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75797161"/>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07089595"/>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67701785"/>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90091133"/>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04618191"/>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42594984"/>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24252242"/>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69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91659235"/>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3713578"/>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05389136"/>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13598622"/>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40477268"/>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65075359"/>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31446551"/>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35074149"/>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51465852"/>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30416985"/>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91739743"/>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79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90730723"/>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ct val="0"/>
              </a:spcBef>
              <a:spcAft>
                <a:spcPct val="0"/>
              </a:spcAft>
              <a:buClrTx/>
              <a:buSzTx/>
              <a:buFont typeface="Arial" pitchFamily="34" charset="0"/>
              <a:buChar char="•"/>
              <a:defRPr/>
            </a:pPr>
            <a:r>
              <a:rPr lang="en-US" sz="1200" b="0" i="0" u="none" strike="noStrike" kern="1200" baseline="0" smtClean="0">
                <a:solidFill>
                  <a:schemeClr val="tx1"/>
                </a:solidFill>
                <a:latin typeface="+mn-lt"/>
                <a:ea typeface="+mn-ea"/>
                <a:cs typeface="+mn-cs"/>
              </a:rPr>
              <a:t>Cross-sectional data: The data in Table 2.1 are cross-sectional because they describe the 30 companies that comprise the Dow at the same point in time (April 2013).</a:t>
            </a:r>
          </a:p>
          <a:p>
            <a:endParaRPr lang="en-US" sz="1200" b="0" i="0" u="none" strike="noStrike" kern="1200" baseline="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649987"/>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18464468"/>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9939996"/>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87237797"/>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00242002"/>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18463621"/>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75265126"/>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83725438"/>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87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47141012"/>
      </p:ext>
    </p:extLst>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88</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89</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963084"/>
      </p:ext>
    </p:extLst>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56028484"/>
      </p:ext>
    </p:extLst>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11295442"/>
      </p:ext>
    </p:extLst>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67454216"/>
      </p:ext>
    </p:extLst>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10091508"/>
      </p:ext>
    </p:extLst>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02705408"/>
      </p:ext>
    </p:extLst>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11135698"/>
      </p:ext>
    </p:extLst>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37371496"/>
      </p:ext>
    </p:extLst>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27067982"/>
      </p:ext>
    </p:extLst>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99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98046213"/>
      </p:ext>
    </p:extLst>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100</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24369199"/>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smtClean="0">
                <a:solidFill>
                  <a:schemeClr val="tx1"/>
                </a:solidFill>
                <a:latin typeface="+mn-lt"/>
                <a:ea typeface="+mn-ea"/>
                <a:cs typeface="+mn-cs"/>
              </a:rPr>
              <a:t>Example: </a:t>
            </a:r>
          </a:p>
          <a:p>
            <a:pPr marL="0" indent="0">
              <a:buFont typeface="Arial" pitchFamily="34" charset="0"/>
              <a:buNone/>
            </a:pPr>
            <a:endParaRPr lang="en-US" sz="1200" b="0" i="0" u="none" strike="noStrike" kern="1200" baseline="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924623"/>
      </p:ext>
    </p:extLst>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51908171"/>
      </p:ext>
    </p:extLst>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9058058"/>
      </p:ext>
    </p:extLst>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58883290"/>
      </p:ext>
    </p:extLst>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105</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50617060"/>
      </p:ext>
    </p:extLst>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106</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65885887"/>
      </p:ext>
    </p:extLst>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80216680"/>
      </p:ext>
    </p:extLst>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108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27782890"/>
      </p:ext>
    </p:extLst>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111</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48893116"/>
      </p:ext>
    </p:extLst>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112</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05821131"/>
      </p:ext>
    </p:extLst>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113</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27215356"/>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4F60B61-172D-4509-B931-6E88C4E54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4224342"/>
      </p:ext>
    </p:extLst>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114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69563917"/>
      </p:ext>
    </p:extLst>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115</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116</a:t>
            </a:fld>
            <a:endParaRPr lang="en-US"/>
          </a:p>
        </p:txBody>
      </p:sp>
    </p:spTree>
    <p:extLst>
      <p:ext uri="{BB962C8B-B14F-4D97-AF65-F5344CB8AC3E}">
        <p14:creationId xmlns:p14="http://schemas.microsoft.com/office/powerpoint/2010/main" val="2036217114"/>
      </p:ext>
    </p:extLst>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54F60B61-172D-4509-B931-6E88C4E54591}" type="slidenum">
              <a:rPr lang="en-US" smtClean="0"/>
              <a:t>117</a:t>
            </a:fld>
            <a:endParaRPr lang="en-US"/>
          </a:p>
        </p:txBody>
      </p:sp>
    </p:spTree>
    <p:extLst>
      <p:ext uri="{BB962C8B-B14F-4D97-AF65-F5344CB8AC3E}">
        <p14:creationId xmlns:p14="http://schemas.microsoft.com/office/powerpoint/2010/main" val="2118640535"/>
      </p:ext>
    </p:extLst>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118</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07041865"/>
      </p:ext>
    </p:extLst>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119</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87121539"/>
      </p:ext>
    </p:extLst>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137</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65402841"/>
      </p:ext>
    </p:extLst>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eaLnBrk="0" fontAlgn="base" hangingPunct="0">
              <a:spcBef>
                <a:spcPct val="0"/>
              </a:spcBef>
              <a:spcAft>
                <a:spcPct val="0"/>
              </a:spcAft>
              <a:defRPr>
                <a:solidFill>
                  <a:schemeClr val="tx1"/>
                </a:solidFill>
                <a:latin typeface="Arial"/>
              </a:defRPr>
            </a:lvl6pPr>
            <a:lvl7pPr marL="2971800" indent="-228600" eaLnBrk="0" fontAlgn="base" hangingPunct="0">
              <a:spcBef>
                <a:spcPct val="0"/>
              </a:spcBef>
              <a:spcAft>
                <a:spcPct val="0"/>
              </a:spcAft>
              <a:defRPr>
                <a:solidFill>
                  <a:schemeClr val="tx1"/>
                </a:solidFill>
                <a:latin typeface="Arial"/>
              </a:defRPr>
            </a:lvl7pPr>
            <a:lvl8pPr marL="3429000" indent="-228600" eaLnBrk="0" fontAlgn="base" hangingPunct="0">
              <a:spcBef>
                <a:spcPct val="0"/>
              </a:spcBef>
              <a:spcAft>
                <a:spcPct val="0"/>
              </a:spcAft>
              <a:defRPr>
                <a:solidFill>
                  <a:schemeClr val="tx1"/>
                </a:solidFill>
                <a:latin typeface="Arial"/>
              </a:defRPr>
            </a:lvl8pPr>
            <a:lvl9pPr marL="3886200" indent="-228600" eaLnBrk="0" fontAlgn="base" hangingPunct="0">
              <a:spcBef>
                <a:spcPct val="0"/>
              </a:spcBef>
              <a:spcAft>
                <a:spcPct val="0"/>
              </a:spcAft>
              <a:defRPr>
                <a:solidFill>
                  <a:schemeClr val="tx1"/>
                </a:solidFill>
                <a:latin typeface="Arial"/>
              </a:defRPr>
            </a:lvl9pPr>
          </a:lstStyle>
          <a:p>
            <a:fld id="{28CA04DC-9305-4C3F-B238-8638FAEB4171}" type="slidenum">
              <a:rPr lang="en-US" altLang="en-US"/>
              <a:t>144</a:t>
            </a:fld>
            <a:endParaRPr lang="en-US" altLang="en-US"/>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99863250"/>
      </p:ext>
    </p:extLst>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36DDA6-E6CF-4B04-968E-F2EABF2D1448}" type="slidenum">
              <a:rPr lang="en-US" altLang="en-US"/>
              <a:pPr eaLnBrk="1" hangingPunct="1"/>
              <a:t>147</a:t>
            </a:fld>
            <a:endParaRPr lang="en-US" altLang="en-US"/>
          </a:p>
        </p:txBody>
      </p:sp>
    </p:spTree>
    <p:extLst>
      <p:ext uri="{BB962C8B-B14F-4D97-AF65-F5344CB8AC3E}">
        <p14:creationId xmlns:p14="http://schemas.microsoft.com/office/powerpoint/2010/main" val="1873678059"/>
      </p:ext>
    </p:extLst>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F60B61-172D-4509-B931-6E88C4E54591}" type="slidenum">
              <a:rPr lang="en-US" smtClean="0"/>
              <a:t>148</a:t>
            </a:fld>
            <a:endParaRPr lang="en-US"/>
          </a:p>
        </p:txBody>
      </p:sp>
    </p:spTree>
    <p:extLst>
      <p:ext uri="{BB962C8B-B14F-4D97-AF65-F5344CB8AC3E}">
        <p14:creationId xmlns:p14="http://schemas.microsoft.com/office/powerpoint/2010/main" val="2036217114"/>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3.png" /><Relationship Id="rId3"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3.png" /><Relationship Id="rId3"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3.png" /><Relationship Id="rId3"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3.png" /><Relationship Id="rId3"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432E1CDA-6DDB-4101-B5A2-88EEE04C383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850762A1-6E98-45CE-9F4A-36541504534D}"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10/4/2023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10/4/2023</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10/4/2023</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10/4/2023</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10/4/2023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10/4/2023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5669F1E4-F35F-438D-A2B7-892C3A4A5E4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10/4/2023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10/4/2023</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10/4/2023</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10/4/2023</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10/4/2023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10/4/2023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9628885"/>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10/4/2023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10/19/2022</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7641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10/19/2022</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10/19/2022</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10/19/2022</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10/19/2022</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10/19/2022</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10/19/2022</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8/26/2020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424407"/>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8803" y="6416599"/>
            <a:ext cx="3039182" cy="365201"/>
          </a:xfrm>
          <a:prstGeom prst="rect">
            <a:avLst/>
          </a:prstGeom>
        </p:spPr>
      </p:pic>
    </p:spTree>
    <p:extLst>
      <p:ext uri="{BB962C8B-B14F-4D97-AF65-F5344CB8AC3E}">
        <p14:creationId xmlns:p14="http://schemas.microsoft.com/office/powerpoint/2010/main" val="1908530051"/>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10/19/2022</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10/19/2022</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10/19/2022</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10/31/2020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7641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10/31/2020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10/31/2020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10/31/2020</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10/31/2020</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10/31/2020</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8/26/2020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982851010"/>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10/31/2020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10/31/2020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10/31/2020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10/31/2020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10/22/2020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7641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10/22/2020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10/22/2020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10/22/2020</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10/22/2020</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8/26/2020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3022320144"/>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10/22/2020</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10/22/2020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10/22/2020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10/22/2020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10/22/2020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10/29/2020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7641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10/29/2020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10/29/2020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10/29/2020</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8/26/2020</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09604"/>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10/29/2020</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10/29/2020</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10/29/2020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10/29/2020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10/29/2020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10/29/2020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10/22/2018</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7641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10/22/2018</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10/22/2018</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8/26/2020</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809123988"/>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10/22/2018</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10/22/2018</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10/22/2018</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10/22/2018</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10/22/2018</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10/22/2018</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10/22/2018</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8/26/2020</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44216348"/>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8/26/2020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055911"/>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E584C6B0-22EF-4294-B71E-227A470797D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8/26/2020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3718541658"/>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8/26/2020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2107388049"/>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8/26/2020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extLst>
      <p:ext uri="{BB962C8B-B14F-4D97-AF65-F5344CB8AC3E}">
        <p14:creationId xmlns:p14="http://schemas.microsoft.com/office/powerpoint/2010/main" val="3178445450"/>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9/3/2021</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9/3/2021</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9/3/2021</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9/3/2021</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62BF1298-1DCE-4881-B2E7-F2B2E077F43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9/3/2021</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9/3/2021</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9/14/2020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328291"/>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9/14/2020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9/14/2020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9/14/2020</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9/14/2020</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35DD4AB9-99DB-47DF-8333-917B0502207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9/14/2020</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9/14/2020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9/14/2020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9/14/2020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9/14/2020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9/13/2023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328291"/>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9/13/2023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9/13/2023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9/13/2023</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53BBFF51-F1BC-46AE-AB03-531BC1B916B9}"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9/13/2023</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9/13/2023</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9/13/2023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9/13/2023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9/13/2023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9/13/2023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9/13/2021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9/13/2021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9/13/2021</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00541D52-7FD7-4A2D-A49C-C115A9379466}"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9/13/2021</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9/13/2021</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9/13/2021</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9/13/2021</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9/13/2021</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9/13/2021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9/13/2021</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9/20/2023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9/20/2023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68887BF5-DC61-43B2-8988-90450E4991B2}"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9/20/2023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9/20/2023</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9/20/2023</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9/20/2023</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9/20/2023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9/20/2023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9/20/2023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9/20/2023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9/23/2020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13633E6A-7A8A-4DF7-B156-A93D58C448A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9/23/2020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9/23/2020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9/23/2020</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9/23/2020</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9/23/2020</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9/23/2020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9/23/2020</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9/23/2020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9/23/2020</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4953000" y="1676400"/>
            <a:ext cx="3810000" cy="1600200"/>
          </a:xfrm>
        </p:spPr>
        <p:txBody>
          <a:bodyPr>
            <a:noAutofit/>
          </a:bodyPr>
          <a:lstStyle>
            <a:lvl1pPr algn="ctr">
              <a:defRPr sz="4000">
                <a:solidFill>
                  <a:schemeClr val="tx1"/>
                </a:solidFill>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5257800" y="3505200"/>
            <a:ext cx="3255818" cy="2057400"/>
          </a:xfrm>
          <a:prstGeom prst="rect">
            <a:avLst/>
          </a:prstGeom>
        </p:spPr>
        <p:txBody>
          <a:bodyPr anchor="t" anchorCtr="0">
            <a:normAutofit/>
          </a:bodyPr>
          <a:lstStyle>
            <a:lvl1pPr marL="0" indent="0" algn="ctr">
              <a:buNone/>
              <a:defRPr lang="en-US" sz="3000" kern="120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C2AE1FE-DD1F-4446-8FAA-A4FB1D761D36}"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and Content">
    <p:spTree>
      <p:nvGrpSpPr>
        <p:cNvPr id="1" name=""/>
        <p:cNvGrpSpPr/>
        <p:nvPr/>
      </p:nvGrpSpPr>
      <p:grpSpPr>
        <a:xfrm>
          <a:off x="0" y="0"/>
          <a: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71124D-554D-4C0B-B1A2-AAF5AA8D43BE}" type="datetime1">
              <a:rPr lang="en-US" smtClean="0"/>
              <a:t>9/27/2023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382000" y="6492875"/>
            <a:ext cx="762000" cy="365125"/>
          </a:xfrm>
          <a:prstGeom prst="rect">
            <a:avLst/>
          </a:prstGeom>
        </p:spPr>
        <p:txBody>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smtClean="0"/>
              <a:t>Add text here</a:t>
            </a:r>
          </a:p>
          <a:p>
            <a:pPr marL="1051560" lvl="1" indent="-457200">
              <a:lnSpc>
                <a:spcPct val="100000"/>
              </a:lnSpc>
              <a:buClr>
                <a:srgbClr val="009E47"/>
              </a:buClr>
            </a:pPr>
            <a:r>
              <a:rPr lang="en-US" smtClean="0"/>
              <a:t>Add text here</a:t>
            </a:r>
          </a:p>
          <a:p>
            <a:pPr marL="1600200" lvl="3" indent="-457200">
              <a:lnSpc>
                <a:spcPct val="100000"/>
              </a:lnSpc>
              <a:buClr>
                <a:srgbClr val="009E47"/>
              </a:buClr>
            </a:pPr>
            <a:r>
              <a:rPr lang="en-US" smtClean="0"/>
              <a:t>Add text here</a:t>
            </a:r>
            <a:endParaRPr lang="en-US"/>
          </a:p>
        </p:txBody>
      </p:sp>
      <p:pic>
        <p:nvPicPr>
          <p:cNvPr id="2" name="Picture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06E20-AA9A-40C3-BC12-80CB9880005F}" type="datetime1">
              <a:rPr lang="en-US" smtClean="0"/>
              <a:t>9/27/2023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6D5952-39A4-45C4-BB56-78D748AB7B22}" type="datetime1">
              <a:rPr lang="en-US" smtClean="0"/>
              <a:t>9/27/2023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2E00DA-1BD3-4C2E-8BE4-D997AC6D1ACF}" type="datetime1">
              <a:rPr lang="en-US" smtClean="0"/>
              <a:t>9/27/2023</a:t>
            </a:fld>
            <a:endParaRPr lang="en-US"/>
          </a:p>
        </p:txBody>
      </p:sp>
      <p:sp>
        <p:nvSpPr>
          <p:cNvPr id="8" name="Footer Placeholder 7"/>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A3CD01-0529-4B46-B304-875195537CB4}" type="datetime1">
              <a:rPr lang="en-US" smtClean="0"/>
              <a:t>9/27/2023</a:t>
            </a:fld>
            <a:endParaRPr lang="en-US"/>
          </a:p>
        </p:txBody>
      </p:sp>
      <p:sp>
        <p:nvSpPr>
          <p:cNvPr id="4" name="Footer Placeholder 3"/>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B2A6FD-4015-4FDF-9DDE-F59537F534D3}" type="datetime1">
              <a:rPr lang="en-US" smtClean="0"/>
              <a:t>9/27/2023</a:t>
            </a:fld>
            <a:endParaRPr lang="en-US"/>
          </a:p>
        </p:txBody>
      </p:sp>
      <p:sp>
        <p:nvSpPr>
          <p:cNvPr id="3" name="Footer Placeholder 2"/>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8CDF3E-997F-4921-BC27-CA00D4C67302}" type="datetime1">
              <a:rPr lang="en-US" smtClean="0"/>
              <a:t>9/27/2023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639BDA-78A8-4727-992F-535D89FA5441}" type="datetime1">
              <a:rPr lang="en-US" smtClean="0"/>
              <a:t>9/27/2023</a:t>
            </a:fld>
            <a:endParaRPr lang="en-US"/>
          </a:p>
        </p:txBody>
      </p:sp>
      <p:sp>
        <p:nvSpPr>
          <p:cNvPr id="6" name="Footer Placeholder 5"/>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81E745-2A74-440D-BD69-F178C2AFF74F}" type="datetime1">
              <a:rPr lang="en-US" smtClean="0"/>
              <a:t>9/27/2023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48400" y="6208776"/>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B405C4-E77F-48DE-BC4E-095C275BDB8E}" type="datetime1">
              <a:rPr lang="en-US" smtClean="0"/>
              <a:t>9/27/2023</a:t>
            </a:fld>
            <a:endParaRPr lang="en-US"/>
          </a:p>
        </p:txBody>
      </p:sp>
      <p:sp>
        <p:nvSpPr>
          <p:cNvPr id="5" name="Footer Placeholder 4"/>
          <p:cNvSpPr>
            <a:spLocks noGrp="1"/>
          </p:cNvSpPr>
          <p:nvPr>
            <p:ph type="ftr" sz="quarter" idx="11"/>
          </p:nvPr>
        </p:nvSpPr>
        <p:spPr>
          <a:xfrm>
            <a:off x="761999" y="6208776"/>
            <a:ext cx="487386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56B232-9F89-4083-B3BB-DDC8E5903F80}"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image" Target="../media/image3.png" /><Relationship Id="rId13"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image" Target="../media/image3.png" /><Relationship Id="rId13"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image" Target="../media/image3.png" /><Relationship Id="rId13"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image" Target="../media/image3.png" /><Relationship Id="rId13"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image" Target="../media/image3.png" /><Relationship Id="rId13"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image" Target="../media/image3.png" /><Relationship Id="rId13"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image" Target="../media/image3.png" /><Relationship Id="rId13"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image" Target="../media/image3.png" /><Relationship Id="rId13" Type="http://schemas.openxmlformats.org/officeDocument/2006/relationships/image" Target="../media/image4.jpeg" /><Relationship Id="rId14"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image" Target="../media/image3.png" /><Relationship Id="rId13" Type="http://schemas.openxmlformats.org/officeDocument/2006/relationships/image" Target="../media/image4.jpeg" /><Relationship Id="rId14"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image" Target="../media/image3.png" /><Relationship Id="rId13" Type="http://schemas.openxmlformats.org/officeDocument/2006/relationships/image" Target="../media/image4.jpeg" /><Relationship Id="rId14"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image" Target="../media/image3.png" /><Relationship Id="rId13" Type="http://schemas.openxmlformats.org/officeDocument/2006/relationships/image" Target="../media/image4.jpeg" /><Relationship Id="rId14"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image" Target="../media/image3.png" /><Relationship Id="rId13" Type="http://schemas.openxmlformats.org/officeDocument/2006/relationships/image" Target="../media/image4.jpeg" /><Relationship Id="rId14"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image" Target="../media/image3.png" /><Relationship Id="rId13"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image" Target="../media/image3.png" /><Relationship Id="rId13"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image" Target="../media/image3.png" /><Relationship Id="rId13"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6329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6329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7091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7091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7091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7091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7091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3">
            <a:alphaModFix amt="90000"/>
            <a:duotone>
              <a:schemeClr val="bg1">
                <a:shade val="20000"/>
                <a:satMod val="350000"/>
                <a:lumMod val="125000"/>
              </a:schemeClr>
              <a:schemeClr val="bg1">
                <a:tint val="90000"/>
                <a:satMod val="250000"/>
              </a:schemeClr>
            </a:duotone>
            <a:lum/>
          </a:blip>
          <a:stretch>
            <a:fillRect/>
          </a:stretch>
        </a:blipFill>
        <a:effectLst/>
      </p:bgPr>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a:off x="777240" y="6525767"/>
            <a:ext cx="46329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3" name="Picture 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extLst>
      <p:ext uri="{BB962C8B-B14F-4D97-AF65-F5344CB8AC3E}">
        <p14:creationId xmlns:p14="http://schemas.microsoft.com/office/powerpoint/2010/main" val="248289126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3">
            <a:alphaModFix amt="90000"/>
            <a:duotone>
              <a:schemeClr val="bg1">
                <a:shade val="20000"/>
                <a:satMod val="350000"/>
                <a:lumMod val="125000"/>
              </a:schemeClr>
              <a:schemeClr val="bg1">
                <a:tint val="90000"/>
                <a:satMod val="250000"/>
              </a:schemeClr>
            </a:duotone>
            <a:lum/>
          </a:blip>
          <a:stretch>
            <a:fillRect/>
          </a:stretch>
        </a:blipFill>
        <a:effectLst/>
      </p:bgPr>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1" y="6553199"/>
            <a:ext cx="47091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3">
            <a:alphaModFix amt="90000"/>
            <a:duotone>
              <a:schemeClr val="bg1">
                <a:shade val="20000"/>
                <a:satMod val="350000"/>
                <a:lumMod val="125000"/>
              </a:schemeClr>
              <a:schemeClr val="bg1">
                <a:tint val="90000"/>
                <a:satMod val="250000"/>
              </a:schemeClr>
            </a:duotone>
            <a:lum/>
          </a:blip>
          <a:stretch>
            <a:fillRect/>
          </a:stretch>
        </a:blipFill>
        <a:effectLst/>
      </p:bgPr>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a:off x="777240" y="6525767"/>
            <a:ext cx="46329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3">
            <a:alphaModFix amt="90000"/>
            <a:duotone>
              <a:schemeClr val="bg1">
                <a:shade val="20000"/>
                <a:satMod val="350000"/>
                <a:lumMod val="125000"/>
              </a:schemeClr>
              <a:schemeClr val="bg1">
                <a:tint val="90000"/>
                <a:satMod val="250000"/>
              </a:schemeClr>
            </a:duotone>
            <a:lum/>
          </a:blip>
          <a:stretch>
            <a:fillRect/>
          </a:stretch>
        </a:blipFill>
        <a:effectLst/>
      </p:bgPr>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a:off x="777240" y="6525767"/>
            <a:ext cx="46329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3">
            <a:alphaModFix amt="90000"/>
            <a:duotone>
              <a:schemeClr val="bg1">
                <a:shade val="20000"/>
                <a:satMod val="350000"/>
                <a:lumMod val="125000"/>
              </a:schemeClr>
              <a:schemeClr val="bg1">
                <a:tint val="90000"/>
                <a:satMod val="250000"/>
              </a:schemeClr>
            </a:duotone>
            <a:lum/>
          </a:blip>
          <a:stretch>
            <a:fillRect/>
          </a:stretch>
        </a:blipFill>
        <a:effectLst/>
      </p:bgPr>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a:off x="777240" y="6525767"/>
            <a:ext cx="46329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6329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6329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smtClean="0"/>
              <a:t>Click to edit Master title style</a:t>
            </a:r>
            <a:endParaRPr lang="en-US"/>
          </a:p>
        </p:txBody>
      </p:sp>
      <p:sp>
        <p:nvSpPr>
          <p:cNvPr id="9" name="Rectangle 8"/>
          <p:cNvSpPr/>
          <p:nvPr/>
        </p:nvSpPr>
        <p:spPr>
          <a:xfrm flipV="1">
            <a:off x="777240" y="6477000"/>
            <a:ext cx="4632960" cy="48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p:cNvSpPr txBox="1"/>
          <p:nvPr/>
        </p:nvSpPr>
        <p:spPr>
          <a:xfrm>
            <a:off x="304800" y="2057400"/>
            <a:ext cx="8766312"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itchFamily="34" charset="0"/>
              <a:buChar char="•"/>
            </a:pPr>
            <a:r>
              <a:rPr lang="en-US" sz="2800" smtClean="0"/>
              <a:t>Vb</a:t>
            </a:r>
          </a:p>
          <a:p>
            <a:pPr marL="971550" lvl="1" indent="-514350">
              <a:buFont typeface="Arial" pitchFamily="34" charset="0"/>
              <a:buChar char="•"/>
            </a:pPr>
            <a:r>
              <a:rPr lang="en-US" sz="2400" smtClean="0"/>
              <a:t>Bm</a:t>
            </a:r>
          </a:p>
          <a:p>
            <a:pPr marL="1428750" lvl="2" indent="-514350">
              <a:buFont typeface="Arial" pitchFamily="34" charset="0"/>
              <a:buChar char="•"/>
            </a:pPr>
            <a:r>
              <a:rPr lang="en-US" sz="2000" smtClean="0"/>
              <a:t>Mbm</a:t>
            </a:r>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34527" y="6328447"/>
            <a:ext cx="3284185" cy="394641"/>
          </a:xfrm>
          <a:prstGeom prst="rect">
            <a:avLst/>
          </a:prstGeom>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timing/>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9.xml" /><Relationship Id="rId3" Type="http://schemas.openxmlformats.org/officeDocument/2006/relationships/image" Target="../media/image70.png" /><Relationship Id="rId4" Type="http://schemas.openxmlformats.org/officeDocument/2006/relationships/image" Target="../media/image71.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0.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1.xml" /><Relationship Id="rId3" Type="http://schemas.openxmlformats.org/officeDocument/2006/relationships/image" Target="../media/image72.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2.xml" /><Relationship Id="rId3" Type="http://schemas.openxmlformats.org/officeDocument/2006/relationships/image" Target="../media/image73.png" /><Relationship Id="rId4" Type="http://schemas.openxmlformats.org/officeDocument/2006/relationships/image" Target="../media/image74.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3.xml" /><Relationship Id="rId3" Type="http://schemas.openxmlformats.org/officeDocument/2006/relationships/image" Target="../media/image75.png" /><Relationship Id="rId4" Type="http://schemas.openxmlformats.org/officeDocument/2006/relationships/image" Target="../media/image76.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4.xml" /><Relationship Id="rId3" Type="http://schemas.openxmlformats.org/officeDocument/2006/relationships/image" Target="../media/image77.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5.xml" /><Relationship Id="rId3" Type="http://schemas.openxmlformats.org/officeDocument/2006/relationships/image" Target="../media/image78.png" /><Relationship Id="rId4" Type="http://schemas.openxmlformats.org/officeDocument/2006/relationships/image" Target="../media/image79.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6.xml" /><Relationship Id="rId3" Type="http://schemas.openxmlformats.org/officeDocument/2006/relationships/image" Target="../media/image80.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7.xml" /><Relationship Id="rId3" Type="http://schemas.openxmlformats.org/officeDocument/2006/relationships/image" Target="../media/image81.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8.xml" /><Relationship Id="rId3" Type="http://schemas.openxmlformats.org/officeDocument/2006/relationships/image" Target="../media/image82.png" /><Relationship Id="rId4" Type="http://schemas.openxmlformats.org/officeDocument/2006/relationships/image" Target="../media/image83.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9.xml" /><Relationship Id="rId3" Type="http://schemas.openxmlformats.org/officeDocument/2006/relationships/image" Target="../media/image84.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90.xml" /><Relationship Id="rId3" Type="http://schemas.openxmlformats.org/officeDocument/2006/relationships/image" Target="../media/image85.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91.xml" /><Relationship Id="rId3" Type="http://schemas.openxmlformats.org/officeDocument/2006/relationships/image" Target="../media/image3.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2.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3.xml" /><Relationship Id="rId3" Type="http://schemas.openxmlformats.org/officeDocument/2006/relationships/image" Target="../media/image86.jpe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4.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5.xml" /><Relationship Id="rId3" Type="http://schemas.openxmlformats.org/officeDocument/2006/relationships/hyperlink" Target="https://www.r-project.org/" TargetMode="External" /><Relationship Id="rId4" Type="http://schemas.openxmlformats.org/officeDocument/2006/relationships/hyperlink" Target="http://www.cran.r-project.org/" TargetMode="External" /><Relationship Id="rId5" Type="http://schemas.openxmlformats.org/officeDocument/2006/relationships/hyperlink" Target="https://www.rdocumentation.org/" TargetMode="External" /><Relationship Id="rId6" Type="http://schemas.openxmlformats.org/officeDocument/2006/relationships/image" Target="../media/image87.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88.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73.xml" /><Relationship Id="rId2" Type="http://schemas.openxmlformats.org/officeDocument/2006/relationships/hyperlink" Target="https://posit.co/download/rstudio-desktop/" TargetMode="External" /><Relationship Id="rId3" Type="http://schemas.openxmlformats.org/officeDocument/2006/relationships/image" Target="../media/image89.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6.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7.xml" /><Relationship Id="rId3" Type="http://schemas.openxmlformats.org/officeDocument/2006/relationships/image" Target="../media/image6.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90.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91.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7.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notesSlide" Target="../notesSlides/notesSlide98.xml" /><Relationship Id="rId3" Type="http://schemas.openxmlformats.org/officeDocument/2006/relationships/image" Target="../media/image3.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99.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8.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9.xml" /><Relationship Id="rId3" Type="http://schemas.openxmlformats.org/officeDocument/2006/relationships/image" Target="../media/image7.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0.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notesSlide" Target="../notesSlides/notesSlide100.xml" /><Relationship Id="rId3" Type="http://schemas.openxmlformats.org/officeDocument/2006/relationships/image" Target="../media/image3.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1.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2.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3.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4.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5.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6.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7.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8.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09.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2.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10.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11.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hyperlink" Target="https://www.rdocumentation.org/packages/editrules/versions/2.9.3" TargetMode="Externa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4.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12.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13.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114.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notesSlide" Target="../notesSlides/notesSlide115.xml" /><Relationship Id="rId3" Type="http://schemas.openxmlformats.org/officeDocument/2006/relationships/image" Target="../media/image3.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01.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01.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01.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16.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17.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18.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19.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0.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1.x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2.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3.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4.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5.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6.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7.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8.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5.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29.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30.xml" /><Relationship Id="rId3" Type="http://schemas.openxmlformats.org/officeDocument/2006/relationships/image" Target="../media/image92.pn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31.xml" /><Relationship Id="rId3" Type="http://schemas.openxmlformats.org/officeDocument/2006/relationships/image" Target="../media/image93.pn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32.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101.xml" /><Relationship Id="rId2" Type="http://schemas.openxmlformats.org/officeDocument/2006/relationships/notesSlide" Target="../notesSlides/notesSlide133.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134.xml" /><Relationship Id="rId3" Type="http://schemas.openxmlformats.org/officeDocument/2006/relationships/image" Target="../media/image3.png"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6.xml"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7.xml" /><Relationship Id="rId3" Type="http://schemas.openxmlformats.org/officeDocument/2006/relationships/image" Target="../media/image8.png"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8.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135.xml"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136.xml" /><Relationship Id="rId3" Type="http://schemas.openxmlformats.org/officeDocument/2006/relationships/image" Target="../media/image94.png" /><Relationship Id="rId4" Type="http://schemas.openxmlformats.org/officeDocument/2006/relationships/image" Target="../media/image95.png" /><Relationship Id="rId5" Type="http://schemas.openxmlformats.org/officeDocument/2006/relationships/image" Target="../media/image96.png"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137.xml"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notesSlide" Target="../notesSlides/notesSlide138.xml" /><Relationship Id="rId3" Type="http://schemas.openxmlformats.org/officeDocument/2006/relationships/image" Target="../media/image3.png"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39.xml" /><Relationship Id="rId3" Type="http://schemas.openxmlformats.org/officeDocument/2006/relationships/image" Target="../media/image97.png"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0.xml" /><Relationship Id="rId3" Type="http://schemas.openxmlformats.org/officeDocument/2006/relationships/image" Target="../media/image98.png" /><Relationship Id="rId4" Type="http://schemas.openxmlformats.org/officeDocument/2006/relationships/image" Target="../media/image97.png"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1.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2.xml"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99.jpeg" /><Relationship Id="rId3" Type="http://schemas.openxmlformats.org/officeDocument/2006/relationships/image" Target="../media/image100.jpeg" /><Relationship Id="rId4" Type="http://schemas.openxmlformats.org/officeDocument/2006/relationships/image" Target="../media/image101.png"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02.jpeg" /><Relationship Id="rId3" Type="http://schemas.openxmlformats.org/officeDocument/2006/relationships/image" Target="../media/image103.png"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04.jpeg" /><Relationship Id="rId3" Type="http://schemas.openxmlformats.org/officeDocument/2006/relationships/image" Target="../media/image105.jpeg" /><Relationship Id="rId4" Type="http://schemas.openxmlformats.org/officeDocument/2006/relationships/image" Target="../media/image106.jpeg" /><Relationship Id="rId5" Type="http://schemas.openxmlformats.org/officeDocument/2006/relationships/image" Target="../media/image107.jpeg" /><Relationship Id="rId6" Type="http://schemas.openxmlformats.org/officeDocument/2006/relationships/image" Target="../media/image108.jpeg" /><Relationship Id="rId7" Type="http://schemas.openxmlformats.org/officeDocument/2006/relationships/image" Target="../media/image109.jpeg" /><Relationship Id="rId8" Type="http://schemas.openxmlformats.org/officeDocument/2006/relationships/image" Target="../media/image110.jpeg"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3.xml"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4.xml"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5.xml"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6.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9.xml"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7.xml" /><Relationship Id="rId3" Type="http://schemas.openxmlformats.org/officeDocument/2006/relationships/image" Target="../media/image111.png"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8.xml" /><Relationship Id="rId3" Type="http://schemas.openxmlformats.org/officeDocument/2006/relationships/image" Target="../media/image112.png"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49.xml"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0.xml" /><Relationship Id="rId3" Type="http://schemas.openxmlformats.org/officeDocument/2006/relationships/image" Target="../media/image113.png"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1.xml"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2.xml"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3.xml" /><Relationship Id="rId3" Type="http://schemas.openxmlformats.org/officeDocument/2006/relationships/image" Target="../media/image114.png"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27.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4.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15.png"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5.xml" /><Relationship Id="rId3" Type="http://schemas.openxmlformats.org/officeDocument/2006/relationships/image" Target="../media/image116.png"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16.png"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17.pn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18.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0.xml" /><Relationship Id="rId3" Type="http://schemas.openxmlformats.org/officeDocument/2006/relationships/image" Target="../media/image9.png"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19.png" /><Relationship Id="rId3" Type="http://schemas.openxmlformats.org/officeDocument/2006/relationships/image" Target="../media/image120.png"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21.png"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6.xml" /><Relationship Id="rId3" Type="http://schemas.openxmlformats.org/officeDocument/2006/relationships/image" Target="../media/image122.png"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7.xml"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8.xml" /><Relationship Id="rId3" Type="http://schemas.openxmlformats.org/officeDocument/2006/relationships/image" Target="../media/image113.png"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59.xml" /><Relationship Id="rId3" Type="http://schemas.openxmlformats.org/officeDocument/2006/relationships/image" Target="../media/image123.png"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60.xml" /><Relationship Id="rId3" Type="http://schemas.openxmlformats.org/officeDocument/2006/relationships/image" Target="../media/image124.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0.png" /><Relationship Id="rId3" Type="http://schemas.openxmlformats.org/officeDocument/2006/relationships/image" Target="../media/image11.jpeg"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oleObject" Target="../embeddings/oleObject1.bin" TargetMode="Internal" /><Relationship Id="rId3" Type="http://schemas.openxmlformats.org/officeDocument/2006/relationships/image" Target="../media/image125.emf" /><Relationship Id="rId4" Type="http://schemas.openxmlformats.org/officeDocument/2006/relationships/vmlDrawing" Target="../drawings/vmlDrawing1.v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26.png"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126.png"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oleObject" Target="../embeddings/oleObject2.bin" TargetMode="Internal" /><Relationship Id="rId3" Type="http://schemas.openxmlformats.org/officeDocument/2006/relationships/image" Target="../media/image125.emf" /><Relationship Id="rId4" Type="http://schemas.openxmlformats.org/officeDocument/2006/relationships/vmlDrawing" Target="../drawings/vmlDrawing2.v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oleObject" Target="../embeddings/oleObject3.bin" TargetMode="Internal" /><Relationship Id="rId3" Type="http://schemas.openxmlformats.org/officeDocument/2006/relationships/image" Target="../media/image127.emf" /><Relationship Id="rId4" Type="http://schemas.openxmlformats.org/officeDocument/2006/relationships/vmlDrawing" Target="../drawings/vmlDrawing3.vml"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161.xml" /><Relationship Id="rId3" Type="http://schemas.openxmlformats.org/officeDocument/2006/relationships/image" Target="../media/image128.png"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162.xml" /><Relationship Id="rId3" Type="http://schemas.openxmlformats.org/officeDocument/2006/relationships/image" Target="../media/image3.pn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163.xml"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164.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165.xml" /><Relationship Id="rId3" Type="http://schemas.openxmlformats.org/officeDocument/2006/relationships/image" Target="../media/image129.png"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image" Target="../media/image130.png"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image" Target="../media/image131.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1.xml" /><Relationship Id="rId3" Type="http://schemas.openxmlformats.org/officeDocument/2006/relationships/image" Target="../media/image12.png"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image" Target="../media/image132.png" /><Relationship Id="rId3" Type="http://schemas.openxmlformats.org/officeDocument/2006/relationships/image" Target="../media/image133.png"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hyperlink" Target="https://www.rdocumentation.org/packages/MASS/versions/7.3-0/topics/lda" TargetMode="External"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image" Target="../media/image134.png"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2.xml"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45.xml"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notesSlide" Target="../notesSlides/notesSlide166.xml" /><Relationship Id="rId3" Type="http://schemas.openxmlformats.org/officeDocument/2006/relationships/image" Target="../media/image3.png"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67.xml"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68.xml"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69.xml" /><Relationship Id="rId3" Type="http://schemas.openxmlformats.org/officeDocument/2006/relationships/image" Target="../media/image135.png"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36.png"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3.png"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0.xml"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1.xml" /><Relationship Id="rId3" Type="http://schemas.openxmlformats.org/officeDocument/2006/relationships/image" Target="../media/image137.png"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2.xml" /><Relationship Id="rId3" Type="http://schemas.openxmlformats.org/officeDocument/2006/relationships/image" Target="../media/image138.png"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3.xml" /><Relationship Id="rId3" Type="http://schemas.openxmlformats.org/officeDocument/2006/relationships/image" Target="../media/image138.png"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4.xml"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5.xml"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39.png" /><Relationship Id="rId3" Type="http://schemas.openxmlformats.org/officeDocument/2006/relationships/image" Target="../media/image140.png"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4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4.png"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6.xml" /><Relationship Id="rId3" Type="http://schemas.openxmlformats.org/officeDocument/2006/relationships/image" Target="../media/image142.png"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7.xml"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8.xml"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79.xml" /><Relationship Id="rId3" Type="http://schemas.openxmlformats.org/officeDocument/2006/relationships/image" Target="../media/image143.png"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0.xml" /><Relationship Id="rId3" Type="http://schemas.openxmlformats.org/officeDocument/2006/relationships/image" Target="../media/image144.png"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1.xml" /><Relationship Id="rId3" Type="http://schemas.openxmlformats.org/officeDocument/2006/relationships/image" Target="../media/image145.png" /><Relationship Id="rId4" Type="http://schemas.openxmlformats.org/officeDocument/2006/relationships/image" Target="../media/image146.png"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2.xml" /><Relationship Id="rId3" Type="http://schemas.openxmlformats.org/officeDocument/2006/relationships/image" Target="../media/image147.png" /><Relationship Id="rId4" Type="http://schemas.openxmlformats.org/officeDocument/2006/relationships/image" Target="../media/image148.png" /><Relationship Id="rId5" Type="http://schemas.openxmlformats.org/officeDocument/2006/relationships/image" Target="../media/image149.png"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3.xml" /><Relationship Id="rId3" Type="http://schemas.openxmlformats.org/officeDocument/2006/relationships/image" Target="../media/image150.png"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4.xml"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5.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3.xml" /><Relationship Id="rId3" Type="http://schemas.openxmlformats.org/officeDocument/2006/relationships/image" Target="../media/image15.png"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6.xml" /><Relationship Id="rId3" Type="http://schemas.openxmlformats.org/officeDocument/2006/relationships/image" Target="../media/image151.png" /><Relationship Id="rId4" Type="http://schemas.openxmlformats.org/officeDocument/2006/relationships/image" Target="../media/image152.png"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7.xml" /><Relationship Id="rId3" Type="http://schemas.openxmlformats.org/officeDocument/2006/relationships/image" Target="../media/image151.png" /><Relationship Id="rId4" Type="http://schemas.openxmlformats.org/officeDocument/2006/relationships/image" Target="../media/image153.png"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8.xml" /><Relationship Id="rId3" Type="http://schemas.openxmlformats.org/officeDocument/2006/relationships/image" Target="../media/image154.png" /><Relationship Id="rId4" Type="http://schemas.openxmlformats.org/officeDocument/2006/relationships/image" Target="../media/image151.png"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89.xml" /><Relationship Id="rId3" Type="http://schemas.openxmlformats.org/officeDocument/2006/relationships/image" Target="../media/image151.png"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90.xml" /><Relationship Id="rId3" Type="http://schemas.openxmlformats.org/officeDocument/2006/relationships/image" Target="../media/image116.png"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91.xml" /><Relationship Id="rId3" Type="http://schemas.openxmlformats.org/officeDocument/2006/relationships/image" Target="../media/image116.png"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92.xml" /><Relationship Id="rId3" Type="http://schemas.openxmlformats.org/officeDocument/2006/relationships/image" Target="../media/image116.png"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hyperlink" Target="https://homes.cs.washington.edu/~shapiro/EE596/notes/InfoGain.pdf" TargetMode="External"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93.xml" /><Relationship Id="rId3" Type="http://schemas.openxmlformats.org/officeDocument/2006/relationships/image" Target="../media/image154.png" /><Relationship Id="rId4" Type="http://schemas.openxmlformats.org/officeDocument/2006/relationships/image" Target="../media/image151.png" /><Relationship Id="rId5" Type="http://schemas.openxmlformats.org/officeDocument/2006/relationships/image" Target="../media/image155.png" /><Relationship Id="rId6" Type="http://schemas.openxmlformats.org/officeDocument/2006/relationships/image" Target="../media/image156.png"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94.xml" /><Relationship Id="rId3" Type="http://schemas.openxmlformats.org/officeDocument/2006/relationships/image" Target="../media/image116.png" /><Relationship Id="rId4" Type="http://schemas.openxmlformats.org/officeDocument/2006/relationships/image" Target="../media/image15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24.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3.xml" /><Relationship Id="rId3" Type="http://schemas.openxmlformats.org/officeDocument/2006/relationships/image" Target="../media/image1.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5.xml" /><Relationship Id="rId3" Type="http://schemas.openxmlformats.org/officeDocument/2006/relationships/image" Target="../media/image16.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6.xml" /><Relationship Id="rId3" Type="http://schemas.openxmlformats.org/officeDocument/2006/relationships/image" Target="../media/image16.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7.xml" /><Relationship Id="rId3" Type="http://schemas.openxmlformats.org/officeDocument/2006/relationships/image" Target="../media/image17.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8.xml" /><Relationship Id="rId3" Type="http://schemas.openxmlformats.org/officeDocument/2006/relationships/image" Target="../media/image18.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29.xml" /><Relationship Id="rId3" Type="http://schemas.openxmlformats.org/officeDocument/2006/relationships/image" Target="../media/image19.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0.xml" /><Relationship Id="rId3" Type="http://schemas.openxmlformats.org/officeDocument/2006/relationships/image" Target="../media/image20.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1.xml" /><Relationship Id="rId3" Type="http://schemas.openxmlformats.org/officeDocument/2006/relationships/image" Target="../media/image21.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notesSlide" Target="../notesSlides/notesSlide32.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3.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4.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5.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2.png" /><Relationship Id="rId3" Type="http://schemas.openxmlformats.org/officeDocument/2006/relationships/image" Target="../media/image23.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6.xml" /><Relationship Id="rId3" Type="http://schemas.openxmlformats.org/officeDocument/2006/relationships/image" Target="../media/image24.png" /><Relationship Id="rId4" Type="http://schemas.openxmlformats.org/officeDocument/2006/relationships/image" Target="../media/image25.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7.xml" /><Relationship Id="rId3" Type="http://schemas.openxmlformats.org/officeDocument/2006/relationships/image" Target="../media/image26.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8.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9.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0.xml" /><Relationship Id="rId3" Type="http://schemas.openxmlformats.org/officeDocument/2006/relationships/image" Target="../media/image27.png" /><Relationship Id="rId4" Type="http://schemas.openxmlformats.org/officeDocument/2006/relationships/image" Target="../media/image28.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1.xml" /><Relationship Id="rId3" Type="http://schemas.openxmlformats.org/officeDocument/2006/relationships/image" Target="../media/image29.png" /><Relationship Id="rId4" Type="http://schemas.openxmlformats.org/officeDocument/2006/relationships/image" Target="../media/image30.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2.xml" /><Relationship Id="rId3" Type="http://schemas.openxmlformats.org/officeDocument/2006/relationships/image" Target="../media/image28.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3.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4.xml" /><Relationship Id="rId3" Type="http://schemas.openxmlformats.org/officeDocument/2006/relationships/image" Target="../media/image31.png" /><Relationship Id="rId4" Type="http://schemas.openxmlformats.org/officeDocument/2006/relationships/image" Target="../media/image32.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5.xml" /><Relationship Id="rId3" Type="http://schemas.openxmlformats.org/officeDocument/2006/relationships/image" Target="../media/image31.png" /><Relationship Id="rId4" Type="http://schemas.openxmlformats.org/officeDocument/2006/relationships/image" Target="../media/image32.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6.xml" /><Relationship Id="rId3" Type="http://schemas.openxmlformats.org/officeDocument/2006/relationships/image" Target="../media/image33.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7.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8.xml" /><Relationship Id="rId3" Type="http://schemas.openxmlformats.org/officeDocument/2006/relationships/image" Target="../media/image34.png" /><Relationship Id="rId4" Type="http://schemas.openxmlformats.org/officeDocument/2006/relationships/image" Target="../media/image35.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9.xml" /><Relationship Id="rId3" Type="http://schemas.openxmlformats.org/officeDocument/2006/relationships/image" Target="../media/image36.png" /><Relationship Id="rId4" Type="http://schemas.openxmlformats.org/officeDocument/2006/relationships/image" Target="../media/image37.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0.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1.xml" /><Relationship Id="rId3" Type="http://schemas.openxmlformats.org/officeDocument/2006/relationships/image" Target="../media/image38.png" /><Relationship Id="rId4" Type="http://schemas.openxmlformats.org/officeDocument/2006/relationships/image" Target="../media/image39.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2.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3.xml" /><Relationship Id="rId3" Type="http://schemas.openxmlformats.org/officeDocument/2006/relationships/image" Target="../media/image19.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4.xml" /><Relationship Id="rId3" Type="http://schemas.openxmlformats.org/officeDocument/2006/relationships/image" Target="../media/image40.png" /><Relationship Id="rId4" Type="http://schemas.openxmlformats.org/officeDocument/2006/relationships/image" Target="../media/image41.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5.xml" /><Relationship Id="rId3" Type="http://schemas.openxmlformats.org/officeDocument/2006/relationships/image" Target="../media/image42.png" /><Relationship Id="rId4" Type="http://schemas.openxmlformats.org/officeDocument/2006/relationships/image" Target="../media/image43.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6.xml" /><Relationship Id="rId3" Type="http://schemas.openxmlformats.org/officeDocument/2006/relationships/image" Target="../media/image44.png" /><Relationship Id="rId4" Type="http://schemas.openxmlformats.org/officeDocument/2006/relationships/image" Target="../media/image45.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7.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8.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9.xml" /><Relationship Id="rId3" Type="http://schemas.openxmlformats.org/officeDocument/2006/relationships/image" Target="../media/image46.png" /><Relationship Id="rId4" Type="http://schemas.openxmlformats.org/officeDocument/2006/relationships/image" Target="../media/image47.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0.xml" /><Relationship Id="rId3" Type="http://schemas.openxmlformats.org/officeDocument/2006/relationships/image" Target="../media/image48.png" /><Relationship Id="rId4" Type="http://schemas.openxmlformats.org/officeDocument/2006/relationships/image" Target="../media/image49.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1.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2.xml" /><Relationship Id="rId3" Type="http://schemas.openxmlformats.org/officeDocument/2006/relationships/image" Target="../media/image50.png" /><Relationship Id="rId4" Type="http://schemas.openxmlformats.org/officeDocument/2006/relationships/image" Target="../media/image51.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3.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4.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5.xml" /><Relationship Id="rId3" Type="http://schemas.openxmlformats.org/officeDocument/2006/relationships/image" Target="../media/image52.png" /><Relationship Id="rId4" Type="http://schemas.openxmlformats.org/officeDocument/2006/relationships/image" Target="../media/image53.png" /><Relationship Id="rId5" Type="http://schemas.openxmlformats.org/officeDocument/2006/relationships/image" Target="../media/image54.png" /><Relationship Id="rId6" Type="http://schemas.openxmlformats.org/officeDocument/2006/relationships/image" Target="../media/image55.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6.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7.xml" /><Relationship Id="rId3" Type="http://schemas.openxmlformats.org/officeDocument/2006/relationships/image" Target="../media/image56.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notesSlide" Target="../notesSlides/notesSlide68.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6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0.xml" /><Relationship Id="rId3" Type="http://schemas.openxmlformats.org/officeDocument/2006/relationships/image" Target="../media/image57.png" /><Relationship Id="rId4" Type="http://schemas.openxmlformats.org/officeDocument/2006/relationships/image" Target="../media/image58.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1.xml" /><Relationship Id="rId3" Type="http://schemas.openxmlformats.org/officeDocument/2006/relationships/image" Target="../media/image59.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2.xml" /><Relationship Id="rId3" Type="http://schemas.openxmlformats.org/officeDocument/2006/relationships/image" Target="../media/image60.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3.xml" /><Relationship Id="rId3" Type="http://schemas.openxmlformats.org/officeDocument/2006/relationships/image" Target="../media/image61.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4.xml" /><Relationship Id="rId3" Type="http://schemas.openxmlformats.org/officeDocument/2006/relationships/image" Target="../media/image62.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5.xml" /><Relationship Id="rId3" Type="http://schemas.openxmlformats.org/officeDocument/2006/relationships/image" Target="../media/image63.png" /><Relationship Id="rId4" Type="http://schemas.openxmlformats.org/officeDocument/2006/relationships/image" Target="../media/image64.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6.xml" /><Relationship Id="rId3" Type="http://schemas.openxmlformats.org/officeDocument/2006/relationships/image" Target="../media/image65.png" /><Relationship Id="rId4" Type="http://schemas.openxmlformats.org/officeDocument/2006/relationships/image" Target="../media/image66.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7.xml" /><Relationship Id="rId3" Type="http://schemas.openxmlformats.org/officeDocument/2006/relationships/image" Target="../media/image67.png" /><Relationship Id="rId4" Type="http://schemas.openxmlformats.org/officeDocument/2006/relationships/image" Target="../media/image68.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8.xml" /><Relationship Id="rId3" Type="http://schemas.openxmlformats.org/officeDocument/2006/relationships/image" Target="../media/image69.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914400" y="2667000"/>
            <a:ext cx="8153399" cy="838200"/>
          </a:xfrm>
          <a:ln>
            <a:noFill/>
          </a:ln>
        </p:spPr>
        <p:txBody>
          <a:bodyPr>
            <a:normAutofit fontScale="90000"/>
          </a:bodyPr>
          <a:lstStyle/>
          <a:p>
            <a:pPr algn="r"/>
            <a:r>
              <a:rPr lang="en-US" sz="3600" b="1" i="1" smtClean="0">
                <a:latin typeface="Tahoma" pitchFamily="34" charset="0"/>
                <a:ea typeface="Tahoma" pitchFamily="34" charset="0"/>
                <a:cs typeface="Tahoma" pitchFamily="34" charset="0"/>
              </a:rPr>
              <a:t>Overview of Using Data: </a:t>
            </a:r>
            <a:br>
              <a:rPr lang="en-US" sz="3600" b="1" i="1" smtClean="0">
                <a:latin typeface="Tahoma" pitchFamily="34" charset="0"/>
                <a:ea typeface="Tahoma" pitchFamily="34" charset="0"/>
                <a:cs typeface="Tahoma" pitchFamily="34" charset="0"/>
              </a:rPr>
            </a:br>
            <a:r>
              <a:rPr lang="en-US" sz="3600" b="1" i="1" smtClean="0">
                <a:latin typeface="Tahoma" pitchFamily="34" charset="0"/>
                <a:ea typeface="Tahoma" pitchFamily="34" charset="0"/>
                <a:cs typeface="Tahoma" pitchFamily="34" charset="0"/>
              </a:rPr>
              <a:t>Definitions</a:t>
            </a:r>
            <a:endParaRPr lang="en-US" sz="3600" b="1" i="1">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 name="TextBox 2"/>
          <p:cNvSpPr txBox="1"/>
          <p:nvPr/>
        </p:nvSpPr>
        <p:spPr>
          <a:xfrm>
            <a:off x="5096378" y="3725836"/>
            <a:ext cx="253851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latin typeface="Calibri" pitchFamily="34" charset="0"/>
                <a:cs typeface="Calibri" pitchFamily="34" charset="0"/>
              </a:rPr>
              <a:t>EBA Chapter 2.1</a:t>
            </a:r>
            <a:endParaRPr lang="en-US" sz="2800">
              <a:latin typeface="Calibri" pitchFamily="34" charset="0"/>
              <a:cs typeface="Calibri" pitchFamily="34" charset="0"/>
            </a:endParaRPr>
          </a:p>
        </p:txBody>
      </p:sp>
    </p:spTree>
    <p:extLst>
      <p:ext uri="{BB962C8B-B14F-4D97-AF65-F5344CB8AC3E}">
        <p14:creationId xmlns:p14="http://schemas.microsoft.com/office/powerpoint/2010/main" val="695835390"/>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304800" y="1971020"/>
            <a:ext cx="13055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2000" b="1"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Nominal Scale</a:t>
            </a:r>
            <a:endParaRPr kumimoji="0" lang="en-US" sz="2000" b="1"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4" name="TextBox 3"/>
          <p:cNvSpPr txBox="1"/>
          <p:nvPr/>
        </p:nvSpPr>
        <p:spPr>
          <a:xfrm>
            <a:off x="1772912" y="1447800"/>
            <a:ext cx="7086600" cy="2308324"/>
          </a:xfrm>
          <a:prstGeom prst="rect">
            <a:avLst/>
          </a:prstGeom>
          <a:solidFill>
            <a:srgbClr val="CCFF99">
              <a:alpha val="50196"/>
            </a:srgbClr>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data consist of labels or names used to identify an attribute of the element</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Objects are classified into categories or some assigned numbers with no quantitative difference between them</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Some examples of variables that use nominal scale include color (red, green, blue, etc.), a country’s international telephone access code (1, 65, 86, and so on), etc.</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Data collected using nominal scale are called nominal data</a:t>
            </a:r>
            <a:endParaRPr kumimoji="0" lang="en-US" sz="1800" b="0"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5" name="Straight Connector 4"/>
          <p:cNvCxnSpPr/>
          <p:nvPr/>
        </p:nvCxnSpPr>
        <p:spPr>
          <a:xfrm flipH="1">
            <a:off x="1696712" y="1447800"/>
            <a:ext cx="0" cy="23083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800" y="4982795"/>
            <a:ext cx="13055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2000" b="1"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Ordinal Scale</a:t>
            </a:r>
            <a:endParaRPr kumimoji="0" lang="en-US" sz="2000" b="1"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9" name="TextBox 8"/>
          <p:cNvSpPr txBox="1"/>
          <p:nvPr/>
        </p:nvSpPr>
        <p:spPr>
          <a:xfrm>
            <a:off x="1772912" y="4044077"/>
            <a:ext cx="7086600" cy="2585323"/>
          </a:xfrm>
          <a:prstGeom prst="rect">
            <a:avLst/>
          </a:prstGeom>
          <a:solidFill>
            <a:schemeClr val="accent1">
              <a:lumMod val="20000"/>
              <a:lumOff val="80000"/>
              <a:alpha val="50196"/>
            </a:schemeClr>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data exhibit the properties of nominal data and in addition, the order or rank of the data is meaningful</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distances between ranks are not interpretable</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For examples, we can code educational achievement as 1 = less than college degree, 2 = college degree, and 3 = post college. However, the distance from 1 to 2 is not the same as the distance from 2 to 3, and in fact, these distances are not interpretable</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Ordinal data can also be recorded by a numerical code</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Data collected using ordinal scale are called ordinal data</a:t>
            </a:r>
            <a:endParaRPr kumimoji="0" lang="en-US" sz="1800" b="0"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10" name="Straight Connector 9"/>
          <p:cNvCxnSpPr/>
          <p:nvPr/>
        </p:nvCxnSpPr>
        <p:spPr>
          <a:xfrm flipH="1">
            <a:off x="1696712" y="4044077"/>
            <a:ext cx="0" cy="258532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itle 1"/>
          <p:cNvSpPr txBox="1"/>
          <p:nvPr/>
        </p:nvSpPr>
        <p:spPr>
          <a:xfrm>
            <a:off x="197109" y="345761"/>
            <a:ext cx="8690112" cy="1066800"/>
          </a:xfrm>
          <a:prstGeom prst="rect">
            <a:avLst/>
          </a:prstGeom>
        </p:spPr>
        <p:txBody>
          <a:bodyPr>
            <a:normAutofit/>
          </a:bodyPr>
          <a:lstStyle>
            <a:defPPr>
              <a:defRPr lang="en-US"/>
            </a:defPPr>
            <a:lvl1pPr marL="0"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000" b="0" i="0" u="none" strike="noStrike" kern="1200" cap="none" spc="0" normalizeH="0" baseline="0" noProof="0" smtClean="0">
                <a:ln>
                  <a:noFill/>
                </a:ln>
                <a:solidFill>
                  <a:srgbClr val="005828"/>
                </a:solidFill>
                <a:effectLst/>
                <a:uLnTx/>
                <a:uFillTx/>
                <a:latin typeface="Calibri" pitchFamily="34" charset="0"/>
                <a:ea typeface="+mj-ea"/>
                <a:cs typeface="Calibri" pitchFamily="34" charset="0"/>
              </a:rPr>
              <a:t>Scale of Measurements</a:t>
            </a:r>
            <a:endParaRPr kumimoji="0" lang="en-US" sz="4000" b="0" i="0" u="none" strike="noStrike" kern="1200" cap="none" spc="0" normalizeH="0" baseline="0" noProof="0">
              <a:ln>
                <a:noFill/>
              </a:ln>
              <a:solidFill>
                <a:srgbClr val="005828"/>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53156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Rounded Rectangle 7"/>
          <p:cNvSpPr/>
          <p:nvPr/>
        </p:nvSpPr>
        <p:spPr>
          <a:xfrm>
            <a:off x="329821" y="5028728"/>
            <a:ext cx="8278906" cy="1219200"/>
          </a:xfrm>
          <a:prstGeom prst="roundRect">
            <a:avLst/>
          </a:prstGeom>
          <a:solidFill>
            <a:srgbClr val="FFFFCC">
              <a:alpha val="3882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9218" name="Rectangle 2"/>
          <p:cNvSpPr>
            <a:spLocks noGrp="1" noChangeArrowheads="1"/>
          </p:cNvSpPr>
          <p:nvPr>
            <p:ph type="title"/>
          </p:nvPr>
        </p:nvSpPr>
        <p:spPr>
          <a:xfrm>
            <a:off x="304800" y="277813"/>
            <a:ext cx="8382000" cy="1139825"/>
          </a:xfrm>
        </p:spPr>
        <p:txBody>
          <a:bodyPr/>
          <a:lstStyle/>
          <a:p>
            <a:pPr>
              <a:defRPr/>
            </a:pPr>
            <a:r>
              <a:rPr lang="en-US" smtClean="0"/>
              <a:t>7.3</a:t>
            </a:r>
            <a:r>
              <a:rPr lang="en-US" sz="4000" smtClean="0"/>
              <a:t> DELETE</a:t>
            </a:r>
          </a:p>
        </p:txBody>
      </p:sp>
      <p:sp>
        <p:nvSpPr>
          <p:cNvPr id="7" name="Rectangle 3"/>
          <p:cNvSpPr txBox="1">
            <a:spLocks noChangeArrowheads="1"/>
          </p:cNvSpPr>
          <p:nvPr/>
        </p:nvSpPr>
        <p:spPr>
          <a:xfrm>
            <a:off x="273908" y="1752600"/>
            <a:ext cx="86414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002060"/>
                </a:solidFill>
              </a:rPr>
              <a:t>The </a:t>
            </a:r>
            <a:r>
              <a:rPr lang="en-US" b="1" smtClean="0">
                <a:solidFill>
                  <a:srgbClr val="0070C0"/>
                </a:solidFill>
              </a:rPr>
              <a:t>DELETE </a:t>
            </a:r>
            <a:r>
              <a:rPr lang="en-US" smtClean="0">
                <a:solidFill>
                  <a:srgbClr val="002060"/>
                </a:solidFill>
              </a:rPr>
              <a:t>statement is used to delete records in a table.</a:t>
            </a:r>
            <a:endParaRPr lang="en-US">
              <a:solidFill>
                <a:srgbClr val="002060"/>
              </a:solidFill>
            </a:endParaRPr>
          </a:p>
          <a:p>
            <a:pPr>
              <a:lnSpc>
                <a:spcPct val="100000"/>
              </a:lnSpc>
              <a:defRPr/>
            </a:pPr>
            <a:endParaRPr lang="en-US" smtClean="0">
              <a:solidFill>
                <a:srgbClr val="002060"/>
              </a:solidFill>
            </a:endParaRPr>
          </a:p>
          <a:p>
            <a:pPr>
              <a:lnSpc>
                <a:spcPct val="100000"/>
              </a:lnSpc>
              <a:defRPr/>
            </a:pPr>
            <a:endParaRPr lang="en-US">
              <a:solidFill>
                <a:srgbClr val="002060"/>
              </a:solidFill>
            </a:endParaRPr>
          </a:p>
          <a:p>
            <a:pPr>
              <a:lnSpc>
                <a:spcPct val="100000"/>
              </a:lnSpc>
              <a:defRPr/>
            </a:pPr>
            <a:endParaRPr lang="en-US" smtClean="0">
              <a:solidFill>
                <a:srgbClr val="002060"/>
              </a:solidFill>
            </a:endParaRPr>
          </a:p>
        </p:txBody>
      </p:sp>
      <p:pic>
        <p:nvPicPr>
          <p:cNvPr id="11265" name="Picture 1" descr="C:\Users\WXJ\AppData\Roaming\Tencent\Users\651237551\QQ\WinTemp\RichOle\MZJQLB`[MZPFV)ZIVBSL7XV.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05507" y="2363932"/>
            <a:ext cx="3881974" cy="7602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9881" y="5143028"/>
            <a:ext cx="81534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defRPr/>
            </a:pPr>
            <a:r>
              <a:rPr lang="en-US" sz="2000" b="1">
                <a:solidFill>
                  <a:srgbClr val="002060"/>
                </a:solidFill>
                <a:latin typeface="Calibri" pitchFamily="34" charset="0"/>
                <a:cs typeface="Calibri" pitchFamily="34" charset="0"/>
              </a:rPr>
              <a:t>Notice the WHERE clause in the SQL </a:t>
            </a:r>
            <a:r>
              <a:rPr lang="en-US" sz="2000" b="1" smtClean="0">
                <a:solidFill>
                  <a:srgbClr val="002060"/>
                </a:solidFill>
                <a:latin typeface="Calibri" pitchFamily="34" charset="0"/>
                <a:cs typeface="Calibri" pitchFamily="34" charset="0"/>
              </a:rPr>
              <a:t>DELETE </a:t>
            </a:r>
            <a:r>
              <a:rPr lang="en-US" sz="2000" b="1">
                <a:solidFill>
                  <a:srgbClr val="002060"/>
                </a:solidFill>
                <a:latin typeface="Calibri" pitchFamily="34" charset="0"/>
                <a:cs typeface="Calibri" pitchFamily="34" charset="0"/>
              </a:rPr>
              <a:t>statement!</a:t>
            </a:r>
            <a:br>
              <a:rPr lang="en-US" sz="2000">
                <a:solidFill>
                  <a:srgbClr val="002060"/>
                </a:solidFill>
                <a:latin typeface="Calibri" pitchFamily="34" charset="0"/>
                <a:cs typeface="Calibri" pitchFamily="34" charset="0"/>
              </a:rPr>
            </a:br>
            <a:r>
              <a:rPr lang="en-US" sz="2000">
                <a:solidFill>
                  <a:srgbClr val="002060"/>
                </a:solidFill>
                <a:latin typeface="Calibri" pitchFamily="34" charset="0"/>
                <a:cs typeface="Calibri" pitchFamily="34" charset="0"/>
              </a:rPr>
              <a:t>The WHERE clause specifies which record or records that should be </a:t>
            </a:r>
            <a:r>
              <a:rPr lang="en-US" sz="2000" smtClean="0">
                <a:solidFill>
                  <a:srgbClr val="002060"/>
                </a:solidFill>
                <a:latin typeface="Calibri" pitchFamily="34" charset="0"/>
                <a:cs typeface="Calibri" pitchFamily="34" charset="0"/>
              </a:rPr>
              <a:t>deleted</a:t>
            </a:r>
            <a:r>
              <a:rPr lang="en-US" sz="2000">
                <a:solidFill>
                  <a:srgbClr val="002060"/>
                </a:solidFill>
                <a:latin typeface="Calibri" pitchFamily="34" charset="0"/>
                <a:cs typeface="Calibri" pitchFamily="34" charset="0"/>
              </a:rPr>
              <a:t>. If you omit the WHERE clause, all records will be </a:t>
            </a:r>
            <a:r>
              <a:rPr lang="en-US" sz="2000" smtClean="0">
                <a:solidFill>
                  <a:srgbClr val="002060"/>
                </a:solidFill>
                <a:latin typeface="Calibri" pitchFamily="34" charset="0"/>
                <a:cs typeface="Calibri" pitchFamily="34" charset="0"/>
              </a:rPr>
              <a:t>deleted</a:t>
            </a:r>
            <a:r>
              <a:rPr lang="en-US" sz="2000">
                <a:solidFill>
                  <a:srgbClr val="002060"/>
                </a:solidFill>
                <a:latin typeface="Calibri" pitchFamily="34" charset="0"/>
                <a:cs typeface="Calibri" pitchFamily="34" charset="0"/>
              </a:rPr>
              <a:t>!</a:t>
            </a:r>
          </a:p>
        </p:txBody>
      </p:sp>
      <p:pic>
        <p:nvPicPr>
          <p:cNvPr id="11266" name="Picture 2" descr="C:\Users\WXJ\AppData\Roaming\Tencent\Users\651237551\QQ\WinTemp\RichOle\8G{F~B420(E2G5YI}{J`8TX.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68700" y="3922084"/>
            <a:ext cx="3092116" cy="685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a:xfrm>
            <a:off x="309165" y="3312126"/>
            <a:ext cx="8211186" cy="218568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example, to delete a record whose name is ‘Xiaojia’:</a:t>
            </a:r>
          </a:p>
        </p:txBody>
      </p:sp>
    </p:spTree>
    <p:extLst>
      <p:ext uri="{BB962C8B-B14F-4D97-AF65-F5344CB8AC3E}">
        <p14:creationId xmlns:p14="http://schemas.microsoft.com/office/powerpoint/2010/main" val="1527607999"/>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101</a:t>
            </a:fld>
            <a:endParaRPr lang="en-US"/>
          </a:p>
        </p:txBody>
      </p:sp>
      <p:sp>
        <p:nvSpPr>
          <p:cNvPr id="3" name="Title 2"/>
          <p:cNvSpPr>
            <a:spLocks noGrp="1"/>
          </p:cNvSpPr>
          <p:nvPr>
            <p:ph type="title"/>
          </p:nvPr>
        </p:nvSpPr>
        <p:spPr/>
        <p:txBody>
          <a:bodyPr/>
          <a:lstStyle/>
          <a:p>
            <a:r>
              <a:rPr lang="en-US" smtClean="0"/>
              <a:t>7.4 INTO</a:t>
            </a:r>
            <a:endParaRPr lang="en-US"/>
          </a:p>
        </p:txBody>
      </p:sp>
      <p:sp>
        <p:nvSpPr>
          <p:cNvPr id="4" name="Content Placeholder 3"/>
          <p:cNvSpPr>
            <a:spLocks noGrp="1"/>
          </p:cNvSpPr>
          <p:nvPr>
            <p:ph idx="1"/>
          </p:nvPr>
        </p:nvSpPr>
        <p:spPr/>
        <p:txBody>
          <a:bodyPr/>
          <a:lstStyle/>
          <a:p>
            <a:r>
              <a:rPr lang="en-US"/>
              <a:t>The </a:t>
            </a:r>
            <a:r>
              <a:rPr lang="en-US" b="1" smtClean="0">
                <a:solidFill>
                  <a:srgbClr val="477D59"/>
                </a:solidFill>
              </a:rPr>
              <a:t>INTO </a:t>
            </a:r>
            <a:r>
              <a:rPr lang="en-US" smtClean="0"/>
              <a:t>keyword is used to create a new table from a query result</a:t>
            </a:r>
          </a:p>
        </p:txBody>
      </p:sp>
      <p:sp>
        <p:nvSpPr>
          <p:cNvPr id="6" name="TextBox 5"/>
          <p:cNvSpPr txBox="1"/>
          <p:nvPr/>
        </p:nvSpPr>
        <p:spPr>
          <a:xfrm>
            <a:off x="2832634" y="2580792"/>
            <a:ext cx="3482043" cy="1569660"/>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SELECT empno, ename</a:t>
            </a:r>
            <a:endParaRPr lang="en-US" sz="2400"/>
          </a:p>
          <a:p>
            <a:r>
              <a:rPr lang="en-US" sz="2400"/>
              <a:t>INTO empNameJT</a:t>
            </a:r>
            <a:endParaRPr lang="en-US" sz="2400"/>
          </a:p>
          <a:p>
            <a:r>
              <a:rPr lang="en-US" sz="2400"/>
              <a:t>FROM empT</a:t>
            </a:r>
            <a:endParaRPr lang="en-US" sz="2400"/>
          </a:p>
          <a:p>
            <a:r>
              <a:rPr lang="en-US" sz="2400"/>
              <a:t>WHERE ename LIKE 'J*';</a:t>
            </a:r>
          </a:p>
        </p:txBody>
      </p:sp>
    </p:spTree>
    <p:extLst>
      <p:ext uri="{BB962C8B-B14F-4D97-AF65-F5344CB8AC3E}">
        <p14:creationId xmlns:p14="http://schemas.microsoft.com/office/powerpoint/2010/main" val="1495269385"/>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8. Joins</a:t>
            </a:r>
          </a:p>
        </p:txBody>
      </p:sp>
      <p:sp>
        <p:nvSpPr>
          <p:cNvPr id="4" name="Rectangle 3"/>
          <p:cNvSpPr/>
          <p:nvPr/>
        </p:nvSpPr>
        <p:spPr>
          <a:xfrm>
            <a:off x="457200" y="1905000"/>
            <a:ext cx="8153400" cy="504753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kern="200" smtClean="0">
                <a:solidFill>
                  <a:srgbClr val="002060"/>
                </a:solidFill>
                <a:latin typeface="Calibri" pitchFamily="34" charset="0"/>
                <a:cs typeface="Calibri" pitchFamily="34" charset="0"/>
              </a:rPr>
              <a:t>A </a:t>
            </a:r>
            <a:r>
              <a:rPr lang="en-US" sz="2400" b="1" kern="200">
                <a:solidFill>
                  <a:srgbClr val="0070C0"/>
                </a:solidFill>
                <a:latin typeface="Calibri" pitchFamily="34" charset="0"/>
                <a:cs typeface="Calibri" pitchFamily="34" charset="0"/>
              </a:rPr>
              <a:t>JOIN</a:t>
            </a:r>
            <a:r>
              <a:rPr lang="en-US" sz="2400" kern="200" smtClean="0">
                <a:solidFill>
                  <a:srgbClr val="002060"/>
                </a:solidFill>
                <a:latin typeface="Calibri" pitchFamily="34" charset="0"/>
                <a:cs typeface="Calibri" pitchFamily="34" charset="0"/>
              </a:rPr>
              <a:t> </a:t>
            </a:r>
            <a:r>
              <a:rPr lang="en-US" sz="2400" kern="200">
                <a:solidFill>
                  <a:srgbClr val="002060"/>
                </a:solidFill>
                <a:latin typeface="Calibri" pitchFamily="34" charset="0"/>
                <a:cs typeface="Calibri" pitchFamily="34" charset="0"/>
              </a:rPr>
              <a:t>clause is used to combine rows from two or more tables, based on a common field between them.</a:t>
            </a:r>
          </a:p>
          <a:p>
            <a:endParaRPr lang="en-US" sz="2400" kern="200" smtClean="0">
              <a:solidFill>
                <a:srgbClr val="002060"/>
              </a:solidFill>
              <a:latin typeface="Calibri" pitchFamily="34" charset="0"/>
              <a:cs typeface="Calibri" pitchFamily="34" charset="0"/>
            </a:endParaRPr>
          </a:p>
          <a:p>
            <a:pPr>
              <a:spcAft>
                <a:spcPts val="1200"/>
              </a:spcAft>
            </a:pPr>
            <a:r>
              <a:rPr lang="en-US" sz="2400" u="sng" kern="200">
                <a:solidFill>
                  <a:srgbClr val="477D59"/>
                </a:solidFill>
                <a:latin typeface="Calibri" pitchFamily="34" charset="0"/>
                <a:cs typeface="Calibri" pitchFamily="34" charset="0"/>
              </a:rPr>
              <a:t>Different types of JOINs:</a:t>
            </a:r>
          </a:p>
          <a:p>
            <a:pPr marL="271463" indent="-271463">
              <a:buFont typeface="Arial" pitchFamily="34" charset="0"/>
              <a:buChar char="•"/>
            </a:pPr>
            <a:r>
              <a:rPr lang="en-US" sz="2400" b="1" kern="200">
                <a:solidFill>
                  <a:srgbClr val="0070C0"/>
                </a:solidFill>
                <a:latin typeface="Calibri" pitchFamily="34" charset="0"/>
                <a:cs typeface="Calibri" pitchFamily="34" charset="0"/>
              </a:rPr>
              <a:t>INNER JOIN</a:t>
            </a:r>
            <a:r>
              <a:rPr lang="en-US" sz="2400" kern="200">
                <a:solidFill>
                  <a:srgbClr val="002060"/>
                </a:solidFill>
                <a:latin typeface="Calibri" pitchFamily="34" charset="0"/>
                <a:cs typeface="Calibri" pitchFamily="34" charset="0"/>
              </a:rPr>
              <a:t>: Returns all rows when there is at least one match in BOTH tables</a:t>
            </a:r>
          </a:p>
          <a:p>
            <a:pPr marL="271463" indent="-271463">
              <a:buFont typeface="Arial" pitchFamily="34" charset="0"/>
              <a:buChar char="•"/>
            </a:pPr>
            <a:r>
              <a:rPr lang="en-US" sz="2400" b="1" kern="200">
                <a:solidFill>
                  <a:srgbClr val="0070C0"/>
                </a:solidFill>
                <a:latin typeface="Calibri" pitchFamily="34" charset="0"/>
                <a:cs typeface="Calibri" pitchFamily="34" charset="0"/>
              </a:rPr>
              <a:t>LEFT JOIN</a:t>
            </a:r>
            <a:r>
              <a:rPr lang="en-US" sz="2400" kern="200">
                <a:solidFill>
                  <a:srgbClr val="002060"/>
                </a:solidFill>
                <a:latin typeface="Calibri" pitchFamily="34" charset="0"/>
                <a:cs typeface="Calibri" pitchFamily="34" charset="0"/>
              </a:rPr>
              <a:t>: Return all rows from the left table, and the matched rows from the right table</a:t>
            </a:r>
          </a:p>
          <a:p>
            <a:pPr marL="271463" indent="-271463">
              <a:buFont typeface="Arial" pitchFamily="34" charset="0"/>
              <a:buChar char="•"/>
            </a:pPr>
            <a:r>
              <a:rPr lang="en-US" sz="2400" b="1" kern="200">
                <a:solidFill>
                  <a:srgbClr val="0070C0"/>
                </a:solidFill>
                <a:latin typeface="Calibri" pitchFamily="34" charset="0"/>
                <a:cs typeface="Calibri" pitchFamily="34" charset="0"/>
              </a:rPr>
              <a:t>RIGHT JOIN</a:t>
            </a:r>
            <a:r>
              <a:rPr lang="en-US" sz="2400" kern="200">
                <a:solidFill>
                  <a:srgbClr val="002060"/>
                </a:solidFill>
                <a:latin typeface="Calibri" pitchFamily="34" charset="0"/>
                <a:cs typeface="Calibri" pitchFamily="34" charset="0"/>
              </a:rPr>
              <a:t>: Return all rows from the right table, and the matched rows from the left table</a:t>
            </a:r>
          </a:p>
          <a:p>
            <a:pPr marL="271463" indent="-271463">
              <a:buFont typeface="Arial" pitchFamily="34" charset="0"/>
              <a:buChar char="•"/>
            </a:pPr>
            <a:r>
              <a:rPr lang="en-US" sz="2400" b="1" kern="200">
                <a:solidFill>
                  <a:srgbClr val="0070C0"/>
                </a:solidFill>
                <a:latin typeface="Calibri" pitchFamily="34" charset="0"/>
                <a:cs typeface="Calibri" pitchFamily="34" charset="0"/>
              </a:rPr>
              <a:t>FULL JOIN</a:t>
            </a:r>
            <a:r>
              <a:rPr lang="en-US" sz="2400" kern="200">
                <a:solidFill>
                  <a:srgbClr val="002060"/>
                </a:solidFill>
                <a:latin typeface="Calibri" pitchFamily="34" charset="0"/>
                <a:cs typeface="Calibri" pitchFamily="34" charset="0"/>
              </a:rPr>
              <a:t>: Return all rows when there is a match in ONE of the tables</a:t>
            </a:r>
          </a:p>
          <a:p>
            <a:endParaRPr lang="en-US" sz="2400" kern="200">
              <a:solidFill>
                <a:srgbClr val="002060"/>
              </a:solidFill>
              <a:latin typeface="Calibri" pitchFamily="34" charset="0"/>
              <a:cs typeface="Calibri" pitchFamily="34" charset="0"/>
            </a:endParaRPr>
          </a:p>
        </p:txBody>
      </p:sp>
      <p:sp>
        <p:nvSpPr>
          <p:cNvPr id="5" name="Rectangle 4"/>
          <p:cNvSpPr/>
          <p:nvPr/>
        </p:nvSpPr>
        <p:spPr>
          <a:xfrm>
            <a:off x="5119816" y="1504890"/>
            <a:ext cx="356698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0850" indent="-450850">
              <a:lnSpc>
                <a:spcPct val="100000"/>
              </a:lnSpc>
              <a:spcBef>
                <a:spcPct val="0"/>
              </a:spcBef>
              <a:spcAft>
                <a:spcPct val="0"/>
              </a:spcAft>
            </a:pPr>
            <a:r>
              <a:rPr lang="en-US" sz="2000" b="1">
                <a:solidFill>
                  <a:srgbClr val="7030A0"/>
                </a:solidFill>
                <a:latin typeface="Calibri" pitchFamily="34" charset="0"/>
                <a:cs typeface="Calibri" pitchFamily="34" charset="0"/>
              </a:rPr>
              <a:t>Data file: </a:t>
            </a:r>
            <a:r>
              <a:rPr lang="en-US" sz="2000" i="1">
                <a:solidFill>
                  <a:srgbClr val="7030A0"/>
                </a:solidFill>
                <a:latin typeface="Calibri" pitchFamily="34" charset="0"/>
                <a:cs typeface="Calibri" pitchFamily="34" charset="0"/>
              </a:rPr>
              <a:t>Employee </a:t>
            </a:r>
            <a:r>
              <a:rPr lang="en-US" sz="2000" i="1" smtClean="0">
                <a:solidFill>
                  <a:srgbClr val="7030A0"/>
                </a:solidFill>
                <a:latin typeface="Calibri" pitchFamily="34" charset="0"/>
                <a:cs typeface="Calibri" pitchFamily="34" charset="0"/>
              </a:rPr>
              <a:t>Data2.accdb</a:t>
            </a:r>
            <a:endParaRPr lang="en-US" sz="2000" i="1">
              <a:solidFill>
                <a:srgbClr val="7030A0"/>
              </a:solidFill>
              <a:latin typeface="Calibri" pitchFamily="34" charset="0"/>
              <a:cs typeface="Calibri" pitchFamily="34" charset="0"/>
            </a:endParaRPr>
          </a:p>
        </p:txBody>
      </p:sp>
    </p:spTree>
    <p:extLst>
      <p:ext uri="{BB962C8B-B14F-4D97-AF65-F5344CB8AC3E}">
        <p14:creationId xmlns:p14="http://schemas.microsoft.com/office/powerpoint/2010/main" val="1336218119"/>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 INNER JOIN</a:t>
            </a:r>
          </a:p>
        </p:txBody>
      </p:sp>
      <p:sp>
        <p:nvSpPr>
          <p:cNvPr id="5" name="Rectangle 3"/>
          <p:cNvSpPr txBox="1">
            <a:spLocks noChangeArrowheads="1"/>
          </p:cNvSpPr>
          <p:nvPr/>
        </p:nvSpPr>
        <p:spPr>
          <a:xfrm>
            <a:off x="695866" y="1600200"/>
            <a:ext cx="7990934" cy="218568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a:t>
            </a:r>
            <a:r>
              <a:rPr lang="en-US">
                <a:solidFill>
                  <a:srgbClr val="B610EA"/>
                </a:solidFill>
              </a:rPr>
              <a:t>example, to show </a:t>
            </a:r>
            <a:r>
              <a:rPr lang="en-US" altLang="zh-CN" smtClean="0">
                <a:solidFill>
                  <a:srgbClr val="B610EA"/>
                </a:solidFill>
              </a:rPr>
              <a:t>the responsible employees for different sales contract and their corresponding managers:</a:t>
            </a:r>
            <a:r>
              <a:rPr lang="en-US" smtClean="0">
                <a:solidFill>
                  <a:srgbClr val="B610EA"/>
                </a:solidFill>
              </a:rPr>
              <a:t> </a:t>
            </a:r>
            <a:endParaRPr lang="en-US">
              <a:solidFill>
                <a:srgbClr val="B610EA"/>
              </a:solidFill>
            </a:endParaRPr>
          </a:p>
          <a:p>
            <a:pPr>
              <a:lnSpc>
                <a:spcPct val="100000"/>
              </a:lnSpc>
              <a:defRPr/>
            </a:pPr>
            <a:endParaRPr lang="en-US" smtClean="0">
              <a:solidFill>
                <a:srgbClr val="B610EA"/>
              </a:solidFill>
            </a:endParaRPr>
          </a:p>
        </p:txBody>
      </p:sp>
      <p:pic>
        <p:nvPicPr>
          <p:cNvPr id="4" name="Picture 3"/>
          <p:cNvPicPr>
            <a:picLocks noChangeAspect="1"/>
          </p:cNvPicPr>
          <p:nvPr/>
        </p:nvPicPr>
        <p:blipFill>
          <a:blip r:embed="rId3"/>
          <a:stretch>
            <a:fillRect/>
          </a:stretch>
        </p:blipFill>
        <p:spPr>
          <a:xfrm>
            <a:off x="949957" y="4651135"/>
            <a:ext cx="4231643" cy="2150968"/>
          </a:xfrm>
          <a:prstGeom prst="rect">
            <a:avLst/>
          </a:prstGeom>
        </p:spPr>
      </p:pic>
      <p:sp>
        <p:nvSpPr>
          <p:cNvPr id="6" name="TextBox 5"/>
          <p:cNvSpPr txBox="1"/>
          <p:nvPr/>
        </p:nvSpPr>
        <p:spPr>
          <a:xfrm>
            <a:off x="949957" y="2565371"/>
            <a:ext cx="7091685" cy="1569660"/>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SELECT contractT.contractno, empT.empno, empT.mgr</a:t>
            </a:r>
            <a:endParaRPr lang="en-US" sz="2400"/>
          </a:p>
          <a:p>
            <a:r>
              <a:rPr lang="en-US" sz="2400"/>
              <a:t>FROM empT</a:t>
            </a:r>
            <a:endParaRPr lang="en-US" sz="2400"/>
          </a:p>
          <a:p>
            <a:r>
              <a:rPr lang="en-US" sz="2400"/>
              <a:t>INNER JOIN contractT</a:t>
            </a:r>
            <a:endParaRPr lang="en-US" sz="2400"/>
          </a:p>
          <a:p>
            <a:r>
              <a:rPr lang="en-US" sz="2400"/>
              <a:t>ON empT.empno=contractT.empno;</a:t>
            </a:r>
          </a:p>
        </p:txBody>
      </p:sp>
      <p:sp>
        <p:nvSpPr>
          <p:cNvPr id="7" name="TextBox 6"/>
          <p:cNvSpPr txBox="1"/>
          <p:nvPr/>
        </p:nvSpPr>
        <p:spPr>
          <a:xfrm>
            <a:off x="1676400" y="4191000"/>
            <a:ext cx="25212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(You can copy and paste)</a:t>
            </a:r>
            <a:endParaRPr lang="en-US"/>
          </a:p>
        </p:txBody>
      </p:sp>
      <p:sp>
        <p:nvSpPr>
          <p:cNvPr id="2" name="TextBox 1"/>
          <p:cNvSpPr txBox="1"/>
          <p:nvPr/>
        </p:nvSpPr>
        <p:spPr>
          <a:xfrm>
            <a:off x="5715000" y="4651135"/>
            <a:ext cx="3048000"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Note: If a column belongs to only one of the tables, then you may omit the table name in front of the column name</a:t>
            </a:r>
            <a:endParaRPr lang="en-US" sz="2000"/>
          </a:p>
        </p:txBody>
      </p:sp>
    </p:spTree>
    <p:extLst>
      <p:ext uri="{BB962C8B-B14F-4D97-AF65-F5344CB8AC3E}">
        <p14:creationId xmlns:p14="http://schemas.microsoft.com/office/powerpoint/2010/main" val="2298254208"/>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 INNER JOIN</a:t>
            </a:r>
          </a:p>
        </p:txBody>
      </p:sp>
      <p:pic>
        <p:nvPicPr>
          <p:cNvPr id="12293" name="Picture 5" descr="C:\Users\WXJ\AppData\Roaming\Tencent\Users\651237551\QQ\WinTemp\RichOle\W1{$PGDQ@HS%3K%`P9FQZ5K.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492" y="3797545"/>
            <a:ext cx="5334000" cy="140603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a:xfrm>
            <a:off x="273908" y="1752600"/>
            <a:ext cx="86414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endParaRPr lang="en-US">
              <a:solidFill>
                <a:srgbClr val="002060"/>
              </a:solidFill>
            </a:endParaRPr>
          </a:p>
          <a:p>
            <a:pPr>
              <a:lnSpc>
                <a:spcPct val="100000"/>
              </a:lnSpc>
              <a:defRPr/>
            </a:pPr>
            <a:endParaRPr lang="en-US" smtClean="0">
              <a:solidFill>
                <a:srgbClr val="002060"/>
              </a:solidFill>
            </a:endParaRPr>
          </a:p>
          <a:p>
            <a:pPr>
              <a:lnSpc>
                <a:spcPct val="100000"/>
              </a:lnSpc>
              <a:defRPr/>
            </a:pPr>
            <a:endParaRPr lang="en-US">
              <a:solidFill>
                <a:srgbClr val="002060"/>
              </a:solidFill>
            </a:endParaRPr>
          </a:p>
        </p:txBody>
      </p:sp>
      <p:pic>
        <p:nvPicPr>
          <p:cNvPr id="12296" name="Picture 8" descr="C:\Users\WXJ\AppData\Roaming\Tencent\Users\651237551\QQ\WinTemp\RichOle\OCR[)V1ZXU[YSSMWCBRWA7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0992" y="3352800"/>
            <a:ext cx="3312115" cy="2295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a:xfrm>
            <a:off x="502508" y="1905000"/>
            <a:ext cx="8184292" cy="46482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002060"/>
                </a:solidFill>
              </a:rPr>
              <a:t>The </a:t>
            </a:r>
            <a:r>
              <a:rPr lang="en-US" b="1" smtClean="0">
                <a:solidFill>
                  <a:srgbClr val="477D59"/>
                </a:solidFill>
              </a:rPr>
              <a:t>INNER JOIN </a:t>
            </a:r>
            <a:r>
              <a:rPr lang="en-US" smtClean="0"/>
              <a:t>keyword matches </a:t>
            </a:r>
            <a:r>
              <a:rPr lang="en-US"/>
              <a:t>rows from the left table (table1</a:t>
            </a:r>
            <a:r>
              <a:rPr lang="en-US" smtClean="0"/>
              <a:t>) and </a:t>
            </a:r>
            <a:r>
              <a:rPr lang="en-US"/>
              <a:t>rows in the right table (table2</a:t>
            </a:r>
            <a:r>
              <a:rPr lang="en-US" smtClean="0"/>
              <a:t>) and returns only those matched rows </a:t>
            </a:r>
          </a:p>
        </p:txBody>
      </p:sp>
      <p:sp>
        <p:nvSpPr>
          <p:cNvPr id="2" name="TextBox 1"/>
          <p:cNvSpPr txBox="1"/>
          <p:nvPr/>
        </p:nvSpPr>
        <p:spPr>
          <a:xfrm>
            <a:off x="502508" y="6477000"/>
            <a:ext cx="23391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(updated Sep 16, 2020)</a:t>
            </a:r>
            <a:endParaRPr lang="en-US"/>
          </a:p>
        </p:txBody>
      </p:sp>
    </p:spTree>
    <p:extLst>
      <p:ext uri="{BB962C8B-B14F-4D97-AF65-F5344CB8AC3E}">
        <p14:creationId xmlns:p14="http://schemas.microsoft.com/office/powerpoint/2010/main" val="3705926824"/>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mtClean="0"/>
              <a:t>(2) LEFT</a:t>
            </a:r>
            <a:r>
              <a:rPr lang="en-US" sz="4000" smtClean="0"/>
              <a:t> JOIN</a:t>
            </a:r>
          </a:p>
        </p:txBody>
      </p:sp>
      <p:sp>
        <p:nvSpPr>
          <p:cNvPr id="10" name="Rectangle 3"/>
          <p:cNvSpPr txBox="1">
            <a:spLocks noChangeArrowheads="1"/>
          </p:cNvSpPr>
          <p:nvPr/>
        </p:nvSpPr>
        <p:spPr>
          <a:xfrm>
            <a:off x="502508" y="1752600"/>
            <a:ext cx="81842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002060"/>
                </a:solidFill>
              </a:rPr>
              <a:t>The </a:t>
            </a:r>
            <a:r>
              <a:rPr lang="en-US" b="1" smtClean="0">
                <a:solidFill>
                  <a:srgbClr val="477D59"/>
                </a:solidFill>
              </a:rPr>
              <a:t>LEFT JOIN </a:t>
            </a:r>
            <a:r>
              <a:rPr lang="en-US" smtClean="0"/>
              <a:t>keyword </a:t>
            </a:r>
            <a:r>
              <a:rPr lang="en-US"/>
              <a:t>returns all rows from the left table (table1), with the matching rows in the right table (table2). </a:t>
            </a:r>
            <a:endParaRPr lang="en-US" smtClean="0"/>
          </a:p>
          <a:p>
            <a:pPr marL="342900" indent="-342900">
              <a:lnSpc>
                <a:spcPct val="100000"/>
              </a:lnSpc>
              <a:buFont typeface="Arial" pitchFamily="34" charset="0"/>
              <a:buChar char="•"/>
              <a:defRPr/>
            </a:pPr>
            <a:r>
              <a:rPr lang="en-US" smtClean="0"/>
              <a:t>The </a:t>
            </a:r>
            <a:r>
              <a:rPr lang="en-US"/>
              <a:t>result is NULL in the right side when there is no match.</a:t>
            </a:r>
            <a:endParaRPr lang="en-US" smtClean="0">
              <a:solidFill>
                <a:srgbClr val="002060"/>
              </a:solidFill>
            </a:endParaRPr>
          </a:p>
        </p:txBody>
      </p:sp>
      <p:pic>
        <p:nvPicPr>
          <p:cNvPr id="14337" name="Picture 1" descr="C:\Users\WXJ\AppData\Roaming\Tencent\Users\651237551\QQ\WinTemp\RichOle\ACRT1%ADP)9}@K0_TVG]KRV.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508" y="3342026"/>
            <a:ext cx="5029202" cy="13490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2508" y="5867400"/>
            <a:ext cx="807720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ts val="600"/>
              </a:spcBef>
              <a:spcAft>
                <a:spcPts val="600"/>
              </a:spcAft>
              <a:buClr>
                <a:srgbClr val="007033"/>
              </a:buClr>
              <a:buFont typeface="Arial" pitchFamily="34" charset="0"/>
              <a:buChar char="•"/>
              <a:defRPr/>
            </a:pPr>
            <a:r>
              <a:rPr lang="en-US" sz="2400" kern="200">
                <a:solidFill>
                  <a:srgbClr val="477D59"/>
                </a:solidFill>
                <a:latin typeface="Calibri" pitchFamily="34" charset="0"/>
                <a:cs typeface="Calibri" pitchFamily="34" charset="0"/>
              </a:rPr>
              <a:t>In some databases LEFT JOIN is called LEFT OUTER JOIN.</a:t>
            </a:r>
          </a:p>
        </p:txBody>
      </p:sp>
      <p:pic>
        <p:nvPicPr>
          <p:cNvPr id="14338" name="Picture 2" descr="C:\Users\WXJ\AppData\Roaming\Tencent\Users\651237551\QQ\WinTemp\RichOle\]ML7AB%4L4QFU)NPI(J){6K.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70722" y="3657599"/>
            <a:ext cx="3009900" cy="2066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02262"/>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a:t>(2) </a:t>
            </a:r>
            <a:r>
              <a:rPr lang="en-US" smtClean="0"/>
              <a:t>LEFT</a:t>
            </a:r>
            <a:r>
              <a:rPr lang="en-US" sz="4000" smtClean="0"/>
              <a:t> JOIN</a:t>
            </a:r>
          </a:p>
        </p:txBody>
      </p:sp>
      <p:sp>
        <p:nvSpPr>
          <p:cNvPr id="7" name="Rectangle 3"/>
          <p:cNvSpPr txBox="1">
            <a:spLocks noChangeArrowheads="1"/>
          </p:cNvSpPr>
          <p:nvPr/>
        </p:nvSpPr>
        <p:spPr>
          <a:xfrm>
            <a:off x="609600" y="1524000"/>
            <a:ext cx="7990934" cy="218568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a:t>
            </a:r>
            <a:r>
              <a:rPr lang="en-US">
                <a:solidFill>
                  <a:srgbClr val="B610EA"/>
                </a:solidFill>
              </a:rPr>
              <a:t>example, to show </a:t>
            </a:r>
            <a:r>
              <a:rPr lang="en-US" smtClean="0">
                <a:solidFill>
                  <a:srgbClr val="B610EA"/>
                </a:solidFill>
              </a:rPr>
              <a:t>ALL employees with </a:t>
            </a:r>
            <a:r>
              <a:rPr lang="en-US" altLang="zh-CN" smtClean="0">
                <a:solidFill>
                  <a:srgbClr val="B610EA"/>
                </a:solidFill>
              </a:rPr>
              <a:t>different sales contracts and their corresponding managers:</a:t>
            </a:r>
            <a:r>
              <a:rPr lang="en-US" smtClean="0">
                <a:solidFill>
                  <a:srgbClr val="B610EA"/>
                </a:solidFill>
              </a:rPr>
              <a:t> </a:t>
            </a:r>
            <a:endParaRPr lang="en-US">
              <a:solidFill>
                <a:srgbClr val="B610EA"/>
              </a:solidFill>
            </a:endParaRPr>
          </a:p>
          <a:p>
            <a:pPr>
              <a:lnSpc>
                <a:spcPct val="100000"/>
              </a:lnSpc>
              <a:defRPr/>
            </a:pPr>
            <a:endParaRPr lang="en-US" smtClean="0">
              <a:solidFill>
                <a:srgbClr val="B610EA"/>
              </a:solidFill>
            </a:endParaRPr>
          </a:p>
        </p:txBody>
      </p:sp>
      <p:sp>
        <p:nvSpPr>
          <p:cNvPr id="17" name="Rectangle 16"/>
          <p:cNvSpPr/>
          <p:nvPr/>
        </p:nvSpPr>
        <p:spPr>
          <a:xfrm>
            <a:off x="3227946" y="4135596"/>
            <a:ext cx="2133600"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i="1" smtClean="0">
                <a:solidFill>
                  <a:srgbClr val="00B050"/>
                </a:solidFill>
                <a:latin typeface="Calibri" pitchFamily="34" charset="0"/>
                <a:cs typeface="Calibri" pitchFamily="34" charset="0"/>
              </a:rPr>
              <a:t>All records in empT table are returned. </a:t>
            </a:r>
          </a:p>
        </p:txBody>
      </p:sp>
      <p:pic>
        <p:nvPicPr>
          <p:cNvPr id="3" name="Picture 2"/>
          <p:cNvPicPr>
            <a:picLocks noChangeAspect="1"/>
          </p:cNvPicPr>
          <p:nvPr/>
        </p:nvPicPr>
        <p:blipFill>
          <a:blip r:embed="rId3"/>
          <a:stretch>
            <a:fillRect/>
          </a:stretch>
        </p:blipFill>
        <p:spPr>
          <a:xfrm>
            <a:off x="5465293" y="2401067"/>
            <a:ext cx="3525918" cy="4389885"/>
          </a:xfrm>
          <a:prstGeom prst="rect">
            <a:avLst/>
          </a:prstGeom>
        </p:spPr>
      </p:pic>
      <p:sp>
        <p:nvSpPr>
          <p:cNvPr id="9" name="Left Brace 8"/>
          <p:cNvSpPr/>
          <p:nvPr/>
        </p:nvSpPr>
        <p:spPr>
          <a:xfrm>
            <a:off x="5257799" y="2743200"/>
            <a:ext cx="207494" cy="3985123"/>
          </a:xfrm>
          <a:prstGeom prst="leftBrace">
            <a:avLst>
              <a:gd name="adj1" fmla="val 77815"/>
              <a:gd name="adj2" fmla="val 49146"/>
            </a:avLst>
          </a:prstGeom>
          <a:ln>
            <a:solidFill>
              <a:srgbClr val="00CC66"/>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p>
        </p:txBody>
      </p:sp>
      <p:sp>
        <p:nvSpPr>
          <p:cNvPr id="13" name="Rectangle 12"/>
          <p:cNvSpPr/>
          <p:nvPr/>
        </p:nvSpPr>
        <p:spPr>
          <a:xfrm>
            <a:off x="286987" y="3782746"/>
            <a:ext cx="2629718"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i="1" smtClean="0">
                <a:solidFill>
                  <a:srgbClr val="00B050"/>
                </a:solidFill>
                <a:latin typeface="Calibri" pitchFamily="34" charset="0"/>
                <a:cs typeface="Calibri" pitchFamily="34" charset="0"/>
              </a:rPr>
              <a:t>For each row in empT, all matching rows in contractT are displayed</a:t>
            </a:r>
          </a:p>
        </p:txBody>
      </p:sp>
      <p:sp>
        <p:nvSpPr>
          <p:cNvPr id="10" name="TextBox 9"/>
          <p:cNvSpPr txBox="1"/>
          <p:nvPr/>
        </p:nvSpPr>
        <p:spPr>
          <a:xfrm>
            <a:off x="39256" y="2374370"/>
            <a:ext cx="5374164" cy="1200329"/>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SELECT empT.empno, contractT.contractno, empT.mgr</a:t>
            </a:r>
            <a:endParaRPr lang="en-US" smtClean="0"/>
          </a:p>
          <a:p>
            <a:r>
              <a:rPr lang="en-US" smtClean="0"/>
              <a:t>FROM empT</a:t>
            </a:r>
            <a:endParaRPr lang="en-US" smtClean="0"/>
          </a:p>
          <a:p>
            <a:r>
              <a:rPr lang="en-US" smtClean="0"/>
              <a:t>LEFT JOIN contractT</a:t>
            </a:r>
            <a:endParaRPr lang="en-US" smtClean="0"/>
          </a:p>
          <a:p>
            <a:r>
              <a:rPr lang="en-US" smtClean="0"/>
              <a:t>ON empT.empno=contractT.empno;</a:t>
            </a:r>
            <a:endParaRPr lang="en-US"/>
          </a:p>
        </p:txBody>
      </p:sp>
      <p:sp>
        <p:nvSpPr>
          <p:cNvPr id="11" name="TextBox 10"/>
          <p:cNvSpPr txBox="1"/>
          <p:nvPr/>
        </p:nvSpPr>
        <p:spPr>
          <a:xfrm>
            <a:off x="2345919" y="3580181"/>
            <a:ext cx="25212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(You can copy and paste)</a:t>
            </a:r>
            <a:endParaRPr lang="en-US"/>
          </a:p>
        </p:txBody>
      </p:sp>
    </p:spTree>
    <p:extLst>
      <p:ext uri="{BB962C8B-B14F-4D97-AF65-F5344CB8AC3E}">
        <p14:creationId xmlns:p14="http://schemas.microsoft.com/office/powerpoint/2010/main" val="2602211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P spid="13" grpId="0"/>
    </p:bld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smtClean="0"/>
              <a:t>(3) RIGHT</a:t>
            </a:r>
            <a:r>
              <a:rPr lang="en-US" sz="4000" smtClean="0"/>
              <a:t> JOIN</a:t>
            </a:r>
          </a:p>
        </p:txBody>
      </p:sp>
      <p:sp>
        <p:nvSpPr>
          <p:cNvPr id="10" name="Rectangle 3"/>
          <p:cNvSpPr txBox="1">
            <a:spLocks noChangeArrowheads="1"/>
          </p:cNvSpPr>
          <p:nvPr/>
        </p:nvSpPr>
        <p:spPr>
          <a:xfrm>
            <a:off x="502508" y="1752600"/>
            <a:ext cx="81842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a:t>The </a:t>
            </a:r>
            <a:r>
              <a:rPr lang="en-US" b="1">
                <a:solidFill>
                  <a:srgbClr val="477D59"/>
                </a:solidFill>
              </a:rPr>
              <a:t>RIGHT JOIN </a:t>
            </a:r>
            <a:r>
              <a:rPr lang="en-US"/>
              <a:t>keyword returns all rows from the right table (table2), with the matching rows in the left table (table1). </a:t>
            </a:r>
            <a:endParaRPr lang="en-US" smtClean="0"/>
          </a:p>
          <a:p>
            <a:pPr marL="342900" indent="-342900">
              <a:lnSpc>
                <a:spcPct val="100000"/>
              </a:lnSpc>
              <a:buFont typeface="Arial" pitchFamily="34" charset="0"/>
              <a:buChar char="•"/>
              <a:defRPr/>
            </a:pPr>
            <a:r>
              <a:rPr lang="en-US" smtClean="0"/>
              <a:t>The </a:t>
            </a:r>
            <a:r>
              <a:rPr lang="en-US"/>
              <a:t>result is NULL in the left side when there is no </a:t>
            </a:r>
            <a:r>
              <a:rPr lang="en-US" smtClean="0"/>
              <a:t>match.</a:t>
            </a:r>
            <a:endParaRPr lang="en-US" smtClean="0">
              <a:solidFill>
                <a:srgbClr val="002060"/>
              </a:solidFill>
            </a:endParaRPr>
          </a:p>
        </p:txBody>
      </p:sp>
      <p:sp>
        <p:nvSpPr>
          <p:cNvPr id="3" name="Rectangle 2"/>
          <p:cNvSpPr/>
          <p:nvPr/>
        </p:nvSpPr>
        <p:spPr>
          <a:xfrm>
            <a:off x="502508" y="5867400"/>
            <a:ext cx="807720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ts val="600"/>
              </a:spcBef>
              <a:spcAft>
                <a:spcPts val="600"/>
              </a:spcAft>
              <a:buClr>
                <a:srgbClr val="007033"/>
              </a:buClr>
              <a:buFont typeface="Arial" pitchFamily="34" charset="0"/>
              <a:buChar char="•"/>
              <a:defRPr/>
            </a:pPr>
            <a:r>
              <a:rPr lang="en-US" sz="2400" kern="200" smtClean="0">
                <a:solidFill>
                  <a:srgbClr val="477D59"/>
                </a:solidFill>
                <a:latin typeface="Calibri" pitchFamily="34" charset="0"/>
                <a:cs typeface="Calibri" pitchFamily="34" charset="0"/>
              </a:rPr>
              <a:t>In </a:t>
            </a:r>
            <a:r>
              <a:rPr lang="en-US" sz="2400" kern="200">
                <a:solidFill>
                  <a:srgbClr val="477D59"/>
                </a:solidFill>
                <a:latin typeface="Calibri" pitchFamily="34" charset="0"/>
                <a:cs typeface="Calibri" pitchFamily="34" charset="0"/>
              </a:rPr>
              <a:t>some databases RIGHT JOIN is called RIGHT OUTER JOIN.</a:t>
            </a:r>
          </a:p>
        </p:txBody>
      </p:sp>
      <p:pic>
        <p:nvPicPr>
          <p:cNvPr id="16385" name="Picture 1" descr="C:\Users\WXJ\AppData\Roaming\Tencent\Users\651237551\QQ\WinTemp\RichOle\ZSUPZO(VM`6G{E7{K4Q$E{4.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508" y="3352800"/>
            <a:ext cx="4983892" cy="1303803"/>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6394" name="Picture 1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26186" y="3581400"/>
            <a:ext cx="3095625" cy="2095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7690"/>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(4) FULL </a:t>
            </a:r>
            <a:r>
              <a:rPr lang="en-US"/>
              <a:t>OUTER JOIN</a:t>
            </a:r>
          </a:p>
        </p:txBody>
      </p:sp>
      <p:sp>
        <p:nvSpPr>
          <p:cNvPr id="10" name="Rectangle 3"/>
          <p:cNvSpPr txBox="1">
            <a:spLocks noChangeArrowheads="1"/>
          </p:cNvSpPr>
          <p:nvPr/>
        </p:nvSpPr>
        <p:spPr>
          <a:xfrm>
            <a:off x="502508" y="1752600"/>
            <a:ext cx="81842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pPr>
            <a:r>
              <a:rPr lang="en-US"/>
              <a:t>The </a:t>
            </a:r>
            <a:r>
              <a:rPr lang="en-US">
                <a:solidFill>
                  <a:schemeClr val="tx1"/>
                </a:solidFill>
              </a:rPr>
              <a:t>FULL OUTER JOIN </a:t>
            </a:r>
            <a:endParaRPr lang="en-US" smtClean="0">
              <a:solidFill>
                <a:schemeClr val="tx1"/>
              </a:solidFill>
            </a:endParaRPr>
          </a:p>
          <a:p>
            <a:pPr marL="342900" indent="-342900">
              <a:lnSpc>
                <a:spcPct val="100000"/>
              </a:lnSpc>
              <a:buFont typeface="Arial" pitchFamily="34" charset="0"/>
              <a:buChar char="•"/>
            </a:pPr>
            <a:r>
              <a:rPr lang="en-US"/>
              <a:t>R</a:t>
            </a:r>
            <a:r>
              <a:rPr lang="en-US" smtClean="0"/>
              <a:t>eturns </a:t>
            </a:r>
            <a:r>
              <a:rPr lang="en-US"/>
              <a:t>all rows from the left table (table1) and from the right table (table2</a:t>
            </a:r>
            <a:r>
              <a:rPr lang="en-US" smtClean="0"/>
              <a:t>)</a:t>
            </a:r>
          </a:p>
          <a:p>
            <a:pPr marL="342900" indent="-342900">
              <a:lnSpc>
                <a:spcPct val="100000"/>
              </a:lnSpc>
              <a:buFont typeface="Arial" pitchFamily="34" charset="0"/>
              <a:buChar char="•"/>
            </a:pPr>
            <a:r>
              <a:rPr lang="en-US" smtClean="0"/>
              <a:t>Combines </a:t>
            </a:r>
            <a:r>
              <a:rPr lang="en-US"/>
              <a:t>the result of both LEFT and RIGHT </a:t>
            </a:r>
            <a:r>
              <a:rPr lang="en-US" smtClean="0"/>
              <a:t>joins</a:t>
            </a:r>
          </a:p>
          <a:p>
            <a:pPr marL="342900" indent="-342900">
              <a:lnSpc>
                <a:spcPct val="100000"/>
              </a:lnSpc>
              <a:buFont typeface="Arial" pitchFamily="34" charset="0"/>
              <a:buChar char="•"/>
            </a:pPr>
            <a:r>
              <a:rPr lang="en-US" smtClean="0"/>
              <a:t>Not supported in MS Access</a:t>
            </a:r>
            <a:endParaRPr lang="en-US"/>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8434" name="Picture 2" descr="C:\Users\WXJ\AppData\Roaming\Tencent\Users\651237551\QQ\WinTemp\RichOle\R9X$CJU9D6V`U4XGAAHUAPB.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76550" y="4152900"/>
            <a:ext cx="3238500" cy="2114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16623"/>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109</a:t>
            </a:fld>
            <a:endParaRPr lang="en-US"/>
          </a:p>
        </p:txBody>
      </p:sp>
      <p:sp>
        <p:nvSpPr>
          <p:cNvPr id="3" name="Title 2"/>
          <p:cNvSpPr>
            <a:spLocks noGrp="1"/>
          </p:cNvSpPr>
          <p:nvPr>
            <p:ph type="title"/>
          </p:nvPr>
        </p:nvSpPr>
        <p:spPr/>
        <p:txBody>
          <a:bodyPr/>
          <a:lstStyle/>
          <a:p>
            <a:r>
              <a:rPr lang="en-US" smtClean="0"/>
              <a:t>Exercise</a:t>
            </a:r>
            <a:endParaRPr lang="en-US"/>
          </a:p>
        </p:txBody>
      </p:sp>
      <p:sp>
        <p:nvSpPr>
          <p:cNvPr id="4" name="Content Placeholder 3"/>
          <p:cNvSpPr>
            <a:spLocks noGrp="1"/>
          </p:cNvSpPr>
          <p:nvPr>
            <p:ph idx="1"/>
          </p:nvPr>
        </p:nvSpPr>
        <p:spPr/>
        <p:txBody>
          <a:bodyPr/>
          <a:lstStyle/>
          <a:p>
            <a:r>
              <a:rPr lang="en-US" smtClean="0"/>
              <a:t>Write a query that returns all contracts, showing the contract number, the employee number in charge, the job title of the employee, and the department number. </a:t>
            </a:r>
            <a:endParaRPr lang="en-US"/>
          </a:p>
        </p:txBody>
      </p:sp>
    </p:spTree>
    <p:extLst>
      <p:ext uri="{BB962C8B-B14F-4D97-AF65-F5344CB8AC3E}">
        <p14:creationId xmlns:p14="http://schemas.microsoft.com/office/powerpoint/2010/main" val="726895319"/>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304800" y="1991618"/>
            <a:ext cx="13055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2000" b="1"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Interval Scale</a:t>
            </a:r>
            <a:endParaRPr kumimoji="0" lang="en-US" sz="2000" b="1"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4" name="TextBox 3"/>
          <p:cNvSpPr txBox="1"/>
          <p:nvPr/>
        </p:nvSpPr>
        <p:spPr>
          <a:xfrm>
            <a:off x="1772912" y="914400"/>
            <a:ext cx="7086600" cy="2862322"/>
          </a:xfrm>
          <a:prstGeom prst="rect">
            <a:avLst/>
          </a:prstGeom>
          <a:solidFill>
            <a:srgbClr val="FFFF00">
              <a:alpha val="21961"/>
            </a:srgbClr>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data have all the properties of ordinal data and the distance between values are interpretable (i.e., have meanings)</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However, interval scale does not include a true zero point, so it is not possible to make statements about how many times higher/lower one observation is than another</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An examples of interval scale is temperature. A 0</a:t>
            </a:r>
            <a:r>
              <a:rPr kumimoji="0" lang="en-US" sz="1800" b="0"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°C does not imply the absence of the temperature. A difference between 10°C and 20°C is the same as that between 20°C and 30°C. However, a temperature of 40°C is not twice as warm as 20°C</a:t>
            </a:r>
            <a:endParaRPr kumimoji="0" lang="en-CA" sz="1800" b="0" i="0" u="none" strike="noStrike" kern="1200" cap="none" spc="0" normalizeH="0" baseline="0" noProof="0">
              <a:ln>
                <a:noFill/>
              </a:ln>
              <a:solidFill>
                <a:srgbClr val="730E00">
                  <a:lumMod val="75000"/>
                </a:srgbClr>
              </a:solidFill>
              <a:effectLst/>
              <a:uLnTx/>
              <a:uFillTx/>
              <a:latin typeface="Calibri" pitchFamily="34" charset="0"/>
              <a:ea typeface="+mn-ea"/>
              <a:cs typeface="Calibri" pitchFamily="34" charset="0"/>
            </a:endParaRP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Data collected using interval scale are called interval data</a:t>
            </a:r>
            <a:endParaRPr kumimoji="0" lang="en-US" sz="1800" b="0"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5" name="Straight Connector 4"/>
          <p:cNvCxnSpPr/>
          <p:nvPr/>
        </p:nvCxnSpPr>
        <p:spPr>
          <a:xfrm flipH="1">
            <a:off x="1696712" y="914400"/>
            <a:ext cx="0" cy="286232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800" y="4968895"/>
            <a:ext cx="13055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2000" b="1"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Ratio Scale</a:t>
            </a:r>
            <a:endParaRPr kumimoji="0" lang="en-US" sz="2000" b="1"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9" name="TextBox 8"/>
          <p:cNvSpPr txBox="1"/>
          <p:nvPr/>
        </p:nvSpPr>
        <p:spPr>
          <a:xfrm>
            <a:off x="1772912" y="4168676"/>
            <a:ext cx="7086600" cy="2585323"/>
          </a:xfrm>
          <a:prstGeom prst="rect">
            <a:avLst/>
          </a:prstGeom>
          <a:solidFill>
            <a:srgbClr val="FFCC99">
              <a:alpha val="30980"/>
            </a:srgbClr>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data have all the properties of interval data and the ratio of two values is meaningful</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It includes a true zero point</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It is possible to make statements about how many times higher/lower one observation is than other (allow us to construct meaningful fractions)</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An examples is the number of customers served by a restaurant. Twenty customers served represent twice as many as ten customers served</a:t>
            </a:r>
          </a:p>
          <a:p>
            <a:pPr marL="177800" marR="0" lvl="0" indent="-177800"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Data collected using ratio scale are called ratio data</a:t>
            </a:r>
            <a:endParaRPr kumimoji="0" lang="en-US" sz="1800" b="0"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10" name="Straight Connector 9"/>
          <p:cNvCxnSpPr/>
          <p:nvPr/>
        </p:nvCxnSpPr>
        <p:spPr>
          <a:xfrm flipH="1">
            <a:off x="1696712" y="4168676"/>
            <a:ext cx="0" cy="258532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itle 1"/>
          <p:cNvSpPr txBox="1"/>
          <p:nvPr/>
        </p:nvSpPr>
        <p:spPr>
          <a:xfrm>
            <a:off x="197109" y="152400"/>
            <a:ext cx="8690112" cy="1066800"/>
          </a:xfrm>
          <a:prstGeom prst="rect">
            <a:avLst/>
          </a:prstGeom>
        </p:spPr>
        <p:txBody>
          <a:bodyPr>
            <a:normAutofit/>
          </a:bodyPr>
          <a:lstStyle>
            <a:defPPr>
              <a:defRPr lang="en-US"/>
            </a:defPPr>
            <a:lvl1pPr marL="0"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000" b="0" i="0" u="none" strike="noStrike" kern="1200" cap="none" spc="0" normalizeH="0" baseline="0" noProof="0" smtClean="0">
                <a:ln>
                  <a:noFill/>
                </a:ln>
                <a:solidFill>
                  <a:srgbClr val="005828"/>
                </a:solidFill>
                <a:effectLst/>
                <a:uLnTx/>
                <a:uFillTx/>
                <a:latin typeface="Calibri" pitchFamily="34" charset="0"/>
                <a:ea typeface="+mj-ea"/>
                <a:cs typeface="Calibri" pitchFamily="34" charset="0"/>
              </a:rPr>
              <a:t>Scale of Measurements</a:t>
            </a:r>
            <a:endParaRPr kumimoji="0" lang="en-US" sz="4000" b="0" i="0" u="none" strike="noStrike" kern="1200" cap="none" spc="0" normalizeH="0" baseline="0" noProof="0">
              <a:ln>
                <a:noFill/>
              </a:ln>
              <a:solidFill>
                <a:srgbClr val="005828"/>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7402272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110</a:t>
            </a:fld>
            <a:endParaRPr lang="en-US"/>
          </a:p>
        </p:txBody>
      </p:sp>
      <p:sp>
        <p:nvSpPr>
          <p:cNvPr id="3" name="Title 2"/>
          <p:cNvSpPr>
            <a:spLocks noGrp="1"/>
          </p:cNvSpPr>
          <p:nvPr>
            <p:ph type="title"/>
          </p:nvPr>
        </p:nvSpPr>
        <p:spPr/>
        <p:txBody>
          <a:bodyPr/>
          <a:lstStyle/>
          <a:p>
            <a:r>
              <a:rPr lang="en-US" smtClean="0"/>
              <a:t>UPDATE with JOIN – changing in batch</a:t>
            </a:r>
            <a:endParaRPr lang="en-US"/>
          </a:p>
        </p:txBody>
      </p:sp>
      <p:sp>
        <p:nvSpPr>
          <p:cNvPr id="4" name="Content Placeholder 3"/>
          <p:cNvSpPr>
            <a:spLocks noGrp="1"/>
          </p:cNvSpPr>
          <p:nvPr>
            <p:ph idx="1"/>
          </p:nvPr>
        </p:nvSpPr>
        <p:spPr/>
        <p:txBody>
          <a:bodyPr/>
          <a:lstStyle/>
          <a:p>
            <a:r>
              <a:rPr lang="en-US" smtClean="0"/>
              <a:t>You can make a batch of changes to your database by combining UPDATE and JOIN</a:t>
            </a:r>
          </a:p>
          <a:p>
            <a:pPr marL="457200" indent="-457200">
              <a:buFont typeface="+mj-lt"/>
              <a:buAutoNum type="arabicPeriod"/>
            </a:pPr>
            <a:r>
              <a:rPr lang="en-US"/>
              <a:t>Import “Employee Data2 Contract </a:t>
            </a:r>
            <a:r>
              <a:rPr lang="en-US" smtClean="0"/>
              <a:t>Change.xlsx” as </a:t>
            </a:r>
            <a:r>
              <a:rPr lang="en-US" i="1" err="1" smtClean="0"/>
              <a:t>changeT</a:t>
            </a:r>
            <a:endParaRPr lang="en-US" i="1" smtClean="0"/>
          </a:p>
          <a:p>
            <a:pPr marL="457200" indent="-457200">
              <a:buFont typeface="+mj-lt"/>
              <a:buAutoNum type="arabicPeriod"/>
            </a:pPr>
            <a:r>
              <a:rPr lang="en-US" smtClean="0"/>
              <a:t>Run the following query in which UPDATE and JOIN are combined</a:t>
            </a:r>
            <a:endParaRPr lang="en-US"/>
          </a:p>
        </p:txBody>
      </p:sp>
      <p:sp>
        <p:nvSpPr>
          <p:cNvPr id="6" name="TextBox 5"/>
          <p:cNvSpPr txBox="1"/>
          <p:nvPr/>
        </p:nvSpPr>
        <p:spPr>
          <a:xfrm>
            <a:off x="2286000" y="4495800"/>
            <a:ext cx="5970737" cy="1569660"/>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UPDATE contractT</a:t>
            </a:r>
            <a:endParaRPr lang="en-US" sz="2400"/>
          </a:p>
          <a:p>
            <a:r>
              <a:rPr lang="en-US" sz="2400"/>
              <a:t>INNER JOIN changeT</a:t>
            </a:r>
            <a:endParaRPr lang="en-US" sz="2400"/>
          </a:p>
          <a:p>
            <a:r>
              <a:rPr lang="en-US" sz="2400"/>
              <a:t>ON contractT.contractno = changeT.contractno</a:t>
            </a:r>
            <a:endParaRPr lang="en-US" sz="2400"/>
          </a:p>
          <a:p>
            <a:r>
              <a:rPr lang="en-US" sz="2400"/>
              <a:t>SET contractT.empno = changeT.empno;</a:t>
            </a:r>
          </a:p>
        </p:txBody>
      </p:sp>
      <p:sp>
        <p:nvSpPr>
          <p:cNvPr id="7" name="TextBox 6"/>
          <p:cNvSpPr txBox="1"/>
          <p:nvPr/>
        </p:nvSpPr>
        <p:spPr>
          <a:xfrm>
            <a:off x="2895600" y="6150316"/>
            <a:ext cx="25212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(You can copy and paste)</a:t>
            </a:r>
            <a:endParaRPr lang="en-US"/>
          </a:p>
        </p:txBody>
      </p:sp>
    </p:spTree>
    <p:extLst>
      <p:ext uri="{BB962C8B-B14F-4D97-AF65-F5344CB8AC3E}">
        <p14:creationId xmlns:p14="http://schemas.microsoft.com/office/powerpoint/2010/main" val="2104619028"/>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9. UNION</a:t>
            </a:r>
            <a:endParaRPr lang="en-US"/>
          </a:p>
        </p:txBody>
      </p:sp>
      <p:sp>
        <p:nvSpPr>
          <p:cNvPr id="10" name="Rectangle 3"/>
          <p:cNvSpPr txBox="1">
            <a:spLocks noChangeArrowheads="1"/>
          </p:cNvSpPr>
          <p:nvPr/>
        </p:nvSpPr>
        <p:spPr>
          <a:xfrm>
            <a:off x="502508" y="1752600"/>
            <a:ext cx="81842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pPr>
            <a:r>
              <a:rPr lang="en-US">
                <a:solidFill>
                  <a:srgbClr val="00B0F0"/>
                </a:solidFill>
              </a:rPr>
              <a:t>Access does not explicitly support </a:t>
            </a:r>
            <a:r>
              <a:rPr lang="en-US" smtClean="0">
                <a:solidFill>
                  <a:srgbClr val="00B0F0"/>
                </a:solidFill>
              </a:rPr>
              <a:t>FULL OUTER JOIN, </a:t>
            </a:r>
            <a:r>
              <a:rPr lang="en-US">
                <a:solidFill>
                  <a:srgbClr val="00B0F0"/>
                </a:solidFill>
              </a:rPr>
              <a:t>but you can achieve the same effect by using a </a:t>
            </a:r>
            <a:r>
              <a:rPr lang="en-US" smtClean="0">
                <a:solidFill>
                  <a:srgbClr val="00B0F0"/>
                </a:solidFill>
              </a:rPr>
              <a:t>UNION </a:t>
            </a:r>
            <a:r>
              <a:rPr lang="en-US">
                <a:solidFill>
                  <a:srgbClr val="00B0F0"/>
                </a:solidFill>
              </a:rPr>
              <a:t>query.</a:t>
            </a:r>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Rectangle 1"/>
          <p:cNvSpPr/>
          <p:nvPr/>
        </p:nvSpPr>
        <p:spPr>
          <a:xfrm>
            <a:off x="502508" y="2743200"/>
            <a:ext cx="8184292" cy="24622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spcAft>
                <a:spcPts val="600"/>
              </a:spcAft>
              <a:buClr>
                <a:srgbClr val="007033"/>
              </a:buClr>
            </a:pPr>
            <a:r>
              <a:rPr lang="en-US" sz="2400" kern="200">
                <a:solidFill>
                  <a:srgbClr val="477D59"/>
                </a:solidFill>
                <a:latin typeface="Calibri" pitchFamily="34" charset="0"/>
                <a:cs typeface="Calibri" pitchFamily="34" charset="0"/>
              </a:rPr>
              <a:t>The </a:t>
            </a:r>
            <a:r>
              <a:rPr lang="en-US" sz="2400" b="1" kern="200">
                <a:solidFill>
                  <a:srgbClr val="477D59"/>
                </a:solidFill>
                <a:latin typeface="Calibri" pitchFamily="34" charset="0"/>
                <a:cs typeface="Calibri" pitchFamily="34" charset="0"/>
              </a:rPr>
              <a:t>UNION</a:t>
            </a:r>
            <a:r>
              <a:rPr lang="en-US" sz="2400" kern="200">
                <a:solidFill>
                  <a:srgbClr val="477D59"/>
                </a:solidFill>
                <a:latin typeface="Calibri" pitchFamily="34" charset="0"/>
                <a:cs typeface="Calibri" pitchFamily="34" charset="0"/>
              </a:rPr>
              <a:t> operator is used to combine the result-set of two or more SELECT statements.</a:t>
            </a:r>
          </a:p>
          <a:p>
            <a:pPr>
              <a:spcBef>
                <a:spcPts val="600"/>
              </a:spcBef>
              <a:spcAft>
                <a:spcPts val="600"/>
              </a:spcAft>
              <a:buClr>
                <a:srgbClr val="007033"/>
              </a:buClr>
            </a:pPr>
            <a:r>
              <a:rPr lang="en-US" sz="2400" kern="200">
                <a:solidFill>
                  <a:srgbClr val="0070C0"/>
                </a:solidFill>
                <a:latin typeface="Calibri" pitchFamily="34" charset="0"/>
                <a:cs typeface="Calibri" pitchFamily="34" charset="0"/>
              </a:rPr>
              <a:t>Notice that each SELECT statement within the UNION must have the same number of columns. The columns must also have similar data types. Also, the columns in each SELECT statement must be in the same order.</a:t>
            </a:r>
          </a:p>
        </p:txBody>
      </p:sp>
      <p:pic>
        <p:nvPicPr>
          <p:cNvPr id="20481" name="Picture 1" descr="C:\Users\WXJ\AppData\Roaming\Tencent\Users\651237551\QQ\WinTemp\RichOle\ZK5SW`GDD8B$L168P6%ZRHE.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00" y="5307806"/>
            <a:ext cx="4572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49315"/>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9. UNION</a:t>
            </a:r>
            <a:endParaRPr lang="en-US"/>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Rectangle 4"/>
          <p:cNvSpPr/>
          <p:nvPr/>
        </p:nvSpPr>
        <p:spPr>
          <a:xfrm>
            <a:off x="319214" y="5687543"/>
            <a:ext cx="4114801"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i="1">
                <a:solidFill>
                  <a:srgbClr val="00B050"/>
                </a:solidFill>
                <a:latin typeface="Calibri" pitchFamily="34" charset="0"/>
                <a:cs typeface="Calibri" pitchFamily="34" charset="0"/>
              </a:rPr>
              <a:t>The UNION operator selects only distinct values by default. To allow duplicate values, use </a:t>
            </a:r>
            <a:r>
              <a:rPr lang="en-US" sz="2000" i="1" smtClean="0">
                <a:solidFill>
                  <a:srgbClr val="00B050"/>
                </a:solidFill>
                <a:latin typeface="Calibri" pitchFamily="34" charset="0"/>
                <a:cs typeface="Calibri" pitchFamily="34" charset="0"/>
              </a:rPr>
              <a:t>UNION ALL.</a:t>
            </a:r>
            <a:endParaRPr lang="en-US" sz="2000" i="1">
              <a:solidFill>
                <a:srgbClr val="00B050"/>
              </a:solidFill>
              <a:latin typeface="Calibri" pitchFamily="34" charset="0"/>
              <a:cs typeface="Calibri" pitchFamily="34" charset="0"/>
            </a:endParaRPr>
          </a:p>
        </p:txBody>
      </p:sp>
      <p:sp>
        <p:nvSpPr>
          <p:cNvPr id="19" name="Rectangle 3"/>
          <p:cNvSpPr txBox="1">
            <a:spLocks noChangeArrowheads="1"/>
          </p:cNvSpPr>
          <p:nvPr/>
        </p:nvSpPr>
        <p:spPr>
          <a:xfrm>
            <a:off x="347932" y="1497957"/>
            <a:ext cx="8453167" cy="559443"/>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a:t>
            </a:r>
            <a:r>
              <a:rPr lang="en-US">
                <a:solidFill>
                  <a:srgbClr val="B610EA"/>
                </a:solidFill>
              </a:rPr>
              <a:t>example, to </a:t>
            </a:r>
            <a:r>
              <a:rPr lang="en-US" smtClean="0">
                <a:solidFill>
                  <a:srgbClr val="B610EA"/>
                </a:solidFill>
              </a:rPr>
              <a:t>combine the </a:t>
            </a:r>
            <a:r>
              <a:rPr lang="en-US" i="1" err="1" smtClean="0">
                <a:solidFill>
                  <a:srgbClr val="B610EA"/>
                </a:solidFill>
              </a:rPr>
              <a:t>empT</a:t>
            </a:r>
            <a:r>
              <a:rPr lang="en-US" smtClean="0">
                <a:solidFill>
                  <a:srgbClr val="B610EA"/>
                </a:solidFill>
              </a:rPr>
              <a:t> and </a:t>
            </a:r>
            <a:r>
              <a:rPr lang="en-US" i="1" err="1" smtClean="0">
                <a:solidFill>
                  <a:srgbClr val="B610EA"/>
                </a:solidFill>
              </a:rPr>
              <a:t>contractT</a:t>
            </a:r>
            <a:r>
              <a:rPr lang="en-US" smtClean="0">
                <a:solidFill>
                  <a:srgbClr val="B610EA"/>
                </a:solidFill>
              </a:rPr>
              <a:t> tables:</a:t>
            </a:r>
            <a:endParaRPr lang="en-US">
              <a:solidFill>
                <a:srgbClr val="B610EA"/>
              </a:solidFill>
            </a:endParaRPr>
          </a:p>
          <a:p>
            <a:pPr>
              <a:lnSpc>
                <a:spcPct val="100000"/>
              </a:lnSpc>
              <a:defRPr/>
            </a:pPr>
            <a:endParaRPr lang="en-US" smtClean="0">
              <a:solidFill>
                <a:srgbClr val="B610EA"/>
              </a:solidFill>
            </a:endParaRPr>
          </a:p>
        </p:txBody>
      </p:sp>
      <p:pic>
        <p:nvPicPr>
          <p:cNvPr id="2" name="Picture 1"/>
          <p:cNvPicPr>
            <a:picLocks noChangeAspect="1"/>
          </p:cNvPicPr>
          <p:nvPr/>
        </p:nvPicPr>
        <p:blipFill>
          <a:blip r:embed="rId3"/>
          <a:stretch>
            <a:fillRect/>
          </a:stretch>
        </p:blipFill>
        <p:spPr>
          <a:xfrm>
            <a:off x="298770" y="2258543"/>
            <a:ext cx="3755449" cy="2980686"/>
          </a:xfrm>
          <a:prstGeom prst="rect">
            <a:avLst/>
          </a:prstGeom>
        </p:spPr>
      </p:pic>
      <p:sp>
        <p:nvSpPr>
          <p:cNvPr id="14" name="Rectangle 13"/>
          <p:cNvSpPr/>
          <p:nvPr/>
        </p:nvSpPr>
        <p:spPr>
          <a:xfrm>
            <a:off x="319214" y="4152900"/>
            <a:ext cx="3713065" cy="1086329"/>
          </a:xfrm>
          <a:prstGeom prst="rect">
            <a:avLst/>
          </a:prstGeom>
          <a:solidFill>
            <a:schemeClr val="accent6">
              <a:lumMod val="40000"/>
              <a:lumOff val="60000"/>
              <a:alpha val="2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3" name="Rectangle 12"/>
          <p:cNvSpPr/>
          <p:nvPr/>
        </p:nvSpPr>
        <p:spPr>
          <a:xfrm>
            <a:off x="304799" y="2286000"/>
            <a:ext cx="3713065" cy="1066800"/>
          </a:xfrm>
          <a:prstGeom prst="rect">
            <a:avLst/>
          </a:prstGeom>
          <a:solidFill>
            <a:srgbClr val="B8FEE3">
              <a:alpha val="20000"/>
            </a:srgbClr>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pic>
        <p:nvPicPr>
          <p:cNvPr id="3" name="Picture 2"/>
          <p:cNvPicPr>
            <a:picLocks noChangeAspect="1"/>
          </p:cNvPicPr>
          <p:nvPr/>
        </p:nvPicPr>
        <p:blipFill>
          <a:blip r:embed="rId4"/>
          <a:stretch>
            <a:fillRect/>
          </a:stretch>
        </p:blipFill>
        <p:spPr>
          <a:xfrm>
            <a:off x="4800600" y="2057400"/>
            <a:ext cx="4114800" cy="4778477"/>
          </a:xfrm>
          <a:prstGeom prst="rect">
            <a:avLst/>
          </a:prstGeom>
        </p:spPr>
      </p:pic>
    </p:spTree>
    <p:extLst>
      <p:ext uri="{BB962C8B-B14F-4D97-AF65-F5344CB8AC3E}">
        <p14:creationId xmlns:p14="http://schemas.microsoft.com/office/powerpoint/2010/main" val="871072534"/>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10. CREATE TABLE</a:t>
            </a:r>
            <a:endParaRPr lang="en-US"/>
          </a:p>
        </p:txBody>
      </p:sp>
      <p:sp>
        <p:nvSpPr>
          <p:cNvPr id="10" name="Rectangle 3"/>
          <p:cNvSpPr txBox="1">
            <a:spLocks noChangeArrowheads="1"/>
          </p:cNvSpPr>
          <p:nvPr/>
        </p:nvSpPr>
        <p:spPr>
          <a:xfrm>
            <a:off x="502508" y="1752600"/>
            <a:ext cx="81842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pPr>
            <a:r>
              <a:rPr lang="en-US"/>
              <a:t>The CREATE TABLE statement is used to create a table in a database.</a:t>
            </a:r>
          </a:p>
          <a:p>
            <a:pPr>
              <a:lnSpc>
                <a:spcPct val="100000"/>
              </a:lnSpc>
            </a:pPr>
            <a:r>
              <a:rPr lang="en-US"/>
              <a:t>Tables are organized into rows and columns; and each table must have a name.</a:t>
            </a:r>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1505" name="Picture 1" descr="C:\Users\WXJ\AppData\Roaming\Tencent\Users\651237551\QQ\WinTemp\RichOle\[THGD{1E[(8RHRNXQ_)Q%ZN.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39452" y="3733800"/>
            <a:ext cx="4110404"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294998"/>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10. CREATE TABLE</a:t>
            </a:r>
            <a:endParaRPr lang="en-US"/>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extBox 1"/>
          <p:cNvSpPr txBox="1"/>
          <p:nvPr/>
        </p:nvSpPr>
        <p:spPr>
          <a:xfrm>
            <a:off x="3797675" y="3810000"/>
            <a:ext cx="48006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u="sng" smtClean="0">
                <a:solidFill>
                  <a:srgbClr val="0070C0"/>
                </a:solidFill>
                <a:latin typeface="Calibri" pitchFamily="34" charset="0"/>
                <a:cs typeface="Calibri" pitchFamily="34" charset="0"/>
              </a:rPr>
              <a:t>Data type:</a:t>
            </a:r>
          </a:p>
          <a:p>
            <a:r>
              <a:rPr lang="en-US" sz="2000" smtClean="0">
                <a:solidFill>
                  <a:srgbClr val="0070C0"/>
                </a:solidFill>
                <a:latin typeface="Calibri" pitchFamily="34" charset="0"/>
                <a:cs typeface="Calibri" pitchFamily="34" charset="0"/>
              </a:rPr>
              <a:t>Integer</a:t>
            </a:r>
          </a:p>
          <a:p>
            <a:r>
              <a:rPr lang="en-US" sz="2000">
                <a:solidFill>
                  <a:srgbClr val="0070C0"/>
                </a:solidFill>
                <a:latin typeface="Calibri" pitchFamily="34" charset="0"/>
                <a:cs typeface="Calibri" pitchFamily="34" charset="0"/>
              </a:rPr>
              <a:t>Character string. </a:t>
            </a:r>
            <a:r>
              <a:rPr lang="en-US" sz="2000" smtClean="0">
                <a:solidFill>
                  <a:srgbClr val="0070C0"/>
                </a:solidFill>
                <a:latin typeface="Calibri" pitchFamily="34" charset="0"/>
                <a:cs typeface="Calibri" pitchFamily="34" charset="0"/>
              </a:rPr>
              <a:t>Maximum </a:t>
            </a:r>
            <a:r>
              <a:rPr lang="en-US" sz="2000">
                <a:solidFill>
                  <a:srgbClr val="0070C0"/>
                </a:solidFill>
                <a:latin typeface="Calibri" pitchFamily="34" charset="0"/>
                <a:cs typeface="Calibri" pitchFamily="34" charset="0"/>
              </a:rPr>
              <a:t>length </a:t>
            </a:r>
            <a:r>
              <a:rPr lang="en-US" sz="2000" smtClean="0">
                <a:solidFill>
                  <a:srgbClr val="0070C0"/>
                </a:solidFill>
                <a:latin typeface="Calibri" pitchFamily="34" charset="0"/>
                <a:cs typeface="Calibri" pitchFamily="34" charset="0"/>
              </a:rPr>
              <a:t>255 bytes</a:t>
            </a:r>
          </a:p>
          <a:p>
            <a:r>
              <a:rPr lang="en-US" sz="2000" smtClean="0">
                <a:solidFill>
                  <a:srgbClr val="0070C0"/>
                </a:solidFill>
                <a:latin typeface="Calibri" pitchFamily="34" charset="0"/>
                <a:cs typeface="Calibri" pitchFamily="34" charset="0"/>
              </a:rPr>
              <a:t>Character string. Maximum length 20 bytes</a:t>
            </a:r>
          </a:p>
        </p:txBody>
      </p:sp>
      <p:pic>
        <p:nvPicPr>
          <p:cNvPr id="22531" name="Picture 3" descr="C:\Users\WXJ\AppData\Roaming\Tencent\Users\651237551\QQ\WinTemp\RichOle\M87M4}2O@C$90PRPKVDRVNA.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38" y="3634155"/>
            <a:ext cx="3085868" cy="17526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422189" y="2209800"/>
            <a:ext cx="8453167" cy="10668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a:t>
            </a:r>
            <a:r>
              <a:rPr lang="en-US">
                <a:solidFill>
                  <a:srgbClr val="B610EA"/>
                </a:solidFill>
              </a:rPr>
              <a:t>example, to </a:t>
            </a:r>
            <a:r>
              <a:rPr lang="en-US" smtClean="0">
                <a:solidFill>
                  <a:srgbClr val="B610EA"/>
                </a:solidFill>
              </a:rPr>
              <a:t>create a table named </a:t>
            </a:r>
            <a:r>
              <a:rPr lang="en-US" i="1" smtClean="0">
                <a:solidFill>
                  <a:srgbClr val="B610EA"/>
                </a:solidFill>
              </a:rPr>
              <a:t>customerT3</a:t>
            </a:r>
            <a:r>
              <a:rPr lang="en-US" smtClean="0">
                <a:solidFill>
                  <a:srgbClr val="B610EA"/>
                </a:solidFill>
              </a:rPr>
              <a:t> containing customers’ IDs, names, and mobile numbers:</a:t>
            </a:r>
            <a:endParaRPr lang="en-US">
              <a:solidFill>
                <a:srgbClr val="B610EA"/>
              </a:solidFill>
            </a:endParaRPr>
          </a:p>
          <a:p>
            <a:pPr>
              <a:lnSpc>
                <a:spcPct val="100000"/>
              </a:lnSpc>
              <a:defRPr/>
            </a:pPr>
            <a:endParaRPr lang="en-US" smtClean="0">
              <a:solidFill>
                <a:srgbClr val="B610EA"/>
              </a:solidFill>
            </a:endParaRPr>
          </a:p>
        </p:txBody>
      </p:sp>
    </p:spTree>
    <p:extLst>
      <p:ext uri="{BB962C8B-B14F-4D97-AF65-F5344CB8AC3E}">
        <p14:creationId xmlns:p14="http://schemas.microsoft.com/office/powerpoint/2010/main" val="347553648"/>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152400" y="602815"/>
            <a:ext cx="8839200" cy="5950385"/>
          </a:xfrm>
        </p:spPr>
        <p:txBody>
          <a:bodyPr>
            <a:normAutofit/>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Prescriptive Business Analytics</a:t>
            </a:r>
            <a:br>
              <a:rPr lang="en-US" altLang="en-US" sz="3600" smtClean="0"/>
            </a:br>
            <a:br>
              <a:rPr lang="en-US" altLang="en-US" sz="3600" smtClean="0"/>
            </a:br>
            <a:br>
              <a:rPr lang="en-US" altLang="en-US" sz="3600"/>
            </a:br>
            <a:r>
              <a:rPr lang="en-US" altLang="en-US" sz="3300" b="1" smtClean="0"/>
              <a:t>Lecture 4 Introduction to R</a:t>
            </a:r>
            <a:br>
              <a:rPr lang="en-US" altLang="en-US" sz="3600" b="1" smtClean="0"/>
            </a:br>
            <a:r>
              <a:rPr lang="en-US" altLang="en-US" sz="3300" smtClean="0">
                <a:solidFill>
                  <a:srgbClr val="477D59"/>
                </a:solidFill>
              </a:rPr>
              <a:t>Part 1</a:t>
            </a:r>
            <a:br>
              <a:rPr lang="en-US" sz="3000">
                <a:solidFill>
                  <a:srgbClr val="477D59"/>
                </a:solidFill>
              </a:rPr>
            </a:br>
            <a:br>
              <a:rPr lang="en-US" altLang="en-US" sz="3600" smtClean="0"/>
            </a:br>
            <a:br>
              <a:rPr lang="en-US" altLang="en-US" sz="3600"/>
            </a:br>
            <a:br>
              <a:rPr lang="en-US" altLang="en-US" sz="3600" smtClean="0"/>
            </a:br>
            <a:br>
              <a:rPr lang="en-US" altLang="en-US" sz="3600" smtClean="0"/>
            </a:b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52578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990600" y="2133600"/>
            <a:ext cx="6400800" cy="4038600"/>
          </a:xfrm>
          <a:prstGeom prst="rect">
            <a:avLst/>
          </a:prstGeom>
          <a:ln>
            <a:noFill/>
          </a:ln>
        </p:spPr>
        <p:txBody>
          <a:bodyPr/>
          <a:lstStyle/>
          <a:p>
            <a:pPr marL="457200" indent="-457200">
              <a:lnSpc>
                <a:spcPct val="100000"/>
              </a:lnSpc>
              <a:buAutoNum type="arabicPeriod"/>
            </a:pPr>
            <a:r>
              <a:rPr lang="en-US" sz="2800" i="1">
                <a:solidFill>
                  <a:schemeClr val="tx1"/>
                </a:solidFill>
              </a:rPr>
              <a:t>R and RStudio</a:t>
            </a:r>
            <a:endParaRPr lang="en-US" sz="2800" i="1">
              <a:solidFill>
                <a:schemeClr val="tx1"/>
              </a:solidFill>
            </a:endParaRPr>
          </a:p>
          <a:p>
            <a:pPr marL="457200" indent="-457200">
              <a:lnSpc>
                <a:spcPct val="100000"/>
              </a:lnSpc>
              <a:buAutoNum type="arabicPeriod"/>
            </a:pPr>
            <a:r>
              <a:rPr lang="en-US" sz="2800" i="1">
                <a:solidFill>
                  <a:schemeClr val="tx1"/>
                </a:solidFill>
              </a:rPr>
              <a:t>Running R codes</a:t>
            </a:r>
          </a:p>
          <a:p>
            <a:pPr marL="457200" indent="-457200">
              <a:lnSpc>
                <a:spcPct val="100000"/>
              </a:lnSpc>
              <a:buAutoNum type="arabicPeriod"/>
            </a:pPr>
            <a:r>
              <a:rPr lang="en-US" sz="2800" i="1">
                <a:solidFill>
                  <a:schemeClr val="tx1"/>
                </a:solidFill>
              </a:rPr>
              <a:t>Data types</a:t>
            </a:r>
          </a:p>
          <a:p>
            <a:pPr marL="457200" indent="-457200">
              <a:lnSpc>
                <a:spcPct val="100000"/>
              </a:lnSpc>
              <a:buAutoNum type="arabicPeriod"/>
            </a:pPr>
            <a:r>
              <a:rPr lang="en-US" sz="2800" i="1">
                <a:solidFill>
                  <a:schemeClr val="tx1"/>
                </a:solidFill>
              </a:rPr>
              <a:t>Workspace</a:t>
            </a:r>
          </a:p>
          <a:p>
            <a:pPr marL="457200" indent="-457200">
              <a:lnSpc>
                <a:spcPct val="100000"/>
              </a:lnSpc>
              <a:buAutoNum type="arabicPeriod"/>
            </a:pPr>
            <a:r>
              <a:rPr lang="en-US" sz="2800" i="1">
                <a:solidFill>
                  <a:schemeClr val="tx1"/>
                </a:solidFill>
              </a:rPr>
              <a:t>Packages</a:t>
            </a:r>
          </a:p>
          <a:p>
            <a:pPr marL="457200" indent="-457200">
              <a:lnSpc>
                <a:spcPct val="100000"/>
              </a:lnSpc>
              <a:buAutoNum type="arabicPeriod"/>
            </a:pPr>
            <a:r>
              <a:rPr lang="en-US" sz="2800" i="1">
                <a:solidFill>
                  <a:schemeClr val="tx1"/>
                </a:solidFill>
              </a:rPr>
              <a:t>Reading and writing data files</a:t>
            </a:r>
          </a:p>
          <a:p>
            <a:pPr marL="808038" indent="-357188">
              <a:lnSpc>
                <a:spcPct val="100000"/>
              </a:lnSpc>
              <a:buFont typeface="Wingdings" panose="05000000000000000000" pitchFamily="2" charset="2"/>
              <a:buChar char="§"/>
            </a:pPr>
            <a:endParaRPr lang="en-US" sz="2800" smtClean="0">
              <a:solidFill>
                <a:srgbClr val="002060"/>
              </a:solidFill>
            </a:endParaRPr>
          </a:p>
          <a:p>
            <a:pPr marL="457200" indent="-457200">
              <a:lnSpc>
                <a:spcPct val="100000"/>
              </a:lnSpc>
              <a:buAutoNum type="arabicPeriod"/>
            </a:pPr>
            <a:endParaRPr lang="en-US" sz="2800" smtClean="0">
              <a:solidFill>
                <a:srgbClr val="002060"/>
              </a:solidFill>
            </a:endParaRPr>
          </a:p>
          <a:p>
            <a:pPr marL="457200" indent="-457200">
              <a:lnSpc>
                <a:spcPct val="100000"/>
              </a:lnSpc>
              <a:buAutoNum type="arabicPeriod"/>
            </a:pPr>
            <a:endParaRPr lang="en-US" sz="2800">
              <a:solidFill>
                <a:srgbClr val="00206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116</a:t>
            </a:fld>
            <a:endParaRPr lang="en-US"/>
          </a:p>
        </p:txBody>
      </p:sp>
    </p:spTree>
    <p:extLst>
      <p:ext uri="{BB962C8B-B14F-4D97-AF65-F5344CB8AC3E}">
        <p14:creationId xmlns:p14="http://schemas.microsoft.com/office/powerpoint/2010/main" val="97104057"/>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Popular Tools for Data Analytics</a:t>
            </a:r>
            <a:endParaRPr lang="en-US"/>
          </a:p>
        </p:txBody>
      </p:sp>
      <p:sp>
        <p:nvSpPr>
          <p:cNvPr id="3" name="Content Placeholder 2"/>
          <p:cNvSpPr>
            <a:spLocks noGrp="1"/>
          </p:cNvSpPr>
          <p:nvPr>
            <p:ph idx="1"/>
          </p:nvPr>
        </p:nvSpPr>
        <p:spPr>
          <a:xfrm>
            <a:off x="228600" y="2097855"/>
            <a:ext cx="3413715" cy="4302945"/>
          </a:xfrm>
          <a:ln>
            <a:noFill/>
          </a:ln>
        </p:spPr>
        <p:txBody>
          <a:bodyPr/>
          <a:lstStyle/>
          <a:p>
            <a:pPr marL="342900" indent="-342900">
              <a:lnSpc>
                <a:spcPct val="100000"/>
              </a:lnSpc>
              <a:buFont typeface="Arial" pitchFamily="34" charset="0"/>
              <a:buChar char="•"/>
            </a:pPr>
            <a:r>
              <a:rPr lang="en-US" sz="2800" smtClean="0"/>
              <a:t>“They are fighting to become data scientists’ language of choice”</a:t>
            </a:r>
          </a:p>
          <a:p>
            <a:pPr marL="342900" indent="-342900">
              <a:lnSpc>
                <a:spcPct val="100000"/>
              </a:lnSpc>
              <a:buFont typeface="Arial" pitchFamily="34" charset="0"/>
              <a:buChar char="•"/>
            </a:pPr>
            <a:r>
              <a:rPr lang="en-US" sz="2800" b="1" i="1" smtClean="0"/>
              <a:t>R</a:t>
            </a:r>
            <a:r>
              <a:rPr lang="en-US" sz="2800" smtClean="0"/>
              <a:t> focuses on data analysis, statistics, and graphical models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514600"/>
            <a:ext cx="5062119" cy="2471738"/>
          </a:xfrm>
          <a:prstGeom prst="rect">
            <a:avLst/>
          </a:prstGeom>
        </p:spPr>
      </p:pic>
    </p:spTree>
    <p:extLst>
      <p:ext uri="{BB962C8B-B14F-4D97-AF65-F5344CB8AC3E}">
        <p14:creationId xmlns:p14="http://schemas.microsoft.com/office/powerpoint/2010/main" val="1475222311"/>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R</a:t>
            </a:r>
            <a:endParaRPr lang="en-US"/>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828800"/>
            <a:ext cx="8382000"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spcBef>
                <a:spcPts val="1200"/>
              </a:spcBef>
              <a:spcAft>
                <a:spcPts val="1200"/>
              </a:spcAft>
              <a:buFont typeface="Arial" pitchFamily="34" charset="0"/>
              <a:buChar char="•"/>
            </a:pPr>
            <a:r>
              <a:rPr lang="en-US" sz="3200" smtClean="0">
                <a:solidFill>
                  <a:srgbClr val="477D59"/>
                </a:solidFill>
                <a:latin typeface="Calibri" pitchFamily="34" charset="0"/>
                <a:cs typeface="Calibri" pitchFamily="34" charset="0"/>
              </a:rPr>
              <a:t>A </a:t>
            </a:r>
            <a:r>
              <a:rPr lang="en-US" sz="3200">
                <a:solidFill>
                  <a:srgbClr val="477D59"/>
                </a:solidFill>
                <a:latin typeface="Calibri" pitchFamily="34" charset="0"/>
                <a:cs typeface="Calibri" pitchFamily="34" charset="0"/>
              </a:rPr>
              <a:t>software package suitable for data </a:t>
            </a:r>
            <a:r>
              <a:rPr lang="en-US" sz="3200" smtClean="0">
                <a:solidFill>
                  <a:srgbClr val="477D59"/>
                </a:solidFill>
                <a:latin typeface="Calibri" pitchFamily="34" charset="0"/>
                <a:cs typeface="Calibri" pitchFamily="34" charset="0"/>
              </a:rPr>
              <a:t>analysis </a:t>
            </a:r>
            <a:r>
              <a:rPr lang="en-US" sz="3200">
                <a:solidFill>
                  <a:srgbClr val="477D59"/>
                </a:solidFill>
                <a:latin typeface="Calibri" pitchFamily="34" charset="0"/>
                <a:cs typeface="Calibri" pitchFamily="34" charset="0"/>
              </a:rPr>
              <a:t>and </a:t>
            </a:r>
            <a:r>
              <a:rPr lang="en-US" sz="3200" smtClean="0">
                <a:solidFill>
                  <a:srgbClr val="477D59"/>
                </a:solidFill>
                <a:latin typeface="Calibri" pitchFamily="34" charset="0"/>
                <a:cs typeface="Calibri" pitchFamily="34" charset="0"/>
              </a:rPr>
              <a:t>graphical representation</a:t>
            </a:r>
            <a:endParaRPr lang="en-US" sz="3200">
              <a:solidFill>
                <a:srgbClr val="477D59"/>
              </a:solidFill>
              <a:latin typeface="Calibri" pitchFamily="34" charset="0"/>
              <a:cs typeface="Calibri" pitchFamily="34" charset="0"/>
            </a:endParaRPr>
          </a:p>
          <a:p>
            <a:pPr marL="355600" indent="-355600">
              <a:spcBef>
                <a:spcPts val="1200"/>
              </a:spcBef>
              <a:spcAft>
                <a:spcPts val="1200"/>
              </a:spcAft>
              <a:buFont typeface="Arial" pitchFamily="34" charset="0"/>
              <a:buChar char="•"/>
            </a:pPr>
            <a:r>
              <a:rPr lang="en-US" sz="3200" smtClean="0">
                <a:solidFill>
                  <a:srgbClr val="477D59"/>
                </a:solidFill>
                <a:latin typeface="Calibri" pitchFamily="34" charset="0"/>
                <a:cs typeface="Calibri" pitchFamily="34" charset="0"/>
              </a:rPr>
              <a:t>Free </a:t>
            </a:r>
            <a:r>
              <a:rPr lang="en-US" sz="3200">
                <a:solidFill>
                  <a:srgbClr val="477D59"/>
                </a:solidFill>
                <a:latin typeface="Calibri" pitchFamily="34" charset="0"/>
                <a:cs typeface="Calibri" pitchFamily="34" charset="0"/>
              </a:rPr>
              <a:t>and open </a:t>
            </a:r>
            <a:r>
              <a:rPr lang="en-US" sz="3200" smtClean="0">
                <a:solidFill>
                  <a:srgbClr val="477D59"/>
                </a:solidFill>
                <a:latin typeface="Calibri" pitchFamily="34" charset="0"/>
                <a:cs typeface="Calibri" pitchFamily="34" charset="0"/>
              </a:rPr>
              <a:t>source</a:t>
            </a:r>
            <a:endParaRPr lang="en-US" sz="3200">
              <a:solidFill>
                <a:srgbClr val="477D59"/>
              </a:solidFill>
              <a:latin typeface="Calibri" pitchFamily="34" charset="0"/>
              <a:cs typeface="Calibri" pitchFamily="34" charset="0"/>
            </a:endParaRPr>
          </a:p>
          <a:p>
            <a:pPr marL="355600" indent="-355600">
              <a:spcBef>
                <a:spcPts val="1200"/>
              </a:spcBef>
              <a:spcAft>
                <a:spcPts val="1200"/>
              </a:spcAft>
              <a:buFont typeface="Arial" pitchFamily="34" charset="0"/>
              <a:buChar char="•"/>
            </a:pPr>
            <a:r>
              <a:rPr lang="en-US" sz="3200" smtClean="0">
                <a:solidFill>
                  <a:srgbClr val="477D59"/>
                </a:solidFill>
                <a:latin typeface="Calibri" pitchFamily="34" charset="0"/>
                <a:cs typeface="Calibri" pitchFamily="34" charset="0"/>
              </a:rPr>
              <a:t>Implementation </a:t>
            </a:r>
            <a:r>
              <a:rPr lang="en-US" sz="3200">
                <a:solidFill>
                  <a:srgbClr val="477D59"/>
                </a:solidFill>
                <a:latin typeface="Calibri" pitchFamily="34" charset="0"/>
                <a:cs typeface="Calibri" pitchFamily="34" charset="0"/>
              </a:rPr>
              <a:t>of many modern </a:t>
            </a:r>
            <a:r>
              <a:rPr lang="en-US" sz="3200" smtClean="0">
                <a:solidFill>
                  <a:srgbClr val="477D59"/>
                </a:solidFill>
                <a:latin typeface="Calibri" pitchFamily="34" charset="0"/>
                <a:cs typeface="Calibri" pitchFamily="34" charset="0"/>
              </a:rPr>
              <a:t>statistical methods</a:t>
            </a:r>
            <a:endParaRPr lang="en-US" sz="3200">
              <a:solidFill>
                <a:srgbClr val="477D59"/>
              </a:solidFill>
              <a:latin typeface="Calibri" pitchFamily="34" charset="0"/>
              <a:cs typeface="Calibri" pitchFamily="34" charset="0"/>
            </a:endParaRPr>
          </a:p>
          <a:p>
            <a:pPr marL="355600" indent="-355600">
              <a:spcBef>
                <a:spcPts val="1200"/>
              </a:spcBef>
              <a:spcAft>
                <a:spcPts val="1200"/>
              </a:spcAft>
              <a:buFont typeface="Arial" pitchFamily="34" charset="0"/>
              <a:buChar char="•"/>
            </a:pPr>
            <a:r>
              <a:rPr lang="en-US" sz="3200" smtClean="0">
                <a:solidFill>
                  <a:srgbClr val="477D59"/>
                </a:solidFill>
                <a:latin typeface="Calibri" pitchFamily="34" charset="0"/>
                <a:cs typeface="Calibri" pitchFamily="34" charset="0"/>
              </a:rPr>
              <a:t>Flexible </a:t>
            </a:r>
            <a:r>
              <a:rPr lang="en-US" sz="3200">
                <a:solidFill>
                  <a:srgbClr val="477D59"/>
                </a:solidFill>
                <a:latin typeface="Calibri" pitchFamily="34" charset="0"/>
                <a:cs typeface="Calibri" pitchFamily="34" charset="0"/>
              </a:rPr>
              <a:t>and </a:t>
            </a:r>
            <a:r>
              <a:rPr lang="en-US" sz="3200" smtClean="0">
                <a:solidFill>
                  <a:srgbClr val="477D59"/>
                </a:solidFill>
                <a:latin typeface="Calibri" pitchFamily="34" charset="0"/>
                <a:cs typeface="Calibri" pitchFamily="34" charset="0"/>
              </a:rPr>
              <a:t>customizable</a:t>
            </a:r>
          </a:p>
        </p:txBody>
      </p:sp>
    </p:spTree>
    <p:extLst>
      <p:ext uri="{BB962C8B-B14F-4D97-AF65-F5344CB8AC3E}">
        <p14:creationId xmlns:p14="http://schemas.microsoft.com/office/powerpoint/2010/main" val="570767695"/>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Getting R</a:t>
            </a:r>
            <a:endParaRPr lang="en-US"/>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828800"/>
            <a:ext cx="8382000" cy="47705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spcBef>
                <a:spcPts val="1200"/>
              </a:spcBef>
              <a:spcAft>
                <a:spcPts val="1200"/>
              </a:spcAft>
              <a:buFont typeface="Arial" pitchFamily="34" charset="0"/>
              <a:buChar char="•"/>
            </a:pPr>
            <a:r>
              <a:rPr lang="en-US" sz="2800">
                <a:solidFill>
                  <a:srgbClr val="477D59"/>
                </a:solidFill>
                <a:latin typeface="Calibri" pitchFamily="34" charset="0"/>
                <a:cs typeface="Calibri" pitchFamily="34" charset="0"/>
              </a:rPr>
              <a:t>Go to </a:t>
            </a:r>
            <a:r>
              <a:rPr lang="en-US" sz="2800">
                <a:solidFill>
                  <a:srgbClr val="477D59"/>
                </a:solidFill>
                <a:latin typeface="Calibri" pitchFamily="34" charset="0"/>
                <a:cs typeface="Calibri" pitchFamily="34" charset="0"/>
                <a:hlinkClick r:id="rId3"/>
              </a:rPr>
              <a:t>https://www.r-project.org</a:t>
            </a:r>
            <a:r>
              <a:rPr lang="en-US" sz="2800" smtClean="0">
                <a:solidFill>
                  <a:srgbClr val="477D59"/>
                </a:solidFill>
                <a:latin typeface="Calibri" pitchFamily="34" charset="0"/>
                <a:cs typeface="Calibri" pitchFamily="34" charset="0"/>
                <a:hlinkClick r:id="rId3"/>
              </a:rPr>
              <a:t>/</a:t>
            </a:r>
            <a:endParaRPr lang="en-US" sz="2800" smtClean="0">
              <a:solidFill>
                <a:srgbClr val="477D59"/>
              </a:solidFill>
              <a:latin typeface="Calibri" pitchFamily="34" charset="0"/>
              <a:cs typeface="Calibri" pitchFamily="34" charset="0"/>
            </a:endParaRPr>
          </a:p>
          <a:p>
            <a:pPr marL="355600" indent="-355600">
              <a:spcBef>
                <a:spcPts val="1200"/>
              </a:spcBef>
              <a:spcAft>
                <a:spcPts val="1200"/>
              </a:spcAft>
              <a:buFont typeface="Arial" pitchFamily="34" charset="0"/>
              <a:buChar char="•"/>
            </a:pPr>
            <a:r>
              <a:rPr lang="en-US" sz="2800" smtClean="0">
                <a:solidFill>
                  <a:srgbClr val="477D59"/>
                </a:solidFill>
                <a:latin typeface="Calibri" pitchFamily="34" charset="0"/>
                <a:cs typeface="Calibri" pitchFamily="34" charset="0"/>
              </a:rPr>
              <a:t>Click on </a:t>
            </a:r>
            <a:r>
              <a:rPr lang="en-US" sz="2800" smtClean="0">
                <a:solidFill>
                  <a:srgbClr val="002060"/>
                </a:solidFill>
                <a:latin typeface="Calibri" pitchFamily="34" charset="0"/>
                <a:cs typeface="Calibri" pitchFamily="34" charset="0"/>
              </a:rPr>
              <a:t>CRAN</a:t>
            </a:r>
            <a:r>
              <a:rPr lang="en-US" sz="2800" smtClean="0">
                <a:solidFill>
                  <a:srgbClr val="477D59"/>
                </a:solidFill>
                <a:latin typeface="Calibri" pitchFamily="34" charset="0"/>
                <a:cs typeface="Calibri" pitchFamily="34" charset="0"/>
              </a:rPr>
              <a:t> under Download</a:t>
            </a:r>
          </a:p>
          <a:p>
            <a:pPr marL="355600" indent="-355600">
              <a:spcBef>
                <a:spcPts val="1200"/>
              </a:spcBef>
              <a:spcAft>
                <a:spcPts val="1200"/>
              </a:spcAft>
              <a:buFont typeface="Arial" pitchFamily="34" charset="0"/>
              <a:buChar char="•"/>
            </a:pPr>
            <a:endParaRPr lang="en-US" sz="2800" smtClean="0">
              <a:solidFill>
                <a:srgbClr val="477D59"/>
              </a:solidFill>
              <a:latin typeface="Calibri" pitchFamily="34" charset="0"/>
              <a:cs typeface="Calibri" pitchFamily="34" charset="0"/>
            </a:endParaRPr>
          </a:p>
          <a:p>
            <a:pPr marL="355600" indent="-355600">
              <a:spcBef>
                <a:spcPts val="1200"/>
              </a:spcBef>
              <a:spcAft>
                <a:spcPts val="1200"/>
              </a:spcAft>
              <a:buFont typeface="Arial" pitchFamily="34" charset="0"/>
              <a:buChar char="•"/>
            </a:pPr>
            <a:r>
              <a:rPr lang="en-US" sz="2800" smtClean="0">
                <a:solidFill>
                  <a:srgbClr val="477D59"/>
                </a:solidFill>
                <a:latin typeface="Calibri" pitchFamily="34" charset="0"/>
                <a:cs typeface="Calibri" pitchFamily="34" charset="0"/>
              </a:rPr>
              <a:t>Select a CRAN mirror location close to you or let it decide for you</a:t>
            </a:r>
          </a:p>
          <a:p>
            <a:pPr marL="355600" indent="-355600">
              <a:spcBef>
                <a:spcPts val="1200"/>
              </a:spcBef>
              <a:spcAft>
                <a:spcPts val="1200"/>
              </a:spcAft>
              <a:buFont typeface="Arial" pitchFamily="34" charset="0"/>
              <a:buChar char="•"/>
            </a:pPr>
            <a:r>
              <a:rPr lang="en-US" sz="2800">
                <a:solidFill>
                  <a:srgbClr val="477D59"/>
                </a:solidFill>
                <a:latin typeface="Calibri" pitchFamily="34" charset="0"/>
                <a:cs typeface="Calibri" pitchFamily="34" charset="0"/>
              </a:rPr>
              <a:t>A good introduction to R is available at </a:t>
            </a:r>
            <a:r>
              <a:rPr lang="en-US" sz="2800">
                <a:solidFill>
                  <a:srgbClr val="477D59"/>
                </a:solidFill>
                <a:latin typeface="Calibri" pitchFamily="34" charset="0"/>
                <a:cs typeface="Calibri" pitchFamily="34" charset="0"/>
                <a:hlinkClick r:id="rId4"/>
              </a:rPr>
              <a:t>http://www.cran.r-project.org/</a:t>
            </a:r>
            <a:br>
              <a:rPr lang="en-US" sz="2800">
                <a:solidFill>
                  <a:srgbClr val="477D59"/>
                </a:solidFill>
                <a:latin typeface="Calibri" pitchFamily="34" charset="0"/>
                <a:cs typeface="Calibri" pitchFamily="34" charset="0"/>
                <a:sym typeface="Wingdings" panose="05000000000000000000" pitchFamily="2" charset="2"/>
                <a:hlinkClick r:id="rId4"/>
              </a:rPr>
            </a:br>
            <a:r>
              <a:rPr lang="en-US" sz="2800">
                <a:solidFill>
                  <a:srgbClr val="477D59"/>
                </a:solidFill>
                <a:latin typeface="Calibri" pitchFamily="34" charset="0"/>
                <a:cs typeface="Calibri" pitchFamily="34" charset="0"/>
                <a:sym typeface="Wingdings" panose="05000000000000000000" pitchFamily="2" charset="2"/>
                <a:hlinkClick r:id="rId5"/>
              </a:rPr>
              <a:t>https://www.rdocumentation.org</a:t>
            </a:r>
            <a:r>
              <a:rPr lang="en-US" sz="2800" smtClean="0">
                <a:solidFill>
                  <a:srgbClr val="477D59"/>
                </a:solidFill>
                <a:latin typeface="Calibri" pitchFamily="34" charset="0"/>
                <a:cs typeface="Calibri" pitchFamily="34" charset="0"/>
                <a:sym typeface="Wingdings" panose="05000000000000000000" pitchFamily="2" charset="2"/>
                <a:hlinkClick r:id="rId5"/>
              </a:rPr>
              <a:t>/</a:t>
            </a:r>
            <a:endParaRPr lang="en-US" sz="2800">
              <a:solidFill>
                <a:srgbClr val="477D59"/>
              </a:solidFill>
              <a:latin typeface="Calibri" pitchFamily="34" charset="0"/>
              <a:cs typeface="Calibri" pitchFamily="34" charset="0"/>
              <a:sym typeface="Wingdings" panose="05000000000000000000" pitchFamily="2" charset="2"/>
            </a:endParaRPr>
          </a:p>
        </p:txBody>
      </p:sp>
      <p:grpSp>
        <p:nvGrpSpPr>
          <p:cNvPr id="3" name="Group 2"/>
          <p:cNvGrpSpPr/>
          <p:nvPr/>
        </p:nvGrpSpPr>
        <p:grpSpPr>
          <a:xfrm>
            <a:off x="5562600" y="2335073"/>
            <a:ext cx="2895600" cy="1549132"/>
            <a:chOff x="5562600" y="2335073"/>
            <a:chExt cx="2895600" cy="1549132"/>
          </a:xfrm>
        </p:grpSpPr>
        <p:pic>
          <p:nvPicPr>
            <p:cNvPr id="1025" name="Picture 1" descr="C:\Users\WXJ\AppData\Roaming\Tencent\Users\651237551\QQ\WinTemp\RichOle\G~G%TO%M$)H)BDA68T]0F9R.pn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715000" y="2335073"/>
              <a:ext cx="2743200" cy="134965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5562600" y="3198405"/>
              <a:ext cx="990600" cy="685800"/>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grpSp>
    </p:spTree>
    <p:extLst>
      <p:ext uri="{BB962C8B-B14F-4D97-AF65-F5344CB8AC3E}">
        <p14:creationId xmlns:p14="http://schemas.microsoft.com/office/powerpoint/2010/main" val="216746924"/>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mtClean="0"/>
              <a:t>Timespan </a:t>
            </a:r>
            <a:r>
              <a:rPr lang="en-US"/>
              <a:t>of Data</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a:t>Cross-sectional </a:t>
            </a:r>
            <a:r>
              <a:rPr lang="en-US" b="1" smtClean="0"/>
              <a:t>data</a:t>
            </a:r>
            <a:r>
              <a:rPr lang="en-US" smtClean="0"/>
              <a:t>: Data</a:t>
            </a:r>
            <a:r>
              <a:rPr lang="en-US" b="1" smtClean="0"/>
              <a:t> </a:t>
            </a:r>
            <a:r>
              <a:rPr lang="en-US" smtClean="0"/>
              <a:t>collected </a:t>
            </a:r>
            <a:r>
              <a:rPr lang="en-US"/>
              <a:t>from several entities at the </a:t>
            </a:r>
            <a:r>
              <a:rPr lang="en-US" smtClean="0"/>
              <a:t>same, or </a:t>
            </a:r>
            <a:r>
              <a:rPr lang="en-US"/>
              <a:t>approximately the same, point in </a:t>
            </a:r>
            <a:r>
              <a:rPr lang="en-US" smtClean="0"/>
              <a:t>time</a:t>
            </a:r>
            <a:endParaRPr lang="en-US"/>
          </a:p>
          <a:p>
            <a:pPr marL="342900" indent="-342900">
              <a:buFont typeface="Arial" pitchFamily="34" charset="0"/>
              <a:buChar char="•"/>
            </a:pPr>
            <a:r>
              <a:rPr lang="en-US" b="1"/>
              <a:t>Time series </a:t>
            </a:r>
            <a:r>
              <a:rPr lang="en-US" b="1" smtClean="0"/>
              <a:t>data</a:t>
            </a:r>
            <a:r>
              <a:rPr lang="en-US" smtClean="0"/>
              <a:t>:</a:t>
            </a:r>
            <a:r>
              <a:rPr lang="en-US" b="1" smtClean="0"/>
              <a:t> </a:t>
            </a:r>
            <a:r>
              <a:rPr lang="en-US" smtClean="0"/>
              <a:t>Data collected </a:t>
            </a:r>
            <a:r>
              <a:rPr lang="en-US"/>
              <a:t>over several time </a:t>
            </a:r>
            <a:r>
              <a:rPr lang="en-US" smtClean="0"/>
              <a:t>periods</a:t>
            </a:r>
          </a:p>
          <a:p>
            <a:pPr marL="937260" lvl="1" indent="-342900"/>
            <a:r>
              <a:rPr lang="en-US"/>
              <a:t>Graphs of </a:t>
            </a:r>
            <a:r>
              <a:rPr lang="en-US" smtClean="0"/>
              <a:t>time series </a:t>
            </a:r>
            <a:r>
              <a:rPr lang="en-US"/>
              <a:t>data are frequently found in business and economic </a:t>
            </a:r>
            <a:r>
              <a:rPr lang="en-US" smtClean="0"/>
              <a:t>publications</a:t>
            </a:r>
          </a:p>
          <a:p>
            <a:pPr marL="1211580" lvl="2" indent="-342900"/>
            <a:r>
              <a:rPr lang="en-US" smtClean="0"/>
              <a:t>Help analysts </a:t>
            </a:r>
            <a:r>
              <a:rPr lang="en-US"/>
              <a:t>understand what happened in the past, identify trends over time, and project </a:t>
            </a:r>
            <a:r>
              <a:rPr lang="en-US" smtClean="0"/>
              <a:t>future levels </a:t>
            </a:r>
            <a:r>
              <a:rPr lang="en-US"/>
              <a:t>for the time </a:t>
            </a:r>
            <a:r>
              <a:rPr lang="en-US" smtClean="0"/>
              <a:t>series</a:t>
            </a:r>
            <a:endParaRPr lang="en-US"/>
          </a:p>
          <a:p>
            <a:pPr marL="937260" lvl="1" indent="-342900"/>
            <a:endParaRPr lang="en-US"/>
          </a:p>
          <a:p>
            <a:pPr marL="937260" lvl="1" indent="-342900"/>
            <a:endParaRPr lang="en-US"/>
          </a:p>
          <a:p>
            <a:r>
              <a:rPr lang="en-US" b="1" smtClean="0"/>
              <a:t> </a:t>
            </a:r>
            <a:endParaRPr lang="en-US"/>
          </a:p>
          <a:p>
            <a:pPr marL="342900" indent="-342900">
              <a:buFont typeface="Arial" pitchFamily="34" charset="0"/>
              <a:buChar char="•"/>
            </a:pPr>
            <a:endParaRPr lang="en-US"/>
          </a:p>
          <a:p>
            <a:pPr marL="342900" indent="-342900">
              <a:buFont typeface="Arial" pitchFamily="34" charset="0"/>
              <a:buChar char="•"/>
            </a:pPr>
            <a:endParaRPr lang="en-US"/>
          </a:p>
          <a:p>
            <a:pPr marL="342900" indent="-342900">
              <a:buFont typeface="Arial" pitchFamily="34" charset="0"/>
              <a:buChar char="•"/>
            </a:pPr>
            <a:endParaRPr lang="en-US" smtClean="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12</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1203998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120</a:t>
            </a:fld>
            <a:endParaRPr lang="en-US"/>
          </a:p>
        </p:txBody>
      </p:sp>
      <p:sp>
        <p:nvSpPr>
          <p:cNvPr id="3" name="Title 2"/>
          <p:cNvSpPr>
            <a:spLocks noGrp="1"/>
          </p:cNvSpPr>
          <p:nvPr>
            <p:ph type="title"/>
          </p:nvPr>
        </p:nvSpPr>
        <p:spPr>
          <a:xfrm>
            <a:off x="228600" y="546653"/>
            <a:ext cx="8690112" cy="675722"/>
          </a:xfrm>
        </p:spPr>
        <p:txBody>
          <a:bodyPr>
            <a:normAutofit fontScale="90000"/>
          </a:bodyPr>
          <a:lstStyle/>
          <a:p>
            <a:r>
              <a:rPr lang="en-US" err="1" smtClean="0"/>
              <a:t>RStudio</a:t>
            </a:r>
            <a:endParaRPr lang="en-US"/>
          </a:p>
        </p:txBody>
      </p:sp>
      <p:pic>
        <p:nvPicPr>
          <p:cNvPr id="4" name="Picture 3"/>
          <p:cNvPicPr>
            <a:picLocks noChangeAspect="1"/>
          </p:cNvPicPr>
          <p:nvPr/>
        </p:nvPicPr>
        <p:blipFill>
          <a:blip r:embed="rId2"/>
          <a:srcRect b="7170"/>
          <a:stretch>
            <a:fillRect/>
          </a:stretch>
        </p:blipFill>
        <p:spPr>
          <a:xfrm>
            <a:off x="537074" y="1600357"/>
            <a:ext cx="8073163" cy="4190843"/>
          </a:xfrm>
          <a:prstGeom prst="rect">
            <a:avLst/>
          </a:prstGeom>
        </p:spPr>
      </p:pic>
    </p:spTree>
    <p:extLst>
      <p:ext uri="{BB962C8B-B14F-4D97-AF65-F5344CB8AC3E}">
        <p14:creationId xmlns:p14="http://schemas.microsoft.com/office/powerpoint/2010/main" val="1832575888"/>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121</a:t>
            </a:fld>
            <a:endParaRPr lang="en-US"/>
          </a:p>
        </p:txBody>
      </p:sp>
      <p:sp>
        <p:nvSpPr>
          <p:cNvPr id="3" name="Title 2"/>
          <p:cNvSpPr>
            <a:spLocks noGrp="1"/>
          </p:cNvSpPr>
          <p:nvPr>
            <p:ph type="title"/>
          </p:nvPr>
        </p:nvSpPr>
        <p:spPr/>
        <p:txBody>
          <a:bodyPr>
            <a:normAutofit/>
          </a:bodyPr>
          <a:lstStyle/>
          <a:p>
            <a:r>
              <a:rPr lang="en-US"/>
              <a:t>What is RStudio</a:t>
            </a:r>
            <a:r>
              <a:rPr lang="en-US" smtClean="0"/>
              <a:t>?</a:t>
            </a:r>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err="1">
                <a:ea typeface="Malgun Gothic" panose="020b0503020000020004" pitchFamily="34" charset="-127"/>
              </a:rPr>
              <a:t>RStudio</a:t>
            </a:r>
            <a:r>
              <a:rPr lang="en-US"/>
              <a:t> is an environment where you can work with R in a more convenient </a:t>
            </a:r>
            <a:r>
              <a:rPr lang="en-US" smtClean="0"/>
              <a:t>way</a:t>
            </a:r>
          </a:p>
          <a:p>
            <a:pPr marL="342900" indent="-342900">
              <a:buFont typeface="Arial" pitchFamily="34" charset="0"/>
              <a:buChar char="•"/>
            </a:pPr>
            <a:r>
              <a:rPr lang="en-US"/>
              <a:t>You can interact with </a:t>
            </a:r>
            <a:r>
              <a:rPr lang="en-US" smtClean="0"/>
              <a:t>R </a:t>
            </a:r>
            <a:r>
              <a:rPr lang="en-US"/>
              <a:t>by writing code in the </a:t>
            </a:r>
            <a:r>
              <a:rPr lang="en-US" smtClean="0"/>
              <a:t>Console window</a:t>
            </a:r>
          </a:p>
          <a:p>
            <a:pPr marL="342900" indent="-342900">
              <a:buFont typeface="Arial" pitchFamily="34" charset="0"/>
              <a:buChar char="•"/>
            </a:pPr>
            <a:r>
              <a:rPr lang="en-US"/>
              <a:t>You can also write your R</a:t>
            </a:r>
            <a:r>
              <a:rPr lang="en-US" smtClean="0"/>
              <a:t> </a:t>
            </a:r>
            <a:r>
              <a:rPr lang="en-US"/>
              <a:t>codes in an R</a:t>
            </a:r>
            <a:r>
              <a:rPr lang="en-US" smtClean="0"/>
              <a:t> Script </a:t>
            </a:r>
            <a:r>
              <a:rPr lang="en-US"/>
              <a:t>in the </a:t>
            </a:r>
            <a:r>
              <a:rPr lang="en-US" smtClean="0"/>
              <a:t>source </a:t>
            </a:r>
            <a:r>
              <a:rPr lang="en-US"/>
              <a:t>window and then execute your R</a:t>
            </a:r>
            <a:r>
              <a:rPr lang="en-US" smtClean="0"/>
              <a:t> </a:t>
            </a:r>
            <a:r>
              <a:rPr lang="en-US"/>
              <a:t>codes in Console</a:t>
            </a:r>
            <a:endParaRPr lang="en-US" smtClean="0"/>
          </a:p>
          <a:p>
            <a:pPr marL="342900" indent="-342900">
              <a:buFont typeface="Arial" pitchFamily="34" charset="0"/>
              <a:buChar char="•"/>
            </a:pPr>
            <a:endParaRPr lang="en-US"/>
          </a:p>
        </p:txBody>
      </p:sp>
    </p:spTree>
    <p:extLst>
      <p:ext uri="{BB962C8B-B14F-4D97-AF65-F5344CB8AC3E}">
        <p14:creationId xmlns:p14="http://schemas.microsoft.com/office/powerpoint/2010/main" val="1571855429"/>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txBox="1">
            <a:spLocks noChangeArrowheads="1"/>
          </p:cNvSpPr>
          <p:nvPr/>
        </p:nvSpPr>
        <p:spPr>
          <a:xfrm>
            <a:off x="304800" y="307975"/>
            <a:ext cx="8382000" cy="1139825"/>
          </a:xfrm>
          <a:prstGeom prst="rect">
            <a:avLst/>
          </a:prstGeom>
        </p:spPr>
        <p:txBody>
          <a:bodyPr>
            <a:normAutofit/>
          </a:bodyPr>
          <a:lstStyle>
            <a:defPPr>
              <a:defRPr lang="en-US"/>
            </a:defPPr>
            <a:lvl1pPr marL="0"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r>
              <a:rPr lang="en-US" smtClean="0"/>
              <a:t>Download RStudio</a:t>
            </a:r>
            <a:endParaRPr lang="en-US" i="1"/>
          </a:p>
        </p:txBody>
      </p:sp>
      <p:sp>
        <p:nvSpPr>
          <p:cNvPr id="4" name="Rectangle 3"/>
          <p:cNvSpPr/>
          <p:nvPr/>
        </p:nvSpPr>
        <p:spPr>
          <a:xfrm>
            <a:off x="733425" y="1125417"/>
            <a:ext cx="75438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mtClean="0"/>
              <a:t>Go to </a:t>
            </a:r>
            <a:r>
              <a:rPr lang="en-CA">
                <a:hlinkClick r:id="rId2"/>
              </a:rPr>
              <a:t>https://posit.co/download/rstudio-desktop</a:t>
            </a:r>
            <a:r>
              <a:rPr lang="en-CA" smtClean="0">
                <a:hlinkClick r:id="rId2"/>
              </a:rPr>
              <a:t>/</a:t>
            </a:r>
            <a:r>
              <a:rPr lang="en-CA" smtClean="0"/>
              <a:t> </a:t>
            </a:r>
            <a:endParaRPr lang="en-CA" smtClean="0"/>
          </a:p>
          <a:p>
            <a:r>
              <a:rPr lang="en-CA" smtClean="0"/>
              <a:t>and download the latest version of Rstudio</a:t>
            </a:r>
            <a:endParaRPr lang="en-CA"/>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57400"/>
            <a:ext cx="8671560" cy="3981767"/>
          </a:xfrm>
          <a:prstGeom prst="rect">
            <a:avLst/>
          </a:prstGeom>
        </p:spPr>
      </p:pic>
    </p:spTree>
    <p:extLst>
      <p:ext uri="{BB962C8B-B14F-4D97-AF65-F5344CB8AC3E}">
        <p14:creationId xmlns:p14="http://schemas.microsoft.com/office/powerpoint/2010/main" val="1869125864"/>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123</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pPr marL="457200" indent="-457200">
              <a:buFont typeface="+mj-lt"/>
              <a:buAutoNum type="arabicPeriod"/>
            </a:pPr>
            <a:r>
              <a:rPr lang="en-US"/>
              <a:t>Type </a:t>
            </a:r>
            <a:r>
              <a:rPr lang="en-US" smtClean="0"/>
              <a:t>`1 </a:t>
            </a:r>
            <a:r>
              <a:rPr lang="en-US"/>
              <a:t>+ </a:t>
            </a:r>
            <a:r>
              <a:rPr lang="en-US" smtClean="0"/>
              <a:t>2` in the Console</a:t>
            </a:r>
            <a:r>
              <a:rPr lang="en-US"/>
              <a:t>; press </a:t>
            </a:r>
            <a:r>
              <a:rPr lang="en-US" smtClean="0"/>
              <a:t>Enter</a:t>
            </a:r>
          </a:p>
          <a:p>
            <a:pPr marL="457200" indent="-457200">
              <a:buFont typeface="+mj-lt"/>
              <a:buAutoNum type="arabicPeriod"/>
            </a:pPr>
            <a:r>
              <a:rPr lang="en-US"/>
              <a:t>Open an R </a:t>
            </a:r>
            <a:r>
              <a:rPr lang="en-US" smtClean="0"/>
              <a:t>script</a:t>
            </a:r>
          </a:p>
          <a:p>
            <a:pPr marL="457200" indent="-457200">
              <a:buFont typeface="+mj-lt"/>
              <a:buAutoNum type="arabicPeriod"/>
            </a:pPr>
            <a:r>
              <a:rPr lang="en-US"/>
              <a:t>Now type </a:t>
            </a:r>
            <a:r>
              <a:rPr lang="en-US" smtClean="0"/>
              <a:t>`1 </a:t>
            </a:r>
            <a:r>
              <a:rPr lang="en-US"/>
              <a:t>+ </a:t>
            </a:r>
            <a:r>
              <a:rPr lang="en-US" smtClean="0"/>
              <a:t>2` </a:t>
            </a:r>
            <a:r>
              <a:rPr lang="en-US"/>
              <a:t>in the R script; press Enter</a:t>
            </a:r>
          </a:p>
        </p:txBody>
      </p:sp>
    </p:spTree>
    <p:extLst>
      <p:ext uri="{BB962C8B-B14F-4D97-AF65-F5344CB8AC3E}">
        <p14:creationId xmlns:p14="http://schemas.microsoft.com/office/powerpoint/2010/main" val="3177751191"/>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124</a:t>
            </a:fld>
            <a:endParaRPr lang="en-US"/>
          </a:p>
        </p:txBody>
      </p:sp>
      <p:sp>
        <p:nvSpPr>
          <p:cNvPr id="3" name="Title 2"/>
          <p:cNvSpPr>
            <a:spLocks noGrp="1"/>
          </p:cNvSpPr>
          <p:nvPr>
            <p:ph type="title"/>
          </p:nvPr>
        </p:nvSpPr>
        <p:spPr/>
        <p:txBody>
          <a:bodyPr/>
          <a:lstStyle/>
          <a:p>
            <a:r>
              <a:rPr lang="en-US"/>
              <a:t>Executing </a:t>
            </a:r>
            <a:r>
              <a:rPr lang="en-US" smtClean="0"/>
              <a:t>Code (Windows</a:t>
            </a:r>
            <a:r>
              <a:rPr lang="en-US"/>
              <a:t>)</a:t>
            </a:r>
          </a:p>
        </p:txBody>
      </p:sp>
      <p:sp>
        <p:nvSpPr>
          <p:cNvPr id="4" name="Content Placeholder 3"/>
          <p:cNvSpPr>
            <a:spLocks noGrp="1"/>
          </p:cNvSpPr>
          <p:nvPr>
            <p:ph idx="1"/>
          </p:nvPr>
        </p:nvSpPr>
        <p:spPr/>
        <p:txBody>
          <a:bodyPr/>
          <a:lstStyle/>
          <a:p>
            <a:pPr marL="342900" indent="-342900">
              <a:buFont typeface="Arial" pitchFamily="34" charset="0"/>
              <a:buChar char="•"/>
            </a:pPr>
            <a:r>
              <a:rPr lang="en-US" smtClean="0"/>
              <a:t>'ctrl </a:t>
            </a:r>
            <a:r>
              <a:rPr lang="en-US"/>
              <a:t>+ shift + </a:t>
            </a:r>
            <a:r>
              <a:rPr lang="en-US" smtClean="0"/>
              <a:t>enter' </a:t>
            </a:r>
            <a:r>
              <a:rPr lang="en-US"/>
              <a:t>will execute all the codes in the script</a:t>
            </a:r>
          </a:p>
          <a:p>
            <a:pPr marL="342900" indent="-342900">
              <a:buFont typeface="Arial" pitchFamily="34" charset="0"/>
              <a:buChar char="•"/>
            </a:pPr>
            <a:r>
              <a:rPr lang="en-US" smtClean="0"/>
              <a:t>'ctrl </a:t>
            </a:r>
            <a:r>
              <a:rPr lang="en-US"/>
              <a:t>+ </a:t>
            </a:r>
            <a:r>
              <a:rPr lang="en-US" smtClean="0"/>
              <a:t>enter' </a:t>
            </a:r>
            <a:r>
              <a:rPr lang="en-US"/>
              <a:t>will execute the line of code that the cursor is </a:t>
            </a:r>
            <a:r>
              <a:rPr lang="en-US" smtClean="0"/>
              <a:t>on </a:t>
            </a:r>
            <a:r>
              <a:rPr lang="en-US"/>
              <a:t>and will move the cursor to the next </a:t>
            </a:r>
            <a:r>
              <a:rPr lang="en-US" smtClean="0"/>
              <a:t>line</a:t>
            </a:r>
          </a:p>
          <a:p>
            <a:pPr marL="342900" indent="-342900">
              <a:buFont typeface="Arial" pitchFamily="34" charset="0"/>
              <a:buChar char="•"/>
            </a:pPr>
            <a:r>
              <a:rPr lang="en-US" smtClean="0"/>
              <a:t>You </a:t>
            </a:r>
            <a:r>
              <a:rPr lang="en-US"/>
              <a:t>can execute a chunk of code by highlighting the code </a:t>
            </a:r>
            <a:r>
              <a:rPr lang="en-US" smtClean="0"/>
              <a:t>and </a:t>
            </a:r>
            <a:r>
              <a:rPr lang="en-US"/>
              <a:t>pressing </a:t>
            </a:r>
            <a:r>
              <a:rPr lang="en-US" smtClean="0"/>
              <a:t>'ctrl </a:t>
            </a:r>
            <a:r>
              <a:rPr lang="en-US"/>
              <a:t>+ </a:t>
            </a:r>
            <a:r>
              <a:rPr lang="en-US" smtClean="0"/>
              <a:t>enter'</a:t>
            </a:r>
          </a:p>
          <a:p>
            <a:pPr marL="342900" indent="-342900">
              <a:buFont typeface="Arial" pitchFamily="34" charset="0"/>
              <a:buChar char="•"/>
            </a:pPr>
            <a:r>
              <a:rPr lang="en-US" smtClean="0"/>
              <a:t>For Mac, use `cmd` instead of `ctrl`</a:t>
            </a:r>
            <a:endParaRPr lang="en-US"/>
          </a:p>
        </p:txBody>
      </p:sp>
    </p:spTree>
    <p:extLst>
      <p:ext uri="{BB962C8B-B14F-4D97-AF65-F5344CB8AC3E}">
        <p14:creationId xmlns:p14="http://schemas.microsoft.com/office/powerpoint/2010/main" val="2903353537"/>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125</a:t>
            </a:fld>
            <a:endParaRPr lang="en-US"/>
          </a:p>
        </p:txBody>
      </p:sp>
      <p:sp>
        <p:nvSpPr>
          <p:cNvPr id="3" name="Title 2"/>
          <p:cNvSpPr>
            <a:spLocks noGrp="1"/>
          </p:cNvSpPr>
          <p:nvPr>
            <p:ph type="title"/>
          </p:nvPr>
        </p:nvSpPr>
        <p:spPr/>
        <p:txBody>
          <a:bodyPr/>
          <a:lstStyle/>
          <a:p>
            <a:r>
              <a:rPr lang="en-US"/>
              <a:t>In the </a:t>
            </a:r>
            <a:r>
              <a:rPr lang="en-US" smtClean="0"/>
              <a:t>Console</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`ctl </a:t>
            </a:r>
            <a:r>
              <a:rPr lang="en-US"/>
              <a:t>+ </a:t>
            </a:r>
            <a:r>
              <a:rPr lang="en-US" smtClean="0"/>
              <a:t>l` </a:t>
            </a:r>
            <a:r>
              <a:rPr lang="en-US"/>
              <a:t>will clear the </a:t>
            </a:r>
            <a:r>
              <a:rPr lang="en-US" smtClean="0"/>
              <a:t>Console</a:t>
            </a:r>
            <a:endParaRPr lang="en-US"/>
          </a:p>
          <a:p>
            <a:pPr marL="342900" indent="-342900">
              <a:lnSpc>
                <a:spcPct val="100000"/>
              </a:lnSpc>
              <a:buFont typeface="Arial" pitchFamily="34" charset="0"/>
              <a:buChar char="•"/>
            </a:pPr>
            <a:r>
              <a:rPr lang="en-US" smtClean="0"/>
              <a:t>`up` </a:t>
            </a:r>
            <a:r>
              <a:rPr lang="en-US"/>
              <a:t>will go through your code </a:t>
            </a:r>
            <a:r>
              <a:rPr lang="en-US" smtClean="0"/>
              <a:t>history</a:t>
            </a:r>
            <a:endParaRPr lang="en-US"/>
          </a:p>
          <a:p>
            <a:pPr marL="342900" indent="-342900">
              <a:lnSpc>
                <a:spcPct val="100000"/>
              </a:lnSpc>
              <a:buFont typeface="Arial" pitchFamily="34" charset="0"/>
              <a:buChar char="•"/>
            </a:pPr>
            <a:r>
              <a:rPr lang="en-US" smtClean="0"/>
              <a:t>Entering </a:t>
            </a:r>
            <a:r>
              <a:rPr lang="en-US"/>
              <a:t>the first parts of a code and then pressing </a:t>
            </a:r>
            <a:r>
              <a:rPr lang="en-US" smtClean="0"/>
              <a:t>`cmd/ctrl </a:t>
            </a:r>
            <a:r>
              <a:rPr lang="en-US"/>
              <a:t>+ </a:t>
            </a:r>
            <a:r>
              <a:rPr lang="en-US" smtClean="0"/>
              <a:t>up` </a:t>
            </a:r>
            <a:r>
              <a:rPr lang="en-US"/>
              <a:t>will go through the history of past codes beginning </a:t>
            </a:r>
            <a:r>
              <a:rPr lang="en-US" smtClean="0"/>
              <a:t>with </a:t>
            </a:r>
            <a:r>
              <a:rPr lang="en-US"/>
              <a:t>that initial </a:t>
            </a:r>
            <a:r>
              <a:rPr lang="en-US" smtClean="0"/>
              <a:t>part</a:t>
            </a:r>
            <a:endParaRPr lang="en-US"/>
          </a:p>
          <a:p>
            <a:pPr marL="342900" indent="-342900">
              <a:lnSpc>
                <a:spcPct val="100000"/>
              </a:lnSpc>
              <a:buFont typeface="Arial" pitchFamily="34" charset="0"/>
              <a:buChar char="•"/>
            </a:pPr>
            <a:r>
              <a:rPr lang="en-US" smtClean="0"/>
              <a:t>Entering </a:t>
            </a:r>
            <a:r>
              <a:rPr lang="en-US"/>
              <a:t>the first part of a function and then pressing </a:t>
            </a:r>
            <a:r>
              <a:rPr lang="en-US" smtClean="0"/>
              <a:t>`tab` </a:t>
            </a:r>
            <a:r>
              <a:rPr lang="en-US"/>
              <a:t>will complete the name of the function or will list </a:t>
            </a:r>
            <a:r>
              <a:rPr lang="en-US" smtClean="0"/>
              <a:t>functions </a:t>
            </a:r>
            <a:r>
              <a:rPr lang="en-US"/>
              <a:t>that start with that part (works also in Script</a:t>
            </a:r>
            <a:r>
              <a:rPr lang="en-US" smtClean="0"/>
              <a:t>)</a:t>
            </a:r>
            <a:endParaRPr lang="en-US"/>
          </a:p>
        </p:txBody>
      </p:sp>
    </p:spTree>
    <p:extLst>
      <p:ext uri="{BB962C8B-B14F-4D97-AF65-F5344CB8AC3E}">
        <p14:creationId xmlns:p14="http://schemas.microsoft.com/office/powerpoint/2010/main" val="1475801158"/>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126</a:t>
            </a:fld>
            <a:endParaRPr lang="en-US"/>
          </a:p>
        </p:txBody>
      </p:sp>
      <p:sp>
        <p:nvSpPr>
          <p:cNvPr id="3" name="Title 2"/>
          <p:cNvSpPr>
            <a:spLocks noGrp="1"/>
          </p:cNvSpPr>
          <p:nvPr>
            <p:ph type="title"/>
          </p:nvPr>
        </p:nvSpPr>
        <p:spPr/>
        <p:txBody>
          <a:bodyPr/>
          <a:lstStyle/>
          <a:p>
            <a:r>
              <a:rPr lang="en-US" smtClean="0"/>
              <a:t>Try These in the Console</a:t>
            </a:r>
            <a:endParaRPr lang="en-US"/>
          </a:p>
        </p:txBody>
      </p:sp>
      <p:sp>
        <p:nvSpPr>
          <p:cNvPr id="4" name="Content Placeholder 3"/>
          <p:cNvSpPr>
            <a:spLocks noGrp="1"/>
          </p:cNvSpPr>
          <p:nvPr>
            <p:ph idx="1"/>
          </p:nvPr>
        </p:nvSpPr>
        <p:spPr>
          <a:solidFill>
            <a:schemeClr val="bg1"/>
          </a:solidFill>
        </p:spPr>
        <p:txBody>
          <a:bodyPr/>
          <a:lstStyle/>
          <a:p>
            <a:r>
              <a:rPr lang="en-US" smtClean="0">
                <a:latin typeface="Courier New" panose="02070309020205020404" pitchFamily="49" charset="0"/>
                <a:cs typeface="Courier New" panose="02070309020205020404" pitchFamily="49" charset="0"/>
              </a:rPr>
              <a:t>44-11</a:t>
            </a:r>
          </a:p>
          <a:p>
            <a:r>
              <a:rPr lang="en-US" smtClean="0">
                <a:latin typeface="Courier New" panose="02070309020205020404" pitchFamily="49" charset="0"/>
                <a:cs typeface="Courier New" panose="02070309020205020404" pitchFamily="49" charset="0"/>
              </a:rPr>
              <a:t>5*11</a:t>
            </a:r>
          </a:p>
          <a:p>
            <a:r>
              <a:rPr lang="en-US" smtClean="0">
                <a:latin typeface="Courier New" panose="02070309020205020404" pitchFamily="49" charset="0"/>
                <a:cs typeface="Courier New" panose="02070309020205020404" pitchFamily="49" charset="0"/>
              </a:rPr>
              <a:t>2^3</a:t>
            </a:r>
          </a:p>
          <a:p>
            <a:r>
              <a:rPr lang="en-US" smtClean="0">
                <a:latin typeface="Courier New" panose="02070309020205020404" pitchFamily="49" charset="0"/>
                <a:cs typeface="Courier New" panose="02070309020205020404" pitchFamily="49" charset="0"/>
              </a:rPr>
              <a:t>98/9</a:t>
            </a:r>
          </a:p>
          <a:p>
            <a:r>
              <a:rPr lang="en-US" smtClean="0">
                <a:latin typeface="Courier New" panose="02070309020205020404" pitchFamily="49" charset="0"/>
                <a:cs typeface="Courier New" panose="02070309020205020404" pitchFamily="49" charset="0"/>
              </a:rPr>
              <a:t>98%/%9</a:t>
            </a:r>
          </a:p>
          <a:p>
            <a:r>
              <a:rPr lang="en-US" smtClean="0">
                <a:latin typeface="Courier New" panose="02070309020205020404" pitchFamily="49" charset="0"/>
                <a:cs typeface="Courier New" panose="02070309020205020404" pitchFamily="49" charset="0"/>
              </a:rPr>
              <a:t>98%%9</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539813"/>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127</a:t>
            </a:fld>
            <a:endParaRPr lang="en-US"/>
          </a:p>
        </p:txBody>
      </p:sp>
      <p:sp>
        <p:nvSpPr>
          <p:cNvPr id="3" name="Title 2"/>
          <p:cNvSpPr>
            <a:spLocks noGrp="1"/>
          </p:cNvSpPr>
          <p:nvPr>
            <p:ph type="title"/>
          </p:nvPr>
        </p:nvSpPr>
        <p:spPr/>
        <p:txBody>
          <a:bodyPr/>
          <a:lstStyle/>
          <a:p>
            <a:r>
              <a:rPr lang="en-US" smtClean="0"/>
              <a:t>Try These in the Console (Comparisons)</a:t>
            </a:r>
            <a:endParaRPr lang="en-US"/>
          </a:p>
        </p:txBody>
      </p:sp>
      <p:sp>
        <p:nvSpPr>
          <p:cNvPr id="4" name="Content Placeholder 3"/>
          <p:cNvSpPr>
            <a:spLocks noGrp="1"/>
          </p:cNvSpPr>
          <p:nvPr>
            <p:ph idx="1"/>
          </p:nvPr>
        </p:nvSpPr>
        <p:spPr>
          <a:solidFill>
            <a:schemeClr val="bg1"/>
          </a:solidFill>
        </p:spPr>
        <p:txBody>
          <a:bodyPr/>
          <a:lstStyle/>
          <a:p>
            <a:r>
              <a:rPr lang="en-US" smtClean="0">
                <a:latin typeface="Courier New" panose="02070309020205020404" pitchFamily="49" charset="0"/>
                <a:cs typeface="Courier New" panose="02070309020205020404" pitchFamily="49" charset="0"/>
              </a:rPr>
              <a:t>3&gt;5</a:t>
            </a:r>
          </a:p>
          <a:p>
            <a:r>
              <a:rPr lang="en-US" smtClean="0">
                <a:latin typeface="Courier New" panose="02070309020205020404" pitchFamily="49" charset="0"/>
                <a:cs typeface="Courier New" panose="02070309020205020404" pitchFamily="49" charset="0"/>
              </a:rPr>
              <a:t>3&lt;5</a:t>
            </a:r>
          </a:p>
          <a:p>
            <a:r>
              <a:rPr lang="en-US" smtClean="0">
                <a:latin typeface="Courier New" panose="02070309020205020404" pitchFamily="49" charset="0"/>
                <a:cs typeface="Courier New" panose="02070309020205020404" pitchFamily="49" charset="0"/>
              </a:rPr>
              <a:t>2&gt;=2</a:t>
            </a:r>
          </a:p>
          <a:p>
            <a:r>
              <a:rPr lang="en-US" smtClean="0">
                <a:latin typeface="Courier New" panose="02070309020205020404" pitchFamily="49" charset="0"/>
                <a:cs typeface="Courier New" panose="02070309020205020404" pitchFamily="49" charset="0"/>
              </a:rPr>
              <a:t>7&lt;=5</a:t>
            </a:r>
          </a:p>
          <a:p>
            <a:r>
              <a:rPr lang="en-US" smtClean="0">
                <a:latin typeface="Courier New" panose="02070309020205020404" pitchFamily="49" charset="0"/>
                <a:cs typeface="Courier New" panose="02070309020205020404" pitchFamily="49" charset="0"/>
              </a:rPr>
              <a:t>2 == 4/2</a:t>
            </a:r>
          </a:p>
          <a:p>
            <a:r>
              <a:rPr lang="en-US" smtClean="0">
                <a:latin typeface="Courier New" panose="02070309020205020404" pitchFamily="49" charset="0"/>
                <a:cs typeface="Courier New" panose="02070309020205020404" pitchFamily="49" charset="0"/>
              </a:rPr>
              <a:t>3!=4</a:t>
            </a:r>
          </a:p>
        </p:txBody>
      </p:sp>
    </p:spTree>
    <p:extLst>
      <p:ext uri="{BB962C8B-B14F-4D97-AF65-F5344CB8AC3E}">
        <p14:creationId xmlns:p14="http://schemas.microsoft.com/office/powerpoint/2010/main" val="2395969630"/>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128</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r>
              <a:rPr lang="en-US"/>
              <a:t>Write an expression that will return either </a:t>
            </a:r>
            <a:r>
              <a:rPr lang="en-US" smtClean="0">
                <a:latin typeface="Courier New" panose="02070309020205020404" pitchFamily="49" charset="0"/>
                <a:cs typeface="Courier New" panose="02070309020205020404" pitchFamily="49" charset="0"/>
              </a:rPr>
              <a:t>TRUE</a:t>
            </a:r>
            <a:r>
              <a:rPr lang="en-US" smtClean="0"/>
              <a:t> </a:t>
            </a:r>
            <a:r>
              <a:rPr lang="en-US"/>
              <a:t>or </a:t>
            </a:r>
            <a:r>
              <a:rPr lang="en-US" smtClean="0">
                <a:latin typeface="Courier New" panose="02070309020205020404" pitchFamily="49" charset="0"/>
                <a:cs typeface="Courier New" panose="02070309020205020404" pitchFamily="49" charset="0"/>
              </a:rPr>
              <a:t>FALSE</a:t>
            </a:r>
            <a:r>
              <a:rPr lang="en-US" smtClean="0"/>
              <a:t> </a:t>
            </a:r>
            <a:r>
              <a:rPr lang="en-US"/>
              <a:t>as the answer to the following questions</a:t>
            </a:r>
            <a:r>
              <a:rPr lang="en-US" smtClean="0"/>
              <a:t>:</a:t>
            </a:r>
          </a:p>
          <a:p>
            <a:r>
              <a:rPr lang="en-US"/>
              <a:t>1. </a:t>
            </a:r>
            <a:r>
              <a:rPr lang="en-US" smtClean="0"/>
              <a:t>Is </a:t>
            </a:r>
            <a:r>
              <a:rPr lang="en-US"/>
              <a:t>the remainder of 1234 divided by 234 bigger than 100?</a:t>
            </a:r>
          </a:p>
          <a:p>
            <a:r>
              <a:rPr lang="en-US"/>
              <a:t>2. </a:t>
            </a:r>
            <a:r>
              <a:rPr lang="en-US" smtClean="0"/>
              <a:t>Is </a:t>
            </a:r>
            <a:r>
              <a:rPr lang="en-US"/>
              <a:t>the remainder of 1234 divided by 234 even?</a:t>
            </a:r>
          </a:p>
          <a:p>
            <a:r>
              <a:rPr lang="en-US"/>
              <a:t>3. </a:t>
            </a:r>
            <a:r>
              <a:rPr lang="en-US" smtClean="0"/>
              <a:t>Is 2^3^2 </a:t>
            </a:r>
            <a:r>
              <a:rPr lang="en-US"/>
              <a:t>different than </a:t>
            </a:r>
            <a:r>
              <a:rPr lang="en-US" smtClean="0"/>
              <a:t>(2^3)^</a:t>
            </a:r>
            <a:r>
              <a:rPr lang="en-US"/>
              <a:t>2?</a:t>
            </a:r>
          </a:p>
        </p:txBody>
      </p:sp>
    </p:spTree>
    <p:extLst>
      <p:ext uri="{BB962C8B-B14F-4D97-AF65-F5344CB8AC3E}">
        <p14:creationId xmlns:p14="http://schemas.microsoft.com/office/powerpoint/2010/main" val="2106304316"/>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129</a:t>
            </a:fld>
            <a:endParaRPr lang="en-US"/>
          </a:p>
        </p:txBody>
      </p:sp>
      <p:sp>
        <p:nvSpPr>
          <p:cNvPr id="3" name="Title 2"/>
          <p:cNvSpPr>
            <a:spLocks noGrp="1"/>
          </p:cNvSpPr>
          <p:nvPr>
            <p:ph type="title"/>
          </p:nvPr>
        </p:nvSpPr>
        <p:spPr/>
        <p:txBody>
          <a:bodyPr/>
          <a:lstStyle/>
          <a:p>
            <a:r>
              <a:rPr lang="en-US"/>
              <a:t>Boolean </a:t>
            </a:r>
            <a:r>
              <a:rPr lang="en-US" smtClean="0"/>
              <a:t>Operators</a:t>
            </a:r>
            <a:endParaRPr lang="en-US"/>
          </a:p>
        </p:txBody>
      </p:sp>
      <p:sp>
        <p:nvSpPr>
          <p:cNvPr id="4" name="Content Placeholder 3"/>
          <p:cNvSpPr>
            <a:spLocks noGrp="1"/>
          </p:cNvSpPr>
          <p:nvPr>
            <p:ph idx="1"/>
          </p:nvPr>
        </p:nvSpPr>
        <p:spPr>
          <a:xfrm>
            <a:off x="228600" y="1865244"/>
            <a:ext cx="8690112" cy="4687956"/>
          </a:xfrm>
        </p:spPr>
        <p:txBody>
          <a:bodyPr/>
          <a:lstStyle/>
          <a:p>
            <a:r>
              <a:rPr lang="en-US" smtClean="0"/>
              <a:t>Try these:</a:t>
            </a:r>
          </a:p>
          <a:p>
            <a:r>
              <a:rPr lang="en-US" smtClean="0">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3 &lt; 5) &amp; (7*6 == 42)</a:t>
            </a:r>
          </a:p>
          <a:p>
            <a:r>
              <a:rPr lang="en-US">
                <a:latin typeface="Courier New" panose="02070309020205020404" pitchFamily="49" charset="0"/>
                <a:cs typeface="Courier New" panose="02070309020205020404" pitchFamily="49" charset="0"/>
              </a:rPr>
              <a:t>(3 == 5) | (7*6 == 42)</a:t>
            </a:r>
          </a:p>
        </p:txBody>
      </p:sp>
    </p:spTree>
    <p:extLst>
      <p:ext uri="{BB962C8B-B14F-4D97-AF65-F5344CB8AC3E}">
        <p14:creationId xmlns:p14="http://schemas.microsoft.com/office/powerpoint/2010/main" val="1411956023"/>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a:t>
            </a:fld>
            <a:endParaRPr lang="en-US"/>
          </a:p>
        </p:txBody>
      </p:sp>
      <p:pic>
        <p:nvPicPr>
          <p:cNvPr id="5" name="Content Placeholder 4"/>
          <p:cNvPicPr>
            <a:picLocks noGrp="1" noChangeAspect="1"/>
          </p:cNvPicPr>
          <p:nvPr>
            <p:ph idx="1"/>
          </p:nvPr>
        </p:nvPicPr>
        <p:blipFill>
          <a:blip r:embed="rId2"/>
          <a:stretch>
            <a:fillRect/>
          </a:stretch>
        </p:blipFill>
        <p:spPr>
          <a:xfrm>
            <a:off x="76200" y="461682"/>
            <a:ext cx="8763116" cy="6400800"/>
          </a:xfrm>
          <a:prstGeom prst="rect">
            <a:avLst/>
          </a:prstGeom>
        </p:spPr>
      </p:pic>
    </p:spTree>
    <p:extLst>
      <p:ext uri="{BB962C8B-B14F-4D97-AF65-F5344CB8AC3E}">
        <p14:creationId xmlns:p14="http://schemas.microsoft.com/office/powerpoint/2010/main" val="2683232728"/>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130</a:t>
            </a:fld>
            <a:endParaRPr lang="en-US"/>
          </a:p>
        </p:txBody>
      </p:sp>
      <p:sp>
        <p:nvSpPr>
          <p:cNvPr id="3" name="Title 2"/>
          <p:cNvSpPr>
            <a:spLocks noGrp="1"/>
          </p:cNvSpPr>
          <p:nvPr>
            <p:ph type="title"/>
          </p:nvPr>
        </p:nvSpPr>
        <p:spPr/>
        <p:txBody>
          <a:bodyPr/>
          <a:lstStyle/>
          <a:p>
            <a:r>
              <a:rPr lang="en-US"/>
              <a:t>Data </a:t>
            </a:r>
            <a:r>
              <a:rPr lang="en-US" smtClean="0"/>
              <a:t>Types</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Booleans: direct </a:t>
            </a:r>
            <a:r>
              <a:rPr lang="en-US"/>
              <a:t>binary </a:t>
            </a:r>
            <a:r>
              <a:rPr lang="en-US" smtClean="0"/>
              <a:t>values, </a:t>
            </a:r>
            <a:r>
              <a:rPr lang="en-US" smtClean="0">
                <a:latin typeface="Courier New" panose="02070309020205020404" pitchFamily="49" charset="0"/>
                <a:cs typeface="Courier New" panose="02070309020205020404" pitchFamily="49" charset="0"/>
              </a:rPr>
              <a:t>TRUE</a:t>
            </a:r>
            <a:r>
              <a:rPr lang="en-US" smtClean="0"/>
              <a:t> </a:t>
            </a:r>
            <a:r>
              <a:rPr lang="en-US"/>
              <a:t>or </a:t>
            </a:r>
            <a:r>
              <a:rPr lang="en-US" smtClean="0">
                <a:latin typeface="Courier New" panose="02070309020205020404" pitchFamily="49" charset="0"/>
                <a:cs typeface="Courier New" panose="02070309020205020404" pitchFamily="49" charset="0"/>
              </a:rPr>
              <a:t>FALSE</a:t>
            </a:r>
            <a:r>
              <a:rPr lang="en-US" smtClean="0"/>
              <a:t> </a:t>
            </a:r>
            <a:r>
              <a:rPr lang="en-US"/>
              <a:t>in R</a:t>
            </a:r>
          </a:p>
          <a:p>
            <a:pPr marL="342900" indent="-342900">
              <a:lnSpc>
                <a:spcPct val="100000"/>
              </a:lnSpc>
              <a:buFont typeface="Arial" pitchFamily="34" charset="0"/>
              <a:buChar char="•"/>
            </a:pPr>
            <a:r>
              <a:rPr lang="en-US"/>
              <a:t>Characters: fixed-length blocks of bits, with special coding</a:t>
            </a:r>
          </a:p>
          <a:p>
            <a:pPr marL="342900" indent="-342900">
              <a:lnSpc>
                <a:spcPct val="100000"/>
              </a:lnSpc>
              <a:buFont typeface="Arial" pitchFamily="34" charset="0"/>
              <a:buChar char="•"/>
            </a:pPr>
            <a:r>
              <a:rPr lang="en-US"/>
              <a:t>Strings: sequences of characters</a:t>
            </a:r>
          </a:p>
          <a:p>
            <a:pPr marL="342900" indent="-342900">
              <a:lnSpc>
                <a:spcPct val="100000"/>
              </a:lnSpc>
              <a:buFont typeface="Arial" pitchFamily="34" charset="0"/>
              <a:buChar char="•"/>
            </a:pPr>
            <a:r>
              <a:rPr lang="en-US" smtClean="0"/>
              <a:t>Integers</a:t>
            </a:r>
          </a:p>
          <a:p>
            <a:pPr marL="342900" indent="-342900">
              <a:lnSpc>
                <a:spcPct val="100000"/>
              </a:lnSpc>
              <a:buFont typeface="Arial" pitchFamily="34" charset="0"/>
              <a:buChar char="•"/>
            </a:pPr>
            <a:r>
              <a:rPr lang="en-US" smtClean="0"/>
              <a:t>Floating </a:t>
            </a:r>
            <a:r>
              <a:rPr lang="en-US"/>
              <a:t>point </a:t>
            </a:r>
            <a:r>
              <a:rPr lang="en-US" smtClean="0"/>
              <a:t>numbers: </a:t>
            </a:r>
            <a:r>
              <a:rPr lang="en-US"/>
              <a:t>a fraction (with a finite number </a:t>
            </a:r>
            <a:r>
              <a:rPr lang="en-US" smtClean="0"/>
              <a:t>of </a:t>
            </a:r>
            <a:r>
              <a:rPr lang="en-US"/>
              <a:t>bits) times an exponent, like </a:t>
            </a:r>
            <a:r>
              <a:rPr lang="en-US" smtClean="0"/>
              <a:t>1.87*10^6</a:t>
            </a:r>
            <a:endParaRPr lang="en-US"/>
          </a:p>
          <a:p>
            <a:pPr marL="342900" indent="-342900">
              <a:lnSpc>
                <a:spcPct val="100000"/>
              </a:lnSpc>
              <a:buFont typeface="Arial" pitchFamily="34" charset="0"/>
              <a:buChar char="•"/>
            </a:pPr>
            <a:r>
              <a:rPr lang="en-US" smtClean="0"/>
              <a:t>Missing </a:t>
            </a:r>
            <a:r>
              <a:rPr lang="en-US"/>
              <a:t>or ill-defined </a:t>
            </a:r>
            <a:r>
              <a:rPr lang="en-US" smtClean="0"/>
              <a:t>values: </a:t>
            </a:r>
            <a:r>
              <a:rPr lang="en-US" smtClean="0">
                <a:latin typeface="Courier New" panose="02070309020205020404" pitchFamily="49" charset="0"/>
                <a:cs typeface="Courier New" panose="02070309020205020404" pitchFamily="49" charset="0"/>
              </a:rPr>
              <a:t>NA</a:t>
            </a:r>
            <a:r>
              <a:rPr lang="en-US" smtClean="0"/>
              <a:t>, </a:t>
            </a:r>
            <a:r>
              <a:rPr lang="en-US" err="1" smtClean="0">
                <a:latin typeface="Courier New" panose="02070309020205020404" pitchFamily="49" charset="0"/>
                <a:cs typeface="Courier New" panose="02070309020205020404" pitchFamily="49" charset="0"/>
              </a:rPr>
              <a:t>NaN</a:t>
            </a:r>
            <a:r>
              <a:rPr lang="en-US" smtClean="0"/>
              <a:t>, </a:t>
            </a:r>
            <a:r>
              <a:rPr lang="en-US"/>
              <a:t>etc.</a:t>
            </a:r>
          </a:p>
        </p:txBody>
      </p:sp>
    </p:spTree>
    <p:extLst>
      <p:ext uri="{BB962C8B-B14F-4D97-AF65-F5344CB8AC3E}">
        <p14:creationId xmlns:p14="http://schemas.microsoft.com/office/powerpoint/2010/main" val="4289113739"/>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131</a:t>
            </a:fld>
            <a:endParaRPr lang="en-US"/>
          </a:p>
        </p:txBody>
      </p:sp>
      <p:sp>
        <p:nvSpPr>
          <p:cNvPr id="3" name="Title 2"/>
          <p:cNvSpPr>
            <a:spLocks noGrp="1"/>
          </p:cNvSpPr>
          <p:nvPr>
            <p:ph type="title"/>
          </p:nvPr>
        </p:nvSpPr>
        <p:spPr/>
        <p:txBody>
          <a:bodyPr/>
          <a:lstStyle/>
          <a:p>
            <a:r>
              <a:rPr lang="en-US" smtClean="0"/>
              <a:t>Try the following</a:t>
            </a:r>
            <a:endParaRPr lang="en-US"/>
          </a:p>
        </p:txBody>
      </p:sp>
      <p:sp>
        <p:nvSpPr>
          <p:cNvPr id="4" name="Content Placeholder 3"/>
          <p:cNvSpPr>
            <a:spLocks noGrp="1"/>
          </p:cNvSpPr>
          <p:nvPr>
            <p:ph idx="1"/>
          </p:nvPr>
        </p:nvSpPr>
        <p:spPr/>
        <p:txBody>
          <a:bodyPr/>
          <a:lstStyle/>
          <a:p>
            <a:pPr>
              <a:lnSpc>
                <a:spcPct val="100000"/>
              </a:lnSpc>
            </a:pPr>
            <a:r>
              <a:rPr lang="en-US" err="1">
                <a:latin typeface="Courier New" panose="02070309020205020404" pitchFamily="49" charset="0"/>
                <a:cs typeface="Courier New" panose="02070309020205020404" pitchFamily="49" charset="0"/>
              </a:rPr>
              <a:t>typeof(7)</a:t>
            </a:r>
          </a:p>
          <a:p>
            <a:pPr>
              <a:lnSpc>
                <a:spcPct val="100000"/>
              </a:lnSpc>
            </a:pPr>
            <a:r>
              <a:rPr lang="en-US" err="1">
                <a:latin typeface="Courier New" panose="02070309020205020404" pitchFamily="49" charset="0"/>
                <a:cs typeface="Courier New" panose="02070309020205020404" pitchFamily="49" charset="0"/>
              </a:rPr>
              <a:t>is.numeric(7)</a:t>
            </a:r>
          </a:p>
          <a:p>
            <a:pPr>
              <a:lnSpc>
                <a:spcPct val="100000"/>
              </a:lnSpc>
            </a:pPr>
            <a:r>
              <a:rPr lang="en-US">
                <a:latin typeface="Courier New" panose="02070309020205020404" pitchFamily="49" charset="0"/>
                <a:cs typeface="Courier New" panose="02070309020205020404" pitchFamily="49" charset="0"/>
              </a:rPr>
              <a:t>is.na(7)</a:t>
            </a:r>
          </a:p>
          <a:p>
            <a:pPr>
              <a:lnSpc>
                <a:spcPct val="100000"/>
              </a:lnSpc>
            </a:pPr>
            <a:r>
              <a:rPr lang="en-US">
                <a:latin typeface="Courier New" panose="02070309020205020404" pitchFamily="49" charset="0"/>
                <a:cs typeface="Courier New" panose="02070309020205020404" pitchFamily="49" charset="0"/>
              </a:rPr>
              <a:t>is.na(7/0)</a:t>
            </a:r>
          </a:p>
          <a:p>
            <a:pPr>
              <a:lnSpc>
                <a:spcPct val="100000"/>
              </a:lnSpc>
            </a:pPr>
            <a:r>
              <a:rPr lang="en-US">
                <a:latin typeface="Courier New" panose="02070309020205020404" pitchFamily="49" charset="0"/>
                <a:cs typeface="Courier New" panose="02070309020205020404" pitchFamily="49" charset="0"/>
              </a:rPr>
              <a:t>is.na(0/0</a:t>
            </a:r>
            <a:r>
              <a:rPr lang="en-US" smtClean="0">
                <a:latin typeface="Courier New" panose="02070309020205020404" pitchFamily="49" charset="0"/>
                <a:cs typeface="Courier New" panose="02070309020205020404" pitchFamily="49" charset="0"/>
              </a:rPr>
              <a:t>)</a:t>
            </a:r>
          </a:p>
          <a:p>
            <a:pPr>
              <a:lnSpc>
                <a:spcPct val="100000"/>
              </a:lnSpc>
            </a:pPr>
            <a:r>
              <a:rPr lang="en-US" err="1">
                <a:latin typeface="Courier New" panose="02070309020205020404" pitchFamily="49" charset="0"/>
                <a:cs typeface="Courier New" panose="02070309020205020404" pitchFamily="49" charset="0"/>
              </a:rPr>
              <a:t>is.character(7)</a:t>
            </a:r>
          </a:p>
          <a:p>
            <a:pPr>
              <a:lnSpc>
                <a:spcPct val="100000"/>
              </a:lnSpc>
            </a:pPr>
            <a:r>
              <a:rPr lang="en-US" err="1">
                <a:latin typeface="Courier New" panose="02070309020205020404" pitchFamily="49" charset="0"/>
                <a:cs typeface="Courier New" panose="02070309020205020404" pitchFamily="49" charset="0"/>
              </a:rPr>
              <a:t>is.character("7")</a:t>
            </a:r>
          </a:p>
          <a:p>
            <a:pPr>
              <a:lnSpc>
                <a:spcPct val="100000"/>
              </a:lnSpc>
            </a:pPr>
            <a:r>
              <a:rPr lang="en-US" err="1">
                <a:latin typeface="Courier New" panose="02070309020205020404" pitchFamily="49" charset="0"/>
                <a:cs typeface="Courier New" panose="02070309020205020404" pitchFamily="49" charset="0"/>
              </a:rPr>
              <a:t>is.character("seven")</a:t>
            </a:r>
          </a:p>
          <a:p>
            <a:pPr>
              <a:lnSpc>
                <a:spcPct val="100000"/>
              </a:lnSpc>
            </a:pPr>
            <a:r>
              <a:rPr lang="en-US">
                <a:latin typeface="Courier New" panose="02070309020205020404" pitchFamily="49" charset="0"/>
                <a:cs typeface="Courier New" panose="02070309020205020404" pitchFamily="49" charset="0"/>
              </a:rPr>
              <a:t>is.na("seven")</a:t>
            </a:r>
          </a:p>
        </p:txBody>
      </p:sp>
    </p:spTree>
    <p:extLst>
      <p:ext uri="{BB962C8B-B14F-4D97-AF65-F5344CB8AC3E}">
        <p14:creationId xmlns:p14="http://schemas.microsoft.com/office/powerpoint/2010/main" val="1812152140"/>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132</a:t>
            </a:fld>
            <a:endParaRPr lang="en-US"/>
          </a:p>
        </p:txBody>
      </p:sp>
      <p:sp>
        <p:nvSpPr>
          <p:cNvPr id="3" name="Title 2"/>
          <p:cNvSpPr>
            <a:spLocks noGrp="1"/>
          </p:cNvSpPr>
          <p:nvPr>
            <p:ph type="title"/>
          </p:nvPr>
        </p:nvSpPr>
        <p:spPr/>
        <p:txBody>
          <a:bodyPr/>
          <a:lstStyle/>
          <a:p>
            <a:r>
              <a:rPr lang="en-US"/>
              <a:t>More </a:t>
            </a:r>
            <a:r>
              <a:rPr lang="en-US" smtClean="0"/>
              <a:t>Types</a:t>
            </a:r>
            <a:endParaRPr lang="en-US"/>
          </a:p>
        </p:txBody>
      </p:sp>
      <p:sp>
        <p:nvSpPr>
          <p:cNvPr id="4" name="Content Placeholder 3"/>
          <p:cNvSpPr>
            <a:spLocks noGrp="1"/>
          </p:cNvSpPr>
          <p:nvPr>
            <p:ph idx="1"/>
          </p:nvPr>
        </p:nvSpPr>
        <p:spPr/>
        <p:txBody>
          <a:bodyPr/>
          <a:lstStyle/>
          <a:p>
            <a:r>
              <a:rPr lang="en-US" err="1" smtClean="0">
                <a:latin typeface="Courier New" panose="02070309020205020404" pitchFamily="49" charset="0"/>
                <a:cs typeface="Courier New" panose="02070309020205020404" pitchFamily="49" charset="0"/>
              </a:rPr>
              <a:t>typeof()</a:t>
            </a:r>
            <a:r>
              <a:rPr lang="en-US" smtClean="0"/>
              <a:t> function </a:t>
            </a:r>
            <a:r>
              <a:rPr lang="en-US"/>
              <a:t>returns the </a:t>
            </a:r>
            <a:r>
              <a:rPr lang="en-US" smtClean="0"/>
              <a:t>type</a:t>
            </a:r>
          </a:p>
          <a:p>
            <a:r>
              <a:rPr lang="en-US" err="1" smtClean="0">
                <a:latin typeface="Courier New" panose="02070309020205020404" pitchFamily="49" charset="0"/>
                <a:cs typeface="Courier New" panose="02070309020205020404" pitchFamily="49" charset="0"/>
              </a:rPr>
              <a:t>is.</a:t>
            </a:r>
            <a:r>
              <a:rPr lang="en-US" i="1" err="1" smtClean="0"/>
              <a:t>foo</a:t>
            </a:r>
            <a:r>
              <a:rPr lang="en-US" smtClean="0">
                <a:latin typeface="Courier New" panose="02070309020205020404" pitchFamily="49" charset="0"/>
                <a:cs typeface="Courier New" panose="02070309020205020404" pitchFamily="49" charset="0"/>
              </a:rPr>
              <a:t>()</a:t>
            </a:r>
            <a:r>
              <a:rPr lang="en-US" smtClean="0"/>
              <a:t> </a:t>
            </a:r>
            <a:r>
              <a:rPr lang="en-US"/>
              <a:t>functions return Booleans for whether the argument is of type </a:t>
            </a:r>
            <a:r>
              <a:rPr lang="en-US" i="1" smtClean="0"/>
              <a:t>foo</a:t>
            </a:r>
            <a:endParaRPr lang="en-US" i="1"/>
          </a:p>
          <a:p>
            <a:r>
              <a:rPr lang="en-US" err="1" smtClean="0">
                <a:latin typeface="Courier New" panose="02070309020205020404" pitchFamily="49" charset="0"/>
                <a:cs typeface="Courier New" panose="02070309020205020404" pitchFamily="49" charset="0"/>
              </a:rPr>
              <a:t>as.</a:t>
            </a:r>
            <a:r>
              <a:rPr lang="en-US" i="1" err="1" smtClean="0"/>
              <a:t>foo</a:t>
            </a:r>
            <a:r>
              <a:rPr lang="en-US" smtClean="0">
                <a:latin typeface="Courier New" panose="02070309020205020404" pitchFamily="49" charset="0"/>
                <a:cs typeface="Courier New" panose="02070309020205020404" pitchFamily="49" charset="0"/>
              </a:rPr>
              <a:t>()</a:t>
            </a:r>
            <a:r>
              <a:rPr lang="en-US" smtClean="0"/>
              <a:t> </a:t>
            </a:r>
            <a:r>
              <a:rPr lang="en-US"/>
              <a:t>(tries to) "cast" its argument to type </a:t>
            </a:r>
            <a:r>
              <a:rPr lang="en-US" smtClean="0"/>
              <a:t>foo </a:t>
            </a:r>
            <a:r>
              <a:rPr lang="en-US"/>
              <a:t>--- to translate it sensibly into a </a:t>
            </a:r>
            <a:r>
              <a:rPr lang="en-US" smtClean="0"/>
              <a:t>foo-type </a:t>
            </a:r>
            <a:r>
              <a:rPr lang="en-US"/>
              <a:t>value</a:t>
            </a:r>
          </a:p>
        </p:txBody>
      </p:sp>
    </p:spTree>
    <p:extLst>
      <p:ext uri="{BB962C8B-B14F-4D97-AF65-F5344CB8AC3E}">
        <p14:creationId xmlns:p14="http://schemas.microsoft.com/office/powerpoint/2010/main" val="1542345999"/>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133</a:t>
            </a:fld>
            <a:endParaRPr lang="en-US"/>
          </a:p>
        </p:txBody>
      </p:sp>
      <p:sp>
        <p:nvSpPr>
          <p:cNvPr id="3" name="Title 2"/>
          <p:cNvSpPr>
            <a:spLocks noGrp="1"/>
          </p:cNvSpPr>
          <p:nvPr>
            <p:ph type="title"/>
          </p:nvPr>
        </p:nvSpPr>
        <p:spPr/>
        <p:txBody>
          <a:bodyPr/>
          <a:lstStyle/>
          <a:p>
            <a:r>
              <a:rPr lang="en-US"/>
              <a:t>Try the following</a:t>
            </a:r>
          </a:p>
        </p:txBody>
      </p:sp>
      <p:sp>
        <p:nvSpPr>
          <p:cNvPr id="4" name="Content Placeholder 3"/>
          <p:cNvSpPr>
            <a:spLocks noGrp="1"/>
          </p:cNvSpPr>
          <p:nvPr>
            <p:ph idx="1"/>
          </p:nvPr>
        </p:nvSpPr>
        <p:spPr/>
        <p:txBody>
          <a:bodyPr/>
          <a:lstStyle/>
          <a:p>
            <a:pPr>
              <a:lnSpc>
                <a:spcPct val="100000"/>
              </a:lnSpc>
            </a:pPr>
            <a:r>
              <a:rPr lang="en-US" err="1">
                <a:latin typeface="Courier New" panose="02070309020205020404" pitchFamily="49" charset="0"/>
                <a:cs typeface="Courier New" panose="02070309020205020404" pitchFamily="49" charset="0"/>
              </a:rPr>
              <a:t>as.character(5/6)</a:t>
            </a:r>
          </a:p>
          <a:p>
            <a:pPr>
              <a:lnSpc>
                <a:spcPct val="100000"/>
              </a:lnSpc>
            </a:pPr>
            <a:r>
              <a:rPr lang="en-US" err="1">
                <a:latin typeface="Courier New" panose="02070309020205020404" pitchFamily="49" charset="0"/>
                <a:cs typeface="Courier New" panose="02070309020205020404" pitchFamily="49" charset="0"/>
              </a:rPr>
              <a:t>as.numeric(as.character(5/6))</a:t>
            </a:r>
          </a:p>
          <a:p>
            <a:pPr>
              <a:lnSpc>
                <a:spcPct val="100000"/>
              </a:lnSpc>
            </a:pPr>
            <a:r>
              <a:rPr lang="en-US">
                <a:latin typeface="Courier New" panose="02070309020205020404" pitchFamily="49" charset="0"/>
                <a:cs typeface="Courier New" panose="02070309020205020404" pitchFamily="49" charset="0"/>
              </a:rPr>
              <a:t>6*as.numeric(as.character(5/6))</a:t>
            </a:r>
          </a:p>
          <a:p>
            <a:pPr>
              <a:lnSpc>
                <a:spcPct val="100000"/>
              </a:lnSpc>
            </a:pPr>
            <a:r>
              <a:rPr lang="en-US">
                <a:latin typeface="Courier New" panose="02070309020205020404" pitchFamily="49" charset="0"/>
                <a:cs typeface="Courier New" panose="02070309020205020404" pitchFamily="49" charset="0"/>
              </a:rPr>
              <a:t>5/6 == as.numeric(as.character(5/6))</a:t>
            </a:r>
          </a:p>
        </p:txBody>
      </p:sp>
    </p:spTree>
    <p:extLst>
      <p:ext uri="{BB962C8B-B14F-4D97-AF65-F5344CB8AC3E}">
        <p14:creationId xmlns:p14="http://schemas.microsoft.com/office/powerpoint/2010/main" val="2386293785"/>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134</a:t>
            </a:fld>
            <a:endParaRPr lang="en-US"/>
          </a:p>
        </p:txBody>
      </p:sp>
      <p:sp>
        <p:nvSpPr>
          <p:cNvPr id="3" name="Title 2"/>
          <p:cNvSpPr>
            <a:spLocks noGrp="1"/>
          </p:cNvSpPr>
          <p:nvPr>
            <p:ph type="title"/>
          </p:nvPr>
        </p:nvSpPr>
        <p:spPr>
          <a:xfrm>
            <a:off x="228600" y="546652"/>
            <a:ext cx="8690112" cy="748748"/>
          </a:xfrm>
        </p:spPr>
        <p:txBody>
          <a:bodyPr/>
          <a:lstStyle/>
          <a:p>
            <a:r>
              <a:rPr lang="en-US"/>
              <a:t>Data can have names</a:t>
            </a:r>
          </a:p>
        </p:txBody>
      </p:sp>
      <p:sp>
        <p:nvSpPr>
          <p:cNvPr id="4" name="Content Placeholder 3"/>
          <p:cNvSpPr>
            <a:spLocks noGrp="1"/>
          </p:cNvSpPr>
          <p:nvPr>
            <p:ph idx="1"/>
          </p:nvPr>
        </p:nvSpPr>
        <p:spPr>
          <a:xfrm>
            <a:off x="228600" y="1447800"/>
            <a:ext cx="8690112" cy="5105400"/>
          </a:xfrm>
        </p:spPr>
        <p:txBody>
          <a:bodyPr/>
          <a:lstStyle/>
          <a:p>
            <a:pPr>
              <a:lnSpc>
                <a:spcPct val="100000"/>
              </a:lnSpc>
            </a:pPr>
            <a:r>
              <a:rPr lang="en-US"/>
              <a:t>We can give names to data </a:t>
            </a:r>
            <a:r>
              <a:rPr lang="en-US" smtClean="0"/>
              <a:t>objects; we call them </a:t>
            </a:r>
            <a:r>
              <a:rPr lang="en-US" i="1" smtClean="0"/>
              <a:t>variables</a:t>
            </a:r>
          </a:p>
          <a:p>
            <a:pPr>
              <a:lnSpc>
                <a:spcPct val="100000"/>
              </a:lnSpc>
            </a:pPr>
            <a:r>
              <a:rPr lang="en-US"/>
              <a:t>A few </a:t>
            </a:r>
            <a:r>
              <a:rPr lang="en-US" smtClean="0"/>
              <a:t>variables </a:t>
            </a:r>
            <a:r>
              <a:rPr lang="en-US"/>
              <a:t>are built in</a:t>
            </a:r>
            <a:r>
              <a:rPr lang="en-US" smtClean="0"/>
              <a:t>:</a:t>
            </a:r>
          </a:p>
          <a:p>
            <a:pPr>
              <a:lnSpc>
                <a:spcPct val="100000"/>
              </a:lnSpc>
            </a:pPr>
            <a:r>
              <a:rPr lang="en-US" smtClean="0"/>
              <a:t>	</a:t>
            </a:r>
            <a:r>
              <a:rPr lang="en-US" smtClean="0">
                <a:latin typeface="Courier New" panose="02070309020205020404" pitchFamily="49" charset="0"/>
                <a:cs typeface="Courier New" panose="02070309020205020404" pitchFamily="49" charset="0"/>
              </a:rPr>
              <a:t>pi</a:t>
            </a:r>
          </a:p>
          <a:p>
            <a:pPr>
              <a:lnSpc>
                <a:spcPct val="100000"/>
              </a:lnSpc>
            </a:pPr>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pi*10</a:t>
            </a:r>
          </a:p>
          <a:p>
            <a:pPr>
              <a:lnSpc>
                <a:spcPct val="100000"/>
              </a:lnSpc>
            </a:pPr>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cos(pi)</a:t>
            </a:r>
          </a:p>
          <a:p>
            <a:pPr>
              <a:lnSpc>
                <a:spcPct val="100000"/>
              </a:lnSpc>
            </a:pPr>
            <a:r>
              <a:rPr lang="en-US"/>
              <a:t>Most variables are created with the </a:t>
            </a:r>
            <a:r>
              <a:rPr lang="en-US" i="1" smtClean="0"/>
              <a:t>assignment operator</a:t>
            </a:r>
            <a:r>
              <a:rPr lang="en-US" smtClean="0"/>
              <a:t>, </a:t>
            </a:r>
            <a:r>
              <a:rPr lang="en-US"/>
              <a:t>`&lt;-` or `=`</a:t>
            </a:r>
            <a:endParaRPr lang="en-US" smtClean="0"/>
          </a:p>
          <a:p>
            <a:pPr>
              <a:lnSpc>
                <a:spcPct val="100000"/>
              </a:lnSpc>
            </a:pPr>
            <a:r>
              <a:rPr lang="it-IT" smtClean="0"/>
              <a:t>	</a:t>
            </a:r>
            <a:r>
              <a:rPr lang="it-IT" smtClean="0">
                <a:latin typeface="Courier New" panose="02070309020205020404" pitchFamily="49" charset="0"/>
                <a:cs typeface="Courier New" panose="02070309020205020404" pitchFamily="49" charset="0"/>
              </a:rPr>
              <a:t>approx_pi </a:t>
            </a:r>
            <a:r>
              <a:rPr lang="it-IT">
                <a:latin typeface="Courier New" panose="02070309020205020404" pitchFamily="49" charset="0"/>
                <a:cs typeface="Courier New" panose="02070309020205020404" pitchFamily="49" charset="0"/>
              </a:rPr>
              <a:t>&lt;- 22/7</a:t>
            </a:r>
          </a:p>
          <a:p>
            <a:pPr>
              <a:lnSpc>
                <a:spcPct val="100000"/>
              </a:lnSpc>
            </a:pPr>
            <a:r>
              <a:rPr lang="it-IT" smtClean="0">
                <a:latin typeface="Courier New" panose="02070309020205020404" pitchFamily="49" charset="0"/>
                <a:cs typeface="Courier New" panose="02070309020205020404" pitchFamily="49" charset="0"/>
              </a:rPr>
              <a:t>	approx_pi</a:t>
            </a:r>
          </a:p>
          <a:p>
            <a:pPr>
              <a:lnSpc>
                <a:spcPct val="100000"/>
              </a:lnSpc>
            </a:pPr>
            <a:r>
              <a:rPr lang="it-IT" smtClean="0">
                <a:latin typeface="Courier New" panose="02070309020205020404" pitchFamily="49" charset="0"/>
                <a:cs typeface="Courier New" panose="02070309020205020404" pitchFamily="49" charset="0"/>
              </a:rPr>
              <a:t>	diameter </a:t>
            </a:r>
            <a:r>
              <a:rPr lang="it-IT">
                <a:latin typeface="Courier New" panose="02070309020205020404" pitchFamily="49" charset="0"/>
                <a:cs typeface="Courier New" panose="02070309020205020404" pitchFamily="49" charset="0"/>
              </a:rPr>
              <a:t>= 10</a:t>
            </a:r>
          </a:p>
          <a:p>
            <a:pPr>
              <a:lnSpc>
                <a:spcPct val="100000"/>
              </a:lnSpc>
            </a:pPr>
            <a:r>
              <a:rPr lang="it-IT" smtClean="0">
                <a:latin typeface="Courier New" panose="02070309020205020404" pitchFamily="49" charset="0"/>
                <a:cs typeface="Courier New" panose="02070309020205020404" pitchFamily="49" charset="0"/>
              </a:rPr>
              <a:t>	approx_pi </a:t>
            </a:r>
            <a:r>
              <a:rPr lang="it-IT">
                <a:latin typeface="Courier New" panose="02070309020205020404" pitchFamily="49" charset="0"/>
                <a:cs typeface="Courier New" panose="02070309020205020404" pitchFamily="49" charset="0"/>
              </a:rPr>
              <a:t>* diameter</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70591794"/>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135</a:t>
            </a:fld>
            <a:endParaRPr lang="en-US"/>
          </a:p>
        </p:txBody>
      </p:sp>
      <p:sp>
        <p:nvSpPr>
          <p:cNvPr id="3" name="Title 2"/>
          <p:cNvSpPr>
            <a:spLocks noGrp="1"/>
          </p:cNvSpPr>
          <p:nvPr>
            <p:ph type="title"/>
          </p:nvPr>
        </p:nvSpPr>
        <p:spPr/>
        <p:txBody>
          <a:bodyPr/>
          <a:lstStyle/>
          <a:p>
            <a:r>
              <a:rPr lang="en-US" smtClean="0"/>
              <a:t>Assignment</a:t>
            </a:r>
            <a:endParaRPr lang="en-US"/>
          </a:p>
        </p:txBody>
      </p:sp>
      <p:sp>
        <p:nvSpPr>
          <p:cNvPr id="4" name="Content Placeholder 3"/>
          <p:cNvSpPr>
            <a:spLocks noGrp="1"/>
          </p:cNvSpPr>
          <p:nvPr>
            <p:ph idx="1"/>
          </p:nvPr>
        </p:nvSpPr>
        <p:spPr>
          <a:xfrm>
            <a:off x="228600" y="1865244"/>
            <a:ext cx="8690112" cy="4840356"/>
          </a:xfrm>
        </p:spPr>
        <p:txBody>
          <a:bodyPr/>
          <a:lstStyle/>
          <a:p>
            <a:pPr>
              <a:lnSpc>
                <a:spcPct val="100000"/>
              </a:lnSpc>
            </a:pPr>
            <a:r>
              <a:rPr lang="en-US"/>
              <a:t>The assignment operator also changes values</a:t>
            </a:r>
            <a:r>
              <a:rPr lang="en-US" smtClean="0"/>
              <a:t>:</a:t>
            </a:r>
          </a:p>
          <a:p>
            <a:pPr>
              <a:lnSpc>
                <a:spcPct val="100000"/>
              </a:lnSpc>
            </a:pPr>
            <a:r>
              <a:rPr lang="en-US">
                <a:latin typeface="Courier New" panose="02070309020205020404" pitchFamily="49" charset="0"/>
                <a:cs typeface="Courier New" panose="02070309020205020404" pitchFamily="49" charset="0"/>
              </a:rPr>
              <a:t>	circumference &lt;- approx_pi * diameter</a:t>
            </a:r>
          </a:p>
          <a:p>
            <a:pPr>
              <a:lnSpc>
                <a:spcPct val="100000"/>
              </a:lnSpc>
            </a:pPr>
            <a:r>
              <a:rPr lang="en-US" smtClean="0">
                <a:latin typeface="Courier New" panose="02070309020205020404" pitchFamily="49" charset="0"/>
                <a:cs typeface="Courier New" panose="02070309020205020404" pitchFamily="49" charset="0"/>
              </a:rPr>
              <a:t>	circumference</a:t>
            </a:r>
            <a:endParaRPr lang="en-US">
              <a:latin typeface="Courier New" panose="02070309020205020404" pitchFamily="49" charset="0"/>
              <a:cs typeface="Courier New" panose="02070309020205020404" pitchFamily="49" charset="0"/>
            </a:endParaRPr>
          </a:p>
          <a:p>
            <a:pPr>
              <a:lnSpc>
                <a:spcPct val="100000"/>
              </a:lnSpc>
            </a:pPr>
            <a:r>
              <a:rPr lang="en-US" smtClean="0">
                <a:latin typeface="Courier New" panose="02070309020205020404" pitchFamily="49" charset="0"/>
                <a:cs typeface="Courier New" panose="02070309020205020404" pitchFamily="49" charset="0"/>
              </a:rPr>
              <a:t>	circumference </a:t>
            </a:r>
            <a:r>
              <a:rPr lang="en-US">
                <a:latin typeface="Courier New" panose="02070309020205020404" pitchFamily="49" charset="0"/>
                <a:cs typeface="Courier New" panose="02070309020205020404" pitchFamily="49" charset="0"/>
              </a:rPr>
              <a:t>&lt;- 30</a:t>
            </a:r>
          </a:p>
          <a:p>
            <a:pPr>
              <a:lnSpc>
                <a:spcPct val="100000"/>
              </a:lnSpc>
            </a:pPr>
            <a:r>
              <a:rPr lang="en-US" smtClean="0">
                <a:latin typeface="Courier New" panose="02070309020205020404" pitchFamily="49" charset="0"/>
                <a:cs typeface="Courier New" panose="02070309020205020404" pitchFamily="49" charset="0"/>
              </a:rPr>
              <a:t>	circumference</a:t>
            </a:r>
          </a:p>
          <a:p>
            <a:pPr>
              <a:lnSpc>
                <a:spcPct val="100000"/>
              </a:lnSpc>
            </a:pPr>
            <a:endParaRPr lang="en-US" smtClean="0"/>
          </a:p>
          <a:p>
            <a:pPr>
              <a:lnSpc>
                <a:spcPct val="100000"/>
              </a:lnSpc>
            </a:pPr>
            <a:r>
              <a:rPr lang="en-US" smtClean="0"/>
              <a:t>Using </a:t>
            </a:r>
            <a:r>
              <a:rPr lang="en-US"/>
              <a:t>names and variables makes code: easier to design, easier to debug, less prone to bugs, easier to improve, </a:t>
            </a:r>
            <a:r>
              <a:rPr lang="en-US" smtClean="0"/>
              <a:t>and </a:t>
            </a:r>
            <a:r>
              <a:rPr lang="en-US"/>
              <a:t>easier for others to </a:t>
            </a:r>
            <a:r>
              <a:rPr lang="en-US" smtClean="0"/>
              <a:t>read</a:t>
            </a:r>
          </a:p>
          <a:p>
            <a:pPr>
              <a:lnSpc>
                <a:spcPct val="100000"/>
              </a:lnSpc>
            </a:pPr>
            <a:r>
              <a:rPr lang="en-US" smtClean="0"/>
              <a:t>Use names that are easy to remember and intuitive</a:t>
            </a:r>
            <a:endParaRPr lang="en-US"/>
          </a:p>
        </p:txBody>
      </p:sp>
    </p:spTree>
    <p:extLst>
      <p:ext uri="{BB962C8B-B14F-4D97-AF65-F5344CB8AC3E}">
        <p14:creationId xmlns:p14="http://schemas.microsoft.com/office/powerpoint/2010/main" val="3327973561"/>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136</a:t>
            </a:fld>
            <a:endParaRPr lang="en-US"/>
          </a:p>
        </p:txBody>
      </p:sp>
      <p:sp>
        <p:nvSpPr>
          <p:cNvPr id="3" name="Title 2"/>
          <p:cNvSpPr>
            <a:spLocks noGrp="1"/>
          </p:cNvSpPr>
          <p:nvPr>
            <p:ph type="title"/>
          </p:nvPr>
        </p:nvSpPr>
        <p:spPr/>
        <p:txBody>
          <a:bodyPr/>
          <a:lstStyle/>
          <a:p>
            <a:r>
              <a:rPr lang="en-US"/>
              <a:t>Your </a:t>
            </a:r>
            <a:r>
              <a:rPr lang="en-US" smtClean="0"/>
              <a:t>Turn</a:t>
            </a:r>
            <a:endParaRPr lang="en-US"/>
          </a:p>
        </p:txBody>
      </p:sp>
      <p:sp>
        <p:nvSpPr>
          <p:cNvPr id="4" name="Content Placeholder 3"/>
          <p:cNvSpPr>
            <a:spLocks noGrp="1"/>
          </p:cNvSpPr>
          <p:nvPr>
            <p:ph idx="1"/>
          </p:nvPr>
        </p:nvSpPr>
        <p:spPr/>
        <p:txBody>
          <a:bodyPr/>
          <a:lstStyle/>
          <a:p>
            <a:r>
              <a:rPr lang="en-US"/>
              <a:t>1. make a variable called </a:t>
            </a:r>
            <a:r>
              <a:rPr lang="en-US" err="1" smtClean="0">
                <a:latin typeface="Courier New" panose="02070309020205020404" pitchFamily="49" charset="0"/>
                <a:cs typeface="Courier New" panose="02070309020205020404" pitchFamily="49" charset="0"/>
              </a:rPr>
              <a:t>first_name</a:t>
            </a:r>
            <a:r>
              <a:rPr lang="en-US" smtClean="0"/>
              <a:t> </a:t>
            </a:r>
            <a:r>
              <a:rPr lang="en-US"/>
              <a:t>and assign your first name to it</a:t>
            </a:r>
          </a:p>
          <a:p>
            <a:r>
              <a:rPr lang="en-US"/>
              <a:t>2. make a variable called </a:t>
            </a:r>
            <a:r>
              <a:rPr lang="en-US" err="1" smtClean="0">
                <a:latin typeface="Courier New" panose="02070309020205020404" pitchFamily="49" charset="0"/>
                <a:cs typeface="Courier New" panose="02070309020205020404" pitchFamily="49" charset="0"/>
              </a:rPr>
              <a:t>last_name</a:t>
            </a:r>
            <a:r>
              <a:rPr lang="en-US" smtClean="0"/>
              <a:t> </a:t>
            </a:r>
            <a:r>
              <a:rPr lang="en-US"/>
              <a:t>and assign your last name to it</a:t>
            </a:r>
          </a:p>
          <a:p>
            <a:r>
              <a:rPr lang="en-US"/>
              <a:t>3. type </a:t>
            </a:r>
            <a:endParaRPr lang="en-US" smtClean="0"/>
          </a:p>
          <a:p>
            <a:r>
              <a:rPr lang="en-US" smtClean="0">
                <a:latin typeface="Courier New" panose="02070309020205020404" pitchFamily="49" charset="0"/>
                <a:cs typeface="Courier New" panose="02070309020205020404" pitchFamily="49" charset="0"/>
              </a:rPr>
              <a:t>paste("hello I am", first_name, last_name)</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8256463"/>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R commands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286719" y="1752600"/>
            <a:ext cx="8382000"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buFont typeface="Arial" pitchFamily="34" charset="0"/>
              <a:buChar char="•"/>
            </a:pPr>
            <a:r>
              <a:rPr lang="en-US" sz="2800" smtClean="0">
                <a:latin typeface="Calibri" pitchFamily="34" charset="0"/>
                <a:cs typeface="Calibri" pitchFamily="34" charset="0"/>
                <a:sym typeface="Wingdings" panose="05000000000000000000" pitchFamily="2" charset="2"/>
              </a:rPr>
              <a:t>R is </a:t>
            </a:r>
            <a:r>
              <a:rPr lang="en-US" sz="2800" b="1" smtClean="0">
                <a:latin typeface="Calibri" pitchFamily="34" charset="0"/>
                <a:cs typeface="Calibri" pitchFamily="34" charset="0"/>
                <a:sym typeface="Wingdings" panose="05000000000000000000" pitchFamily="2" charset="2"/>
              </a:rPr>
              <a:t>case sensitive</a:t>
            </a:r>
            <a:endParaRPr lang="en-US" sz="2800" smtClean="0">
              <a:latin typeface="Calibri" pitchFamily="34" charset="0"/>
              <a:cs typeface="Calibri" pitchFamily="34" charset="0"/>
              <a:sym typeface="Wingdings" panose="05000000000000000000" pitchFamily="2" charset="2"/>
            </a:endParaRPr>
          </a:p>
          <a:p>
            <a:pPr marL="342900" indent="-342900">
              <a:buFont typeface="Arial" pitchFamily="34" charset="0"/>
              <a:buChar char="•"/>
            </a:pPr>
            <a:r>
              <a:rPr lang="en-US" sz="2800" smtClean="0">
                <a:latin typeface="Calibri" pitchFamily="34" charset="0"/>
                <a:cs typeface="Calibri" pitchFamily="34" charset="0"/>
                <a:sym typeface="Wingdings" panose="05000000000000000000" pitchFamily="2" charset="2"/>
              </a:rPr>
              <a:t>Commands are separated either by a semi-colon (“;”), or by a newline</a:t>
            </a:r>
          </a:p>
          <a:p>
            <a:pPr marL="342900" indent="-342900">
              <a:buFont typeface="Arial" pitchFamily="34" charset="0"/>
              <a:buChar char="•"/>
            </a:pPr>
            <a:r>
              <a:rPr lang="en-US" sz="2800" smtClean="0">
                <a:latin typeface="Calibri" pitchFamily="34" charset="0"/>
                <a:cs typeface="Calibri" pitchFamily="34" charset="0"/>
                <a:sym typeface="Wingdings" panose="05000000000000000000" pitchFamily="2" charset="2"/>
              </a:rPr>
              <a:t>Two ways to run codes</a:t>
            </a:r>
          </a:p>
          <a:p>
            <a:pPr marL="800100" lvl="1" indent="-342900">
              <a:buFont typeface="Arial" pitchFamily="34" charset="0"/>
              <a:buChar char="•"/>
            </a:pPr>
            <a:r>
              <a:rPr lang="en-US" sz="2800" smtClean="0">
                <a:latin typeface="Calibri" pitchFamily="34" charset="0"/>
                <a:cs typeface="Calibri" pitchFamily="34" charset="0"/>
                <a:sym typeface="Wingdings" panose="05000000000000000000" pitchFamily="2" charset="2"/>
              </a:rPr>
              <a:t>Batch mode</a:t>
            </a:r>
          </a:p>
          <a:p>
            <a:pPr marL="800100" lvl="1" indent="-342900">
              <a:buFont typeface="Arial" pitchFamily="34" charset="0"/>
              <a:buChar char="•"/>
            </a:pPr>
            <a:r>
              <a:rPr lang="en-US" sz="2800" smtClean="0">
                <a:latin typeface="Calibri" pitchFamily="34" charset="0"/>
                <a:cs typeface="Calibri" pitchFamily="34" charset="0"/>
                <a:sym typeface="Wingdings" panose="05000000000000000000" pitchFamily="2" charset="2"/>
              </a:rPr>
              <a:t>Interactive mode</a:t>
            </a:r>
          </a:p>
          <a:p>
            <a:pPr marL="355600" indent="-355600">
              <a:buFont typeface="Arial" pitchFamily="34" charset="0"/>
              <a:buChar char="•"/>
            </a:pPr>
            <a:r>
              <a:rPr lang="en-US" sz="2800" smtClean="0">
                <a:latin typeface="Calibri" pitchFamily="34" charset="0"/>
                <a:cs typeface="Calibri" pitchFamily="34" charset="0"/>
                <a:sym typeface="Wingdings" panose="05000000000000000000" pitchFamily="2" charset="2"/>
              </a:rPr>
              <a:t>Comments can be added, starting with a hash (‘#’), everything to the end of the line is a comment</a:t>
            </a:r>
          </a:p>
        </p:txBody>
      </p:sp>
    </p:spTree>
    <p:extLst>
      <p:ext uri="{BB962C8B-B14F-4D97-AF65-F5344CB8AC3E}">
        <p14:creationId xmlns:p14="http://schemas.microsoft.com/office/powerpoint/2010/main" val="3849302625"/>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138</a:t>
            </a:fld>
            <a:endParaRPr lang="en-US"/>
          </a:p>
        </p:txBody>
      </p:sp>
      <p:sp>
        <p:nvSpPr>
          <p:cNvPr id="3" name="Title 2"/>
          <p:cNvSpPr>
            <a:spLocks noGrp="1"/>
          </p:cNvSpPr>
          <p:nvPr>
            <p:ph type="title"/>
          </p:nvPr>
        </p:nvSpPr>
        <p:spPr/>
        <p:txBody>
          <a:bodyPr/>
          <a:lstStyle/>
          <a:p>
            <a:r>
              <a:rPr lang="en-US"/>
              <a:t>The Workspace</a:t>
            </a:r>
          </a:p>
        </p:txBody>
      </p:sp>
      <p:sp>
        <p:nvSpPr>
          <p:cNvPr id="4" name="Content Placeholder 3"/>
          <p:cNvSpPr>
            <a:spLocks noGrp="1"/>
          </p:cNvSpPr>
          <p:nvPr>
            <p:ph idx="1"/>
          </p:nvPr>
        </p:nvSpPr>
        <p:spPr>
          <a:xfrm>
            <a:off x="228600" y="1752600"/>
            <a:ext cx="8690112" cy="4916556"/>
          </a:xfrm>
        </p:spPr>
        <p:txBody>
          <a:bodyPr/>
          <a:lstStyle/>
          <a:p>
            <a:pPr>
              <a:lnSpc>
                <a:spcPct val="100000"/>
              </a:lnSpc>
            </a:pPr>
            <a:r>
              <a:rPr lang="en-US"/>
              <a:t>What names have you defined values for</a:t>
            </a:r>
            <a:r>
              <a:rPr lang="en-US" smtClean="0"/>
              <a:t>?</a:t>
            </a:r>
          </a:p>
          <a:p>
            <a:pPr>
              <a:lnSpc>
                <a:spcPct val="100000"/>
              </a:lnSpc>
            </a:pPr>
            <a:r>
              <a:rPr lang="en-US" smtClean="0"/>
              <a:t>	</a:t>
            </a:r>
            <a:r>
              <a:rPr lang="en-US" smtClean="0">
                <a:latin typeface="Courier New" panose="02070309020205020404" pitchFamily="49" charset="0"/>
                <a:cs typeface="Courier New" panose="02070309020205020404" pitchFamily="49" charset="0"/>
              </a:rPr>
              <a:t>ls</a:t>
            </a:r>
            <a:r>
              <a:rPr lang="en-US">
                <a:latin typeface="Courier New" panose="02070309020205020404" pitchFamily="49" charset="0"/>
                <a:cs typeface="Courier New" panose="02070309020205020404" pitchFamily="49" charset="0"/>
              </a:rPr>
              <a:t>()</a:t>
            </a:r>
          </a:p>
          <a:p>
            <a:pPr>
              <a:lnSpc>
                <a:spcPct val="100000"/>
              </a:lnSpc>
            </a:pPr>
            <a:r>
              <a:rPr lang="en-US" smtClean="0">
                <a:latin typeface="Courier New" panose="02070309020205020404" pitchFamily="49" charset="0"/>
                <a:cs typeface="Courier New" panose="02070309020205020404" pitchFamily="49" charset="0"/>
              </a:rPr>
              <a:t>	objects()</a:t>
            </a:r>
          </a:p>
          <a:p>
            <a:pPr>
              <a:lnSpc>
                <a:spcPct val="100000"/>
              </a:lnSpc>
            </a:pPr>
            <a:r>
              <a:rPr lang="en-US"/>
              <a:t>Working </a:t>
            </a:r>
            <a:r>
              <a:rPr lang="en-US" smtClean="0"/>
              <a:t>Directory</a:t>
            </a:r>
          </a:p>
          <a:p>
            <a:pPr>
              <a:lnSpc>
                <a:spcPct val="100000"/>
              </a:lnSpc>
            </a:pPr>
            <a:r>
              <a:rPr lang="en-US" smtClean="0"/>
              <a:t>	</a:t>
            </a:r>
            <a:r>
              <a:rPr lang="en-US" err="1" smtClean="0">
                <a:latin typeface="Courier New" panose="02070309020205020404" pitchFamily="49" charset="0"/>
                <a:cs typeface="Courier New" panose="02070309020205020404" pitchFamily="49" charset="0"/>
              </a:rPr>
              <a:t>getwd() # </a:t>
            </a:r>
            <a:r>
              <a:rPr lang="en-US">
                <a:latin typeface="Courier New" panose="02070309020205020404" pitchFamily="49" charset="0"/>
                <a:cs typeface="Courier New" panose="02070309020205020404" pitchFamily="49" charset="0"/>
              </a:rPr>
              <a:t>the current working directory</a:t>
            </a:r>
          </a:p>
          <a:p>
            <a:pPr>
              <a:lnSpc>
                <a:spcPct val="100000"/>
              </a:lnSpc>
            </a:pPr>
            <a:r>
              <a:rPr lang="en-US" smtClean="0">
                <a:latin typeface="Courier New" panose="02070309020205020404" pitchFamily="49" charset="0"/>
                <a:cs typeface="Courier New" panose="02070309020205020404" pitchFamily="49" charset="0"/>
              </a:rPr>
              <a:t>	dir() # </a:t>
            </a:r>
            <a:r>
              <a:rPr lang="en-US">
                <a:latin typeface="Courier New" panose="02070309020205020404" pitchFamily="49" charset="0"/>
                <a:cs typeface="Courier New" panose="02070309020205020404" pitchFamily="49" charset="0"/>
              </a:rPr>
              <a:t>see the files on the directory</a:t>
            </a:r>
          </a:p>
          <a:p>
            <a:pPr>
              <a:lnSpc>
                <a:spcPct val="100000"/>
              </a:lnSpc>
            </a:pPr>
            <a:r>
              <a:rPr lang="en-US" smtClean="0">
                <a:latin typeface="Courier New" panose="02070309020205020404" pitchFamily="49" charset="0"/>
                <a:cs typeface="Courier New" panose="02070309020205020404" pitchFamily="49" charset="0"/>
              </a:rPr>
              <a:t>	setwd</a:t>
            </a:r>
            <a:r>
              <a:rPr lang="en-US">
                <a:latin typeface="Courier New" panose="02070309020205020404" pitchFamily="49" charset="0"/>
                <a:cs typeface="Courier New" panose="02070309020205020404" pitchFamily="49" charset="0"/>
              </a:rPr>
              <a:t>("/Users/mrezaei/Desktop") </a:t>
            </a:r>
            <a:r>
              <a:rPr lang="en-US" smtClean="0">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change the </a:t>
            </a:r>
            <a:r>
              <a:rPr lang="en-US" smtClean="0">
                <a:latin typeface="Courier New" panose="02070309020205020404" pitchFamily="49" charset="0"/>
                <a:cs typeface="Courier New" panose="02070309020205020404" pitchFamily="49" charset="0"/>
              </a:rPr>
              <a:t>directory</a:t>
            </a:r>
            <a:endParaRPr lang="en-US">
              <a:latin typeface="Courier New" panose="02070309020205020404" pitchFamily="49" charset="0"/>
              <a:cs typeface="Courier New" panose="02070309020205020404" pitchFamily="49" charset="0"/>
            </a:endParaRPr>
          </a:p>
          <a:p>
            <a:pPr>
              <a:lnSpc>
                <a:spcPct val="100000"/>
              </a:lnSpc>
            </a:pPr>
            <a:r>
              <a:rPr lang="en-US" smtClean="0">
                <a:latin typeface="Courier New" panose="02070309020205020404" pitchFamily="49" charset="0"/>
                <a:cs typeface="Courier New" panose="02070309020205020404" pitchFamily="49" charset="0"/>
              </a:rPr>
              <a:t>	getwd</a:t>
            </a:r>
            <a:r>
              <a:rPr lang="en-US">
                <a:latin typeface="Courier New" panose="02070309020205020404" pitchFamily="49" charset="0"/>
                <a:cs typeface="Courier New" panose="02070309020205020404" pitchFamily="49" charset="0"/>
              </a:rPr>
              <a:t>()</a:t>
            </a:r>
          </a:p>
          <a:p>
            <a:pPr>
              <a:lnSpc>
                <a:spcPct val="100000"/>
              </a:lnSpc>
            </a:pPr>
            <a:r>
              <a:rPr lang="en-US" smtClean="0">
                <a:latin typeface="Courier New" panose="02070309020205020404" pitchFamily="49" charset="0"/>
                <a:cs typeface="Courier New" panose="02070309020205020404" pitchFamily="49" charset="0"/>
              </a:rPr>
              <a:t>	dir</a:t>
            </a:r>
            <a:r>
              <a:rPr lang="en-US">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44623240"/>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139</a:t>
            </a:fld>
            <a:endParaRPr lang="en-US"/>
          </a:p>
        </p:txBody>
      </p:sp>
      <p:sp>
        <p:nvSpPr>
          <p:cNvPr id="3" name="Title 2"/>
          <p:cNvSpPr>
            <a:spLocks noGrp="1"/>
          </p:cNvSpPr>
          <p:nvPr>
            <p:ph type="title"/>
          </p:nvPr>
        </p:nvSpPr>
        <p:spPr/>
        <p:txBody>
          <a:bodyPr/>
          <a:lstStyle/>
          <a:p>
            <a:r>
              <a:rPr lang="en-US"/>
              <a:t>The Workspace</a:t>
            </a:r>
          </a:p>
        </p:txBody>
      </p:sp>
      <p:sp>
        <p:nvSpPr>
          <p:cNvPr id="4" name="Content Placeholder 3"/>
          <p:cNvSpPr>
            <a:spLocks noGrp="1"/>
          </p:cNvSpPr>
          <p:nvPr>
            <p:ph idx="1"/>
          </p:nvPr>
        </p:nvSpPr>
        <p:spPr/>
        <p:txBody>
          <a:bodyPr/>
          <a:lstStyle/>
          <a:p>
            <a:pPr>
              <a:lnSpc>
                <a:spcPct val="100000"/>
              </a:lnSpc>
            </a:pPr>
            <a:r>
              <a:rPr lang="en-US" err="1" smtClean="0">
                <a:latin typeface="Courier New" panose="02070309020205020404" pitchFamily="49" charset="0"/>
                <a:cs typeface="Courier New" panose="02070309020205020404" pitchFamily="49" charset="0"/>
              </a:rPr>
              <a:t>setwd("../") </a:t>
            </a:r>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one </a:t>
            </a:r>
            <a:r>
              <a:rPr lang="en-US">
                <a:latin typeface="Courier New" panose="02070309020205020404" pitchFamily="49" charset="0"/>
                <a:cs typeface="Courier New" panose="02070309020205020404" pitchFamily="49" charset="0"/>
              </a:rPr>
              <a:t>directory up</a:t>
            </a:r>
          </a:p>
          <a:p>
            <a:pPr>
              <a:lnSpc>
                <a:spcPct val="100000"/>
              </a:lnSpc>
            </a:pPr>
            <a:r>
              <a:rPr lang="en-US" err="1" smtClean="0">
                <a:latin typeface="Courier New" panose="02070309020205020404" pitchFamily="49" charset="0"/>
                <a:cs typeface="Courier New" panose="02070309020205020404" pitchFamily="49" charset="0"/>
              </a:rPr>
              <a:t>getwd</a:t>
            </a:r>
            <a:r>
              <a:rPr lang="en-US">
                <a:latin typeface="Courier New" panose="02070309020205020404" pitchFamily="49" charset="0"/>
                <a:cs typeface="Courier New" panose="02070309020205020404" pitchFamily="49" charset="0"/>
              </a:rPr>
              <a:t>()</a:t>
            </a:r>
          </a:p>
          <a:p>
            <a:pPr>
              <a:lnSpc>
                <a:spcPct val="100000"/>
              </a:lnSpc>
            </a:pPr>
            <a:r>
              <a:rPr lang="en-US" err="1" smtClean="0">
                <a:latin typeface="Courier New" panose="02070309020205020404" pitchFamily="49" charset="0"/>
                <a:cs typeface="Courier New" panose="02070309020205020404" pitchFamily="49" charset="0"/>
              </a:rPr>
              <a:t>setwd</a:t>
            </a:r>
            <a:r>
              <a:rPr lang="en-US">
                <a:latin typeface="Courier New" panose="02070309020205020404" pitchFamily="49" charset="0"/>
                <a:cs typeface="Courier New" panose="02070309020205020404" pitchFamily="49" charset="0"/>
              </a:rPr>
              <a:t>("./Desktop</a:t>
            </a:r>
            <a:r>
              <a:rPr lang="en-US" smtClean="0">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 down </a:t>
            </a:r>
            <a:r>
              <a:rPr lang="en-US">
                <a:latin typeface="Courier New" panose="02070309020205020404" pitchFamily="49" charset="0"/>
                <a:cs typeface="Courier New" panose="02070309020205020404" pitchFamily="49" charset="0"/>
              </a:rPr>
              <a:t>inside a directory</a:t>
            </a:r>
          </a:p>
          <a:p>
            <a:pPr>
              <a:lnSpc>
                <a:spcPct val="100000"/>
              </a:lnSpc>
            </a:pPr>
            <a:r>
              <a:rPr lang="en-US" err="1" smtClean="0">
                <a:latin typeface="Courier New" panose="02070309020205020404" pitchFamily="49" charset="0"/>
                <a:cs typeface="Courier New" panose="02070309020205020404" pitchFamily="49" charset="0"/>
              </a:rPr>
              <a:t>getwd</a:t>
            </a:r>
            <a:r>
              <a:rPr lang="en-US">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08548018"/>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mtClean="0"/>
              <a:t>Dow Jones Index Values Since 2002</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14</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0513" y="2152650"/>
            <a:ext cx="8562975"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030946"/>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140</a:t>
            </a:fld>
            <a:endParaRPr lang="en-US"/>
          </a:p>
        </p:txBody>
      </p:sp>
      <p:sp>
        <p:nvSpPr>
          <p:cNvPr id="3" name="Title 2"/>
          <p:cNvSpPr>
            <a:spLocks noGrp="1"/>
          </p:cNvSpPr>
          <p:nvPr>
            <p:ph type="title"/>
          </p:nvPr>
        </p:nvSpPr>
        <p:spPr/>
        <p:txBody>
          <a:bodyPr/>
          <a:lstStyle/>
          <a:p>
            <a:r>
              <a:rPr lang="en-US" smtClean="0"/>
              <a:t>Or you can also do this</a:t>
            </a:r>
            <a:endParaRPr lang="en-US"/>
          </a:p>
        </p:txBody>
      </p:sp>
      <p:pic>
        <p:nvPicPr>
          <p:cNvPr id="5" name="Content Placeholder 4"/>
          <p:cNvPicPr>
            <a:picLocks noGrp="1" noChangeAspect="1"/>
          </p:cNvPicPr>
          <p:nvPr>
            <p:ph idx="1"/>
          </p:nvPr>
        </p:nvPicPr>
        <p:blipFill>
          <a:blip r:embed="rId2"/>
          <a:stretch>
            <a:fillRect/>
          </a:stretch>
        </p:blipFill>
        <p:spPr>
          <a:xfrm>
            <a:off x="228600" y="2229510"/>
            <a:ext cx="8689975" cy="3959492"/>
          </a:xfrm>
          <a:prstGeom prst="rect">
            <a:avLst/>
          </a:prstGeom>
        </p:spPr>
      </p:pic>
    </p:spTree>
    <p:extLst>
      <p:ext uri="{BB962C8B-B14F-4D97-AF65-F5344CB8AC3E}">
        <p14:creationId xmlns:p14="http://schemas.microsoft.com/office/powerpoint/2010/main" val="2178635664"/>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141</a:t>
            </a:fld>
            <a:endParaRPr lang="en-US"/>
          </a:p>
        </p:txBody>
      </p:sp>
      <p:sp>
        <p:nvSpPr>
          <p:cNvPr id="3" name="Title 2"/>
          <p:cNvSpPr>
            <a:spLocks noGrp="1"/>
          </p:cNvSpPr>
          <p:nvPr>
            <p:ph type="title"/>
          </p:nvPr>
        </p:nvSpPr>
        <p:spPr/>
        <p:txBody>
          <a:bodyPr/>
          <a:lstStyle/>
          <a:p>
            <a:r>
              <a:rPr lang="en-US"/>
              <a:t>Installing and </a:t>
            </a:r>
            <a:r>
              <a:rPr lang="en-US" smtClean="0"/>
              <a:t>Loading Packages</a:t>
            </a:r>
            <a:endParaRPr lang="en-US"/>
          </a:p>
        </p:txBody>
      </p:sp>
      <p:sp>
        <p:nvSpPr>
          <p:cNvPr id="4" name="Content Placeholder 3"/>
          <p:cNvSpPr>
            <a:spLocks noGrp="1"/>
          </p:cNvSpPr>
          <p:nvPr>
            <p:ph idx="1"/>
          </p:nvPr>
        </p:nvSpPr>
        <p:spPr/>
        <p:txBody>
          <a:bodyPr/>
          <a:lstStyle/>
          <a:p>
            <a:pPr>
              <a:lnSpc>
                <a:spcPct val="100000"/>
              </a:lnSpc>
            </a:pPr>
            <a:r>
              <a:rPr lang="en-US"/>
              <a:t>A package is a set of related </a:t>
            </a:r>
            <a:r>
              <a:rPr lang="en-US" smtClean="0"/>
              <a:t>functions (implemented by other programmers)</a:t>
            </a:r>
            <a:endParaRPr lang="en-US"/>
          </a:p>
          <a:p>
            <a:pPr>
              <a:lnSpc>
                <a:spcPct val="100000"/>
              </a:lnSpc>
            </a:pPr>
            <a:r>
              <a:rPr lang="en-US" smtClean="0"/>
              <a:t>To download </a:t>
            </a:r>
            <a:r>
              <a:rPr lang="en-US"/>
              <a:t>the package </a:t>
            </a:r>
            <a:r>
              <a:rPr lang="en-US" i="1" smtClean="0"/>
              <a:t>foo</a:t>
            </a:r>
            <a:r>
              <a:rPr lang="en-US" smtClean="0"/>
              <a:t> </a:t>
            </a:r>
            <a:r>
              <a:rPr lang="en-US"/>
              <a:t>from http://</a:t>
            </a:r>
            <a:r>
              <a:rPr lang="en-US" smtClean="0"/>
              <a:t>cran.r-project.org:</a:t>
            </a:r>
          </a:p>
          <a:p>
            <a:pPr>
              <a:lnSpc>
                <a:spcPct val="100000"/>
              </a:lnSpc>
            </a:pPr>
            <a:r>
              <a:rPr lang="en-US" smtClean="0"/>
              <a:t>	</a:t>
            </a:r>
            <a:r>
              <a:rPr lang="en-US" err="1" smtClean="0">
                <a:latin typeface="Courier New" panose="02070309020205020404" pitchFamily="49" charset="0"/>
                <a:cs typeface="Courier New" panose="02070309020205020404" pitchFamily="49" charset="0"/>
              </a:rPr>
              <a:t>install.packages("</a:t>
            </a:r>
            <a:r>
              <a:rPr lang="en-US" i="1" smtClean="0">
                <a:latin typeface="Courier New" panose="02070309020205020404" pitchFamily="49" charset="0"/>
                <a:cs typeface="Courier New" panose="02070309020205020404" pitchFamily="49" charset="0"/>
              </a:rPr>
              <a:t>foo</a:t>
            </a:r>
            <a:r>
              <a:rPr lang="en-US" smtClean="0">
                <a:latin typeface="Courier New" panose="02070309020205020404" pitchFamily="49" charset="0"/>
                <a:cs typeface="Courier New" panose="02070309020205020404" pitchFamily="49" charset="0"/>
              </a:rPr>
              <a:t>")</a:t>
            </a:r>
            <a:endParaRPr lang="en-US">
              <a:latin typeface="Courier New" panose="02070309020205020404" pitchFamily="49" charset="0"/>
              <a:cs typeface="Courier New" panose="02070309020205020404" pitchFamily="49" charset="0"/>
            </a:endParaRPr>
          </a:p>
          <a:p>
            <a:pPr>
              <a:lnSpc>
                <a:spcPct val="100000"/>
              </a:lnSpc>
            </a:pPr>
            <a:r>
              <a:rPr lang="en-US" smtClean="0"/>
              <a:t>To load </a:t>
            </a:r>
            <a:r>
              <a:rPr lang="en-US"/>
              <a:t>the functions of the package </a:t>
            </a:r>
            <a:r>
              <a:rPr lang="en-US" i="1" smtClean="0"/>
              <a:t>foo</a:t>
            </a:r>
          </a:p>
          <a:p>
            <a:pPr>
              <a:lnSpc>
                <a:spcPct val="100000"/>
              </a:lnSpc>
            </a:pPr>
            <a:r>
              <a:rPr lang="en-US" smtClean="0"/>
              <a:t>	</a:t>
            </a:r>
            <a:r>
              <a:rPr lang="en-US" smtClean="0">
                <a:latin typeface="Courier New" panose="02070309020205020404" pitchFamily="49" charset="0"/>
                <a:cs typeface="Courier New" panose="02070309020205020404" pitchFamily="49" charset="0"/>
              </a:rPr>
              <a:t>library(</a:t>
            </a:r>
            <a:r>
              <a:rPr lang="en-US" i="1" smtClean="0">
                <a:latin typeface="Courier New" panose="02070309020205020404" pitchFamily="49" charset="0"/>
                <a:cs typeface="Courier New" panose="02070309020205020404" pitchFamily="49" charset="0"/>
              </a:rPr>
              <a:t>foo</a:t>
            </a:r>
            <a:r>
              <a:rPr lang="en-US" smtClean="0">
                <a:latin typeface="Courier New" panose="02070309020205020404" pitchFamily="49" charset="0"/>
                <a:cs typeface="Courier New" panose="02070309020205020404" pitchFamily="49" charset="0"/>
              </a:rPr>
              <a:t>)</a:t>
            </a:r>
          </a:p>
          <a:p>
            <a:pPr>
              <a:lnSpc>
                <a:spcPct val="100000"/>
              </a:lnSpc>
            </a:pPr>
            <a:r>
              <a:rPr lang="en-US" smtClean="0"/>
              <a:t>Try:</a:t>
            </a:r>
          </a:p>
          <a:p>
            <a:pPr>
              <a:lnSpc>
                <a:spcPct val="100000"/>
              </a:lnSpc>
            </a:pPr>
            <a:r>
              <a:rPr lang="en-US"/>
              <a:t>	</a:t>
            </a:r>
            <a:r>
              <a:rPr lang="en-US" err="1" smtClean="0">
                <a:latin typeface="Courier New" panose="02070309020205020404" pitchFamily="49" charset="0"/>
                <a:cs typeface="Courier New" panose="02070309020205020404" pitchFamily="49" charset="0"/>
              </a:rPr>
              <a:t>install.packages("readr")</a:t>
            </a:r>
          </a:p>
          <a:p>
            <a:pPr>
              <a:lnSpc>
                <a:spcPct val="100000"/>
              </a:lnSpc>
            </a:pPr>
            <a:r>
              <a:rPr lang="en-US" smtClean="0">
                <a:latin typeface="Courier New" panose="02070309020205020404" pitchFamily="49" charset="0"/>
                <a:cs typeface="Courier New" panose="02070309020205020404" pitchFamily="49" charset="0"/>
              </a:rPr>
              <a:t>	library(readr)</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63727226"/>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142</a:t>
            </a:fld>
            <a:endParaRPr lang="en-US"/>
          </a:p>
        </p:txBody>
      </p:sp>
      <p:sp>
        <p:nvSpPr>
          <p:cNvPr id="3" name="Title 2"/>
          <p:cNvSpPr>
            <a:spLocks noGrp="1"/>
          </p:cNvSpPr>
          <p:nvPr>
            <p:ph type="title"/>
          </p:nvPr>
        </p:nvSpPr>
        <p:spPr/>
        <p:txBody>
          <a:bodyPr/>
          <a:lstStyle/>
          <a:p>
            <a:r>
              <a:rPr lang="en-US"/>
              <a:t>Installing and Loading Packages</a:t>
            </a:r>
          </a:p>
        </p:txBody>
      </p:sp>
      <p:pic>
        <p:nvPicPr>
          <p:cNvPr id="5" name="Picture 4"/>
          <p:cNvPicPr>
            <a:picLocks noChangeAspect="1"/>
          </p:cNvPicPr>
          <p:nvPr/>
        </p:nvPicPr>
        <p:blipFill>
          <a:blip r:embed="rId2"/>
          <a:srcRect b="16140"/>
          <a:stretch>
            <a:fillRect/>
          </a:stretch>
        </p:blipFill>
        <p:spPr>
          <a:xfrm>
            <a:off x="507613" y="1752601"/>
            <a:ext cx="8132085" cy="4800600"/>
          </a:xfrm>
          <a:prstGeom prst="rect">
            <a:avLst/>
          </a:prstGeom>
        </p:spPr>
      </p:pic>
    </p:spTree>
    <p:extLst>
      <p:ext uri="{BB962C8B-B14F-4D97-AF65-F5344CB8AC3E}">
        <p14:creationId xmlns:p14="http://schemas.microsoft.com/office/powerpoint/2010/main" val="1671265412"/>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143</a:t>
            </a:fld>
            <a:endParaRPr lang="en-US"/>
          </a:p>
        </p:txBody>
      </p:sp>
      <p:sp>
        <p:nvSpPr>
          <p:cNvPr id="3" name="Title 2"/>
          <p:cNvSpPr>
            <a:spLocks noGrp="1"/>
          </p:cNvSpPr>
          <p:nvPr>
            <p:ph type="title"/>
          </p:nvPr>
        </p:nvSpPr>
        <p:spPr/>
        <p:txBody>
          <a:bodyPr/>
          <a:lstStyle/>
          <a:p>
            <a:r>
              <a:rPr lang="en-US"/>
              <a:t>Reading and </a:t>
            </a:r>
            <a:r>
              <a:rPr lang="en-US" smtClean="0"/>
              <a:t>Writing </a:t>
            </a:r>
            <a:r>
              <a:rPr lang="en-US"/>
              <a:t>Data</a:t>
            </a:r>
          </a:p>
        </p:txBody>
      </p:sp>
      <p:sp>
        <p:nvSpPr>
          <p:cNvPr id="4" name="Content Placeholder 3"/>
          <p:cNvSpPr>
            <a:spLocks noGrp="1"/>
          </p:cNvSpPr>
          <p:nvPr>
            <p:ph idx="1"/>
          </p:nvPr>
        </p:nvSpPr>
        <p:spPr/>
        <p:txBody>
          <a:bodyPr/>
          <a:lstStyle/>
          <a:p>
            <a:pPr>
              <a:lnSpc>
                <a:spcPct val="100000"/>
              </a:lnSpc>
            </a:pPr>
            <a:r>
              <a:rPr lang="en-US" smtClean="0"/>
              <a:t>Try the following:</a:t>
            </a:r>
          </a:p>
          <a:p>
            <a:pPr>
              <a:lnSpc>
                <a:spcPct val="100000"/>
              </a:lnSpc>
            </a:pPr>
            <a:r>
              <a:rPr lang="en-US" err="1" smtClean="0">
                <a:latin typeface="Courier New" panose="02070309020205020404" pitchFamily="49" charset="0"/>
                <a:cs typeface="Courier New" panose="02070309020205020404" pitchFamily="49" charset="0"/>
              </a:rPr>
              <a:t>file_csv </a:t>
            </a:r>
            <a:r>
              <a:rPr lang="en-US">
                <a:latin typeface="Courier New" panose="02070309020205020404" pitchFamily="49" charset="0"/>
                <a:cs typeface="Courier New" panose="02070309020205020404" pitchFamily="49" charset="0"/>
              </a:rPr>
              <a:t>&lt;- read_csv("example.csv")</a:t>
            </a:r>
          </a:p>
          <a:p>
            <a:pPr>
              <a:lnSpc>
                <a:spcPct val="100000"/>
              </a:lnSpc>
            </a:pPr>
            <a:r>
              <a:rPr lang="en-US" err="1" smtClean="0">
                <a:latin typeface="Courier New" panose="02070309020205020404" pitchFamily="49" charset="0"/>
                <a:cs typeface="Courier New" panose="02070309020205020404" pitchFamily="49" charset="0"/>
              </a:rPr>
              <a:t>file_csv</a:t>
            </a:r>
            <a:endParaRPr lang="en-US" smtClean="0">
              <a:latin typeface="Courier New" panose="02070309020205020404" pitchFamily="49" charset="0"/>
              <a:cs typeface="Courier New" panose="02070309020205020404" pitchFamily="49" charset="0"/>
            </a:endParaRPr>
          </a:p>
          <a:p>
            <a:pPr>
              <a:lnSpc>
                <a:spcPct val="100000"/>
              </a:lnSpc>
            </a:pPr>
            <a:r>
              <a:rPr lang="en-US" err="1">
                <a:latin typeface="Courier New" panose="02070309020205020404" pitchFamily="49" charset="0"/>
                <a:cs typeface="Courier New" panose="02070309020205020404" pitchFamily="49" charset="0"/>
              </a:rPr>
              <a:t>install.packages("readxl")</a:t>
            </a:r>
            <a:endParaRPr lang="en-US" smtClean="0">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library(readxl)</a:t>
            </a:r>
          </a:p>
          <a:p>
            <a:pPr>
              <a:lnSpc>
                <a:spcPct val="100000"/>
              </a:lnSpc>
            </a:pPr>
            <a:r>
              <a:rPr lang="en-US" err="1">
                <a:latin typeface="Courier New" panose="02070309020205020404" pitchFamily="49" charset="0"/>
                <a:cs typeface="Courier New" panose="02070309020205020404" pitchFamily="49" charset="0"/>
              </a:rPr>
              <a:t>file_xls &lt;- read_excel("example.xlsx", sheet = 2)</a:t>
            </a:r>
          </a:p>
          <a:p>
            <a:pPr>
              <a:lnSpc>
                <a:spcPct val="100000"/>
              </a:lnSpc>
            </a:pPr>
            <a:r>
              <a:rPr lang="en-US" err="1" smtClean="0">
                <a:latin typeface="Courier New" panose="02070309020205020404" pitchFamily="49" charset="0"/>
                <a:cs typeface="Courier New" panose="02070309020205020404" pitchFamily="49" charset="0"/>
              </a:rPr>
              <a:t>file_xls</a:t>
            </a:r>
            <a:endParaRPr lang="en-US" smtClean="0">
              <a:latin typeface="Courier New" panose="02070309020205020404" pitchFamily="49" charset="0"/>
              <a:cs typeface="Courier New" panose="02070309020205020404" pitchFamily="49" charset="0"/>
            </a:endParaRPr>
          </a:p>
          <a:p>
            <a:pPr>
              <a:lnSpc>
                <a:spcPct val="100000"/>
              </a:lnSpc>
            </a:pPr>
            <a:r>
              <a:rPr lang="en-US" err="1">
                <a:latin typeface="Courier New" panose="02070309020205020404" pitchFamily="49" charset="0"/>
                <a:cs typeface="Courier New" panose="02070309020205020404" pitchFamily="49" charset="0"/>
              </a:rPr>
              <a:t>write_csv(file_xls, "second_sheet.csv")</a:t>
            </a:r>
          </a:p>
        </p:txBody>
      </p:sp>
    </p:spTree>
    <p:extLst>
      <p:ext uri="{BB962C8B-B14F-4D97-AF65-F5344CB8AC3E}">
        <p14:creationId xmlns:p14="http://schemas.microsoft.com/office/powerpoint/2010/main" val="760157563"/>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Using R</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276225" y="1676400"/>
            <a:ext cx="838200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spcBef>
                <a:spcPts val="1200"/>
              </a:spcBef>
              <a:spcAft>
                <a:spcPts val="1200"/>
              </a:spcAft>
              <a:buFont typeface="Arial" pitchFamily="34" charset="0"/>
              <a:buChar char="•"/>
            </a:pPr>
            <a:r>
              <a:rPr lang="en-US" sz="2800" smtClean="0">
                <a:solidFill>
                  <a:srgbClr val="477D59"/>
                </a:solidFill>
                <a:latin typeface="Calibri" pitchFamily="34" charset="0"/>
                <a:cs typeface="Calibri" pitchFamily="34" charset="0"/>
                <a:sym typeface="Wingdings" panose="05000000000000000000" pitchFamily="2" charset="2"/>
              </a:rPr>
              <a:t>A few important commands</a:t>
            </a:r>
            <a:br>
              <a:rPr lang="en-US" sz="2800" smtClean="0">
                <a:solidFill>
                  <a:srgbClr val="477D59"/>
                </a:solidFill>
                <a:latin typeface="Calibri" pitchFamily="34" charset="0"/>
                <a:cs typeface="Calibri" pitchFamily="34" charset="0"/>
                <a:sym typeface="Wingdings" panose="05000000000000000000" pitchFamily="2" charset="2"/>
              </a:rPr>
            </a:br>
            <a:r>
              <a:rPr lang="en-US" sz="2800" smtClean="0">
                <a:solidFill>
                  <a:srgbClr val="477D59"/>
                </a:solidFill>
                <a:latin typeface="Calibri" pitchFamily="34" charset="0"/>
                <a:cs typeface="Calibri" pitchFamily="34" charset="0"/>
                <a:sym typeface="Wingdings" panose="05000000000000000000" pitchFamily="2" charset="2"/>
              </a:rPr>
              <a:t>- </a:t>
            </a:r>
            <a:r>
              <a:rPr lang="en-US" sz="2800" err="1" smtClean="0">
                <a:solidFill>
                  <a:srgbClr val="477D59"/>
                </a:solidFill>
                <a:latin typeface="Courier New" panose="02070309020205020404" pitchFamily="49" charset="0"/>
                <a:cs typeface="Courier New" panose="02070309020205020404" pitchFamily="49" charset="0"/>
                <a:sym typeface="Wingdings" panose="05000000000000000000" pitchFamily="2" charset="2"/>
              </a:rPr>
              <a:t>help.start( )</a:t>
            </a:r>
            <a:r>
              <a:rPr lang="en-US" sz="2800" smtClean="0">
                <a:solidFill>
                  <a:srgbClr val="477D59"/>
                </a:solidFill>
                <a:latin typeface="Calibri" pitchFamily="34" charset="0"/>
                <a:cs typeface="Calibri" pitchFamily="34" charset="0"/>
                <a:sym typeface="Wingdings" panose="05000000000000000000" pitchFamily="2" charset="2"/>
              </a:rPr>
              <a:t>for a web-based interface to the help system</a:t>
            </a:r>
            <a:br>
              <a:rPr lang="en-US" sz="2800" smtClean="0">
                <a:solidFill>
                  <a:srgbClr val="477D59"/>
                </a:solidFill>
                <a:latin typeface="Calibri" pitchFamily="34" charset="0"/>
                <a:cs typeface="Calibri" pitchFamily="34" charset="0"/>
                <a:sym typeface="Wingdings" panose="05000000000000000000" pitchFamily="2" charset="2"/>
              </a:rPr>
            </a:br>
            <a:r>
              <a:rPr lang="en-US" sz="2800" smtClean="0">
                <a:solidFill>
                  <a:srgbClr val="477D59"/>
                </a:solidFill>
                <a:latin typeface="Calibri" pitchFamily="34" charset="0"/>
                <a:cs typeface="Calibri" pitchFamily="34" charset="0"/>
                <a:sym typeface="Wingdings" panose="05000000000000000000" pitchFamily="2" charset="2"/>
              </a:rPr>
              <a:t>- </a:t>
            </a:r>
            <a:r>
              <a:rPr lang="en-US" sz="2800" smtClean="0">
                <a:solidFill>
                  <a:srgbClr val="477D59"/>
                </a:solidFill>
                <a:latin typeface="Courier New" panose="02070309020205020404" pitchFamily="49" charset="0"/>
                <a:cs typeface="Courier New" panose="02070309020205020404" pitchFamily="49" charset="0"/>
                <a:sym typeface="Wingdings" panose="05000000000000000000" pitchFamily="2" charset="2"/>
              </a:rPr>
              <a:t>?topic </a:t>
            </a:r>
            <a:r>
              <a:rPr lang="en-US" sz="2800" smtClean="0">
                <a:solidFill>
                  <a:srgbClr val="477D59"/>
                </a:solidFill>
                <a:latin typeface="Calibri" pitchFamily="34" charset="0"/>
                <a:cs typeface="Calibri" pitchFamily="34" charset="0"/>
                <a:sym typeface="Wingdings" panose="05000000000000000000" pitchFamily="2" charset="2"/>
              </a:rPr>
              <a:t>or </a:t>
            </a:r>
            <a:r>
              <a:rPr lang="en-US" sz="2800" smtClean="0">
                <a:solidFill>
                  <a:srgbClr val="477D59"/>
                </a:solidFill>
                <a:latin typeface="Courier New" panose="02070309020205020404" pitchFamily="49" charset="0"/>
                <a:cs typeface="Courier New" panose="02070309020205020404" pitchFamily="49" charset="0"/>
                <a:sym typeface="Wingdings" panose="05000000000000000000" pitchFamily="2" charset="2"/>
              </a:rPr>
              <a:t>??topic </a:t>
            </a:r>
            <a:r>
              <a:rPr lang="en-US" sz="2800" smtClean="0">
                <a:solidFill>
                  <a:srgbClr val="477D59"/>
                </a:solidFill>
                <a:latin typeface="Calibri" pitchFamily="34" charset="0"/>
                <a:cs typeface="Calibri" pitchFamily="34" charset="0"/>
                <a:sym typeface="Wingdings" panose="05000000000000000000" pitchFamily="2" charset="2"/>
              </a:rPr>
              <a:t>for help on </a:t>
            </a:r>
            <a:r>
              <a:rPr lang="en-US" sz="2800" smtClean="0">
                <a:solidFill>
                  <a:srgbClr val="477D59"/>
                </a:solidFill>
                <a:latin typeface="Courier New" panose="02070309020205020404" pitchFamily="49" charset="0"/>
                <a:cs typeface="Courier New" panose="02070309020205020404" pitchFamily="49" charset="0"/>
                <a:sym typeface="Wingdings" panose="05000000000000000000" pitchFamily="2" charset="2"/>
              </a:rPr>
              <a:t>topic</a:t>
            </a:r>
            <a:br>
              <a:rPr lang="en-US" sz="2800" smtClean="0">
                <a:solidFill>
                  <a:srgbClr val="477D59"/>
                </a:solidFill>
                <a:latin typeface="Calibri" pitchFamily="34" charset="0"/>
                <a:cs typeface="Calibri" pitchFamily="34" charset="0"/>
                <a:sym typeface="Wingdings" panose="05000000000000000000" pitchFamily="2" charset="2"/>
              </a:rPr>
            </a:br>
            <a:r>
              <a:rPr lang="en-US" sz="2800" smtClean="0">
                <a:solidFill>
                  <a:srgbClr val="477D59"/>
                </a:solidFill>
                <a:latin typeface="Calibri" pitchFamily="34" charset="0"/>
                <a:cs typeface="Calibri" pitchFamily="34" charset="0"/>
                <a:sym typeface="Wingdings" panose="05000000000000000000" pitchFamily="2" charset="2"/>
              </a:rPr>
              <a:t>- </a:t>
            </a:r>
            <a:r>
              <a:rPr lang="en-US" sz="2800" err="1" smtClean="0">
                <a:solidFill>
                  <a:srgbClr val="477D59"/>
                </a:solidFill>
                <a:latin typeface="Courier New" panose="02070309020205020404" pitchFamily="49" charset="0"/>
                <a:cs typeface="Courier New" panose="02070309020205020404" pitchFamily="49" charset="0"/>
                <a:sym typeface="Wingdings" panose="05000000000000000000" pitchFamily="2" charset="2"/>
              </a:rPr>
              <a:t>help.search(“pattern”) </a:t>
            </a:r>
            <a:r>
              <a:rPr lang="en-US" sz="2800" smtClean="0">
                <a:solidFill>
                  <a:srgbClr val="477D59"/>
                </a:solidFill>
                <a:latin typeface="Calibri" pitchFamily="34" charset="0"/>
                <a:cs typeface="Calibri" pitchFamily="34" charset="0"/>
                <a:sym typeface="Wingdings" panose="05000000000000000000" pitchFamily="2" charset="2"/>
              </a:rPr>
              <a:t>for help pages containing </a:t>
            </a:r>
            <a:r>
              <a:rPr lang="en-US" sz="2800" smtClean="0">
                <a:solidFill>
                  <a:srgbClr val="477D59"/>
                </a:solidFill>
                <a:latin typeface="Courier New" panose="02070309020205020404" pitchFamily="49" charset="0"/>
                <a:cs typeface="Courier New" panose="02070309020205020404" pitchFamily="49" charset="0"/>
                <a:sym typeface="Wingdings" panose="05000000000000000000" pitchFamily="2" charset="2"/>
              </a:rPr>
              <a:t>pattern</a:t>
            </a:r>
            <a:endParaRPr lang="en-US" sz="2800" smtClean="0">
              <a:solidFill>
                <a:srgbClr val="477D59"/>
              </a:solidFill>
              <a:latin typeface="Calibri" pitchFamily="34" charset="0"/>
              <a:cs typeface="Calibri" pitchFamily="34" charset="0"/>
              <a:sym typeface="Wingdings" panose="05000000000000000000" pitchFamily="2" charset="2"/>
            </a:endParaRPr>
          </a:p>
        </p:txBody>
      </p:sp>
    </p:spTree>
    <p:extLst>
      <p:ext uri="{BB962C8B-B14F-4D97-AF65-F5344CB8AC3E}">
        <p14:creationId xmlns:p14="http://schemas.microsoft.com/office/powerpoint/2010/main" val="950508850"/>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145</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r>
              <a:rPr lang="en-US" smtClean="0"/>
              <a:t>1. </a:t>
            </a:r>
            <a:r>
              <a:rPr lang="en-US"/>
              <a:t>download the file `DirectMarketing.csv` and `HousingBubble.xlsx` from </a:t>
            </a:r>
            <a:r>
              <a:rPr lang="en-US" err="1" smtClean="0"/>
              <a:t>eClass </a:t>
            </a:r>
            <a:r>
              <a:rPr lang="en-US"/>
              <a:t>to your Desktop</a:t>
            </a:r>
          </a:p>
          <a:p>
            <a:r>
              <a:rPr lang="en-US" smtClean="0"/>
              <a:t>2. </a:t>
            </a:r>
            <a:r>
              <a:rPr lang="en-US"/>
              <a:t>import `DirectMarketing.csv` by assigning it the name `</a:t>
            </a:r>
            <a:r>
              <a:rPr lang="en-US" err="1">
                <a:latin typeface="Courier New" panose="02070309020205020404" pitchFamily="49" charset="0"/>
                <a:cs typeface="Courier New" panose="02070309020205020404" pitchFamily="49" charset="0"/>
              </a:rPr>
              <a:t>direct_marketing</a:t>
            </a:r>
            <a:r>
              <a:rPr lang="en-US"/>
              <a:t>`</a:t>
            </a:r>
          </a:p>
          <a:p>
            <a:r>
              <a:rPr lang="en-US" smtClean="0"/>
              <a:t>3. </a:t>
            </a:r>
            <a:r>
              <a:rPr lang="en-US"/>
              <a:t>import the third sheet of `HousingBubble.xlsx` by assigning it the name `</a:t>
            </a:r>
            <a:r>
              <a:rPr lang="en-US" err="1">
                <a:latin typeface="Courier New" panose="02070309020205020404" pitchFamily="49" charset="0"/>
                <a:cs typeface="Courier New" panose="02070309020205020404" pitchFamily="49" charset="0"/>
              </a:rPr>
              <a:t>house_post</a:t>
            </a:r>
            <a:r>
              <a:rPr lang="en-US"/>
              <a:t>`</a:t>
            </a:r>
          </a:p>
          <a:p>
            <a:r>
              <a:rPr lang="en-US" smtClean="0"/>
              <a:t>4. </a:t>
            </a:r>
            <a:r>
              <a:rPr lang="en-US"/>
              <a:t>type `</a:t>
            </a:r>
            <a:r>
              <a:rPr lang="en-US">
                <a:latin typeface="Courier New" panose="02070309020205020404" pitchFamily="49" charset="0"/>
                <a:cs typeface="Courier New" panose="02070309020205020404" pitchFamily="49" charset="0"/>
              </a:rPr>
              <a:t>View(house_post)</a:t>
            </a:r>
            <a:r>
              <a:rPr lang="en-US"/>
              <a:t>`. is it similar to the excel sheet?</a:t>
            </a:r>
          </a:p>
        </p:txBody>
      </p:sp>
    </p:spTree>
    <p:extLst>
      <p:ext uri="{BB962C8B-B14F-4D97-AF65-F5344CB8AC3E}">
        <p14:creationId xmlns:p14="http://schemas.microsoft.com/office/powerpoint/2010/main" val="3481840291"/>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146</a:t>
            </a:fld>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smtClean="0"/>
              <a:t>These slides were adapted from ‘</a:t>
            </a:r>
            <a:r>
              <a:rPr lang="en-US" b="1"/>
              <a:t>Programming in </a:t>
            </a:r>
            <a:r>
              <a:rPr lang="en-US" b="1" smtClean="0"/>
              <a:t>R</a:t>
            </a:r>
            <a:r>
              <a:rPr lang="en-US" smtClean="0"/>
              <a:t>’ by Mostafa Rezaei</a:t>
            </a:r>
            <a:endParaRPr lang="en-US"/>
          </a:p>
          <a:p>
            <a:endParaRPr lang="en-US"/>
          </a:p>
        </p:txBody>
      </p:sp>
    </p:spTree>
    <p:extLst>
      <p:ext uri="{BB962C8B-B14F-4D97-AF65-F5344CB8AC3E}">
        <p14:creationId xmlns:p14="http://schemas.microsoft.com/office/powerpoint/2010/main" val="838233930"/>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152400" y="602815"/>
            <a:ext cx="8839200" cy="5950385"/>
          </a:xfrm>
        </p:spPr>
        <p:txBody>
          <a:bodyPr>
            <a:normAutofit/>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Prescriptive Business Analytics</a:t>
            </a:r>
            <a:br>
              <a:rPr lang="en-US" altLang="en-US" sz="3600" smtClean="0"/>
            </a:br>
            <a:br>
              <a:rPr lang="en-US" altLang="en-US" sz="3600" smtClean="0"/>
            </a:br>
            <a:br>
              <a:rPr lang="en-US" altLang="en-US" sz="3600"/>
            </a:br>
            <a:r>
              <a:rPr lang="en-US" altLang="en-US" sz="3300" b="1" smtClean="0"/>
              <a:t>Lecture 4 Introduction to R</a:t>
            </a:r>
            <a:br>
              <a:rPr lang="en-US" altLang="en-US" sz="3600" b="1" smtClean="0"/>
            </a:br>
            <a:r>
              <a:rPr lang="en-US" altLang="en-US" sz="3300" smtClean="0">
                <a:solidFill>
                  <a:srgbClr val="477D59"/>
                </a:solidFill>
              </a:rPr>
              <a:t>Part 2 – Data Structures</a:t>
            </a:r>
            <a:br>
              <a:rPr lang="en-US" sz="3000">
                <a:solidFill>
                  <a:srgbClr val="477D59"/>
                </a:solidFill>
              </a:rPr>
            </a:br>
            <a:br>
              <a:rPr lang="en-US" altLang="en-US" sz="3600" smtClean="0"/>
            </a:br>
            <a:br>
              <a:rPr lang="en-US" altLang="en-US" sz="3600"/>
            </a:br>
            <a:br>
              <a:rPr lang="en-US" altLang="en-US" sz="3600" smtClean="0"/>
            </a:br>
            <a:br>
              <a:rPr lang="en-US" altLang="en-US" sz="3600" smtClean="0"/>
            </a:b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52578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990600" y="2133600"/>
            <a:ext cx="7315200" cy="4038600"/>
          </a:xfrm>
          <a:prstGeom prst="rect">
            <a:avLst/>
          </a:prstGeom>
          <a:ln>
            <a:noFill/>
          </a:ln>
        </p:spPr>
        <p:txBody>
          <a:bodyPr/>
          <a:lstStyle/>
          <a:p>
            <a:pPr marL="457200" indent="-457200">
              <a:lnSpc>
                <a:spcPct val="100000"/>
              </a:lnSpc>
              <a:buAutoNum type="arabicPeriod"/>
            </a:pPr>
            <a:r>
              <a:rPr lang="en-US" sz="2800" i="1" smtClean="0">
                <a:solidFill>
                  <a:schemeClr val="tx1"/>
                </a:solidFill>
              </a:rPr>
              <a:t>Vectors</a:t>
            </a:r>
            <a:endParaRPr lang="en-US" sz="2800" i="1">
              <a:solidFill>
                <a:schemeClr val="tx1"/>
              </a:solidFill>
            </a:endParaRPr>
          </a:p>
          <a:p>
            <a:pPr marL="457200" indent="-457200">
              <a:lnSpc>
                <a:spcPct val="100000"/>
              </a:lnSpc>
              <a:buAutoNum type="arabicPeriod"/>
            </a:pPr>
            <a:r>
              <a:rPr lang="en-US" sz="2800" i="1" smtClean="0">
                <a:solidFill>
                  <a:schemeClr val="tx1"/>
                </a:solidFill>
              </a:rPr>
              <a:t>Matrices</a:t>
            </a:r>
            <a:endParaRPr lang="en-US" sz="2800" i="1">
              <a:solidFill>
                <a:schemeClr val="tx1"/>
              </a:solidFill>
            </a:endParaRPr>
          </a:p>
          <a:p>
            <a:pPr marL="457200" indent="-457200">
              <a:lnSpc>
                <a:spcPct val="100000"/>
              </a:lnSpc>
              <a:buAutoNum type="arabicPeriod"/>
            </a:pPr>
            <a:r>
              <a:rPr lang="en-US" sz="2800" i="1" err="1" smtClean="0">
                <a:solidFill>
                  <a:schemeClr val="tx1"/>
                </a:solidFill>
              </a:rPr>
              <a:t>Dataframes</a:t>
            </a:r>
            <a:endParaRPr lang="en-US" sz="2800" i="1">
              <a:solidFill>
                <a:schemeClr val="tx1"/>
              </a:solidFill>
            </a:endParaRPr>
          </a:p>
          <a:p>
            <a:pPr marL="457200" indent="-457200">
              <a:lnSpc>
                <a:spcPct val="100000"/>
              </a:lnSpc>
              <a:buAutoNum type="arabicPeriod"/>
            </a:pPr>
            <a:r>
              <a:rPr lang="en-US" sz="2800" i="1" smtClean="0">
                <a:solidFill>
                  <a:schemeClr val="tx1"/>
                </a:solidFill>
              </a:rPr>
              <a:t>Factors</a:t>
            </a:r>
          </a:p>
          <a:p>
            <a:pPr>
              <a:lnSpc>
                <a:spcPct val="100000"/>
              </a:lnSpc>
            </a:pPr>
            <a:endParaRPr lang="en-US" sz="2800" i="1">
              <a:solidFill>
                <a:schemeClr val="tx1"/>
              </a:solidFill>
            </a:endParaRPr>
          </a:p>
          <a:p>
            <a:pPr>
              <a:lnSpc>
                <a:spcPct val="100000"/>
              </a:lnSpc>
            </a:pPr>
            <a:r>
              <a:rPr lang="en-US" sz="2800" i="1" smtClean="0">
                <a:solidFill>
                  <a:schemeClr val="tx1"/>
                </a:solidFill>
              </a:rPr>
              <a:t>Note: Try anything in </a:t>
            </a:r>
            <a:r>
              <a:rPr lang="en-US" sz="2800" i="1" smtClean="0">
                <a:solidFill>
                  <a:schemeClr val="tx1"/>
                </a:solidFill>
                <a:latin typeface="Courier New" panose="02070309020205020404" pitchFamily="49" charset="0"/>
                <a:cs typeface="Courier New" panose="02070309020205020404" pitchFamily="49" charset="0"/>
              </a:rPr>
              <a:t>this font</a:t>
            </a:r>
            <a:r>
              <a:rPr lang="en-US" sz="2800" i="1" smtClean="0">
                <a:solidFill>
                  <a:schemeClr val="tx1"/>
                </a:solidFill>
              </a:rPr>
              <a:t> in RStudio </a:t>
            </a:r>
            <a:endParaRPr lang="en-US" sz="2800" i="1">
              <a:solidFill>
                <a:schemeClr val="tx1"/>
              </a:solidFill>
            </a:endParaRPr>
          </a:p>
          <a:p>
            <a:pPr marL="808038" indent="-357188">
              <a:lnSpc>
                <a:spcPct val="100000"/>
              </a:lnSpc>
              <a:buFont typeface="Wingdings" panose="05000000000000000000" pitchFamily="2" charset="2"/>
              <a:buChar char="§"/>
            </a:pPr>
            <a:endParaRPr lang="en-US" sz="2800" smtClean="0">
              <a:solidFill>
                <a:srgbClr val="002060"/>
              </a:solidFill>
            </a:endParaRPr>
          </a:p>
          <a:p>
            <a:pPr marL="457200" indent="-457200">
              <a:lnSpc>
                <a:spcPct val="100000"/>
              </a:lnSpc>
              <a:buAutoNum type="arabicPeriod"/>
            </a:pPr>
            <a:endParaRPr lang="en-US" sz="2800" smtClean="0">
              <a:solidFill>
                <a:srgbClr val="002060"/>
              </a:solidFill>
            </a:endParaRPr>
          </a:p>
          <a:p>
            <a:pPr marL="457200" indent="-457200">
              <a:lnSpc>
                <a:spcPct val="100000"/>
              </a:lnSpc>
              <a:buAutoNum type="arabicPeriod"/>
            </a:pPr>
            <a:endParaRPr lang="en-US" sz="2800">
              <a:solidFill>
                <a:srgbClr val="00206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148</a:t>
            </a:fld>
            <a:endParaRPr lang="en-US"/>
          </a:p>
        </p:txBody>
      </p:sp>
    </p:spTree>
    <p:extLst>
      <p:ext uri="{BB962C8B-B14F-4D97-AF65-F5344CB8AC3E}">
        <p14:creationId xmlns:p14="http://schemas.microsoft.com/office/powerpoint/2010/main" val="97104057"/>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149</a:t>
            </a:fld>
            <a:endParaRPr lang="en-US"/>
          </a:p>
        </p:txBody>
      </p:sp>
      <p:sp>
        <p:nvSpPr>
          <p:cNvPr id="3" name="Title 2"/>
          <p:cNvSpPr>
            <a:spLocks noGrp="1"/>
          </p:cNvSpPr>
          <p:nvPr>
            <p:ph type="title"/>
          </p:nvPr>
        </p:nvSpPr>
        <p:spPr/>
        <p:txBody>
          <a:bodyPr/>
          <a:lstStyle/>
          <a:p>
            <a:r>
              <a:rPr lang="en-US"/>
              <a:t>Vectors</a:t>
            </a:r>
          </a:p>
        </p:txBody>
      </p:sp>
      <p:sp>
        <p:nvSpPr>
          <p:cNvPr id="4" name="Content Placeholder 3"/>
          <p:cNvSpPr>
            <a:spLocks noGrp="1"/>
          </p:cNvSpPr>
          <p:nvPr>
            <p:ph idx="1"/>
          </p:nvPr>
        </p:nvSpPr>
        <p:spPr/>
        <p:txBody>
          <a:bodyPr/>
          <a:lstStyle/>
          <a:p>
            <a:r>
              <a:rPr lang="en-US"/>
              <a:t>A </a:t>
            </a:r>
            <a:r>
              <a:rPr lang="en-US" smtClean="0"/>
              <a:t>vector </a:t>
            </a:r>
            <a:r>
              <a:rPr lang="en-US"/>
              <a:t>is a sequence of values, all of the same </a:t>
            </a:r>
            <a:r>
              <a:rPr lang="en-US" smtClean="0"/>
              <a:t>type</a:t>
            </a:r>
          </a:p>
          <a:p>
            <a:pPr>
              <a:lnSpc>
                <a:spcPct val="100000"/>
              </a:lnSpc>
            </a:pPr>
            <a:r>
              <a:rPr lang="en-US" smtClean="0">
                <a:latin typeface="Courier New" panose="02070309020205020404" pitchFamily="49" charset="0"/>
                <a:cs typeface="Courier New" panose="02070309020205020404" pitchFamily="49" charset="0"/>
              </a:rPr>
              <a:t>	x </a:t>
            </a:r>
            <a:r>
              <a:rPr lang="en-US">
                <a:latin typeface="Courier New" panose="02070309020205020404" pitchFamily="49" charset="0"/>
                <a:cs typeface="Courier New" panose="02070309020205020404" pitchFamily="49" charset="0"/>
              </a:rPr>
              <a:t>&lt;- c(7, 8, 10, 45)</a:t>
            </a:r>
          </a:p>
          <a:p>
            <a:pPr>
              <a:lnSpc>
                <a:spcPct val="100000"/>
              </a:lnSpc>
            </a:pPr>
            <a:r>
              <a:rPr lang="en-US" smtClean="0">
                <a:latin typeface="Courier New" panose="02070309020205020404" pitchFamily="49" charset="0"/>
                <a:cs typeface="Courier New" panose="02070309020205020404" pitchFamily="49" charset="0"/>
              </a:rPr>
              <a:t>	x</a:t>
            </a:r>
            <a:endParaRPr lang="en-US">
              <a:latin typeface="Courier New" panose="02070309020205020404" pitchFamily="49" charset="0"/>
              <a:cs typeface="Courier New" panose="02070309020205020404" pitchFamily="49" charset="0"/>
            </a:endParaRPr>
          </a:p>
          <a:p>
            <a:pPr>
              <a:lnSpc>
                <a:spcPct val="100000"/>
              </a:lnSpc>
            </a:pPr>
            <a:r>
              <a:rPr lang="en-US" smtClean="0">
                <a:latin typeface="Courier New" panose="02070309020205020404" pitchFamily="49" charset="0"/>
                <a:cs typeface="Courier New" panose="02070309020205020404" pitchFamily="49" charset="0"/>
              </a:rPr>
              <a:t>	is.vector(x)</a:t>
            </a:r>
          </a:p>
          <a:p>
            <a:pPr>
              <a:lnSpc>
                <a:spcPct val="100000"/>
              </a:lnSpc>
            </a:pPr>
            <a:r>
              <a:rPr lang="en-US" smtClean="0">
                <a:latin typeface="Courier New" panose="02070309020205020404" pitchFamily="49" charset="0"/>
                <a:cs typeface="Courier New" panose="02070309020205020404" pitchFamily="49" charset="0"/>
              </a:rPr>
              <a:t>c()</a:t>
            </a:r>
            <a:r>
              <a:rPr lang="en-US" smtClean="0"/>
              <a:t> </a:t>
            </a:r>
            <a:r>
              <a:rPr lang="en-US"/>
              <a:t>function returns a vector containing all its arguments in </a:t>
            </a:r>
            <a:r>
              <a:rPr lang="en-US" smtClean="0"/>
              <a:t>order</a:t>
            </a:r>
          </a:p>
          <a:p>
            <a:pPr>
              <a:lnSpc>
                <a:spcPct val="100000"/>
              </a:lnSpc>
            </a:pPr>
            <a:r>
              <a:rPr lang="en-US" smtClean="0">
                <a:latin typeface="Courier New" panose="02070309020205020404" pitchFamily="49" charset="0"/>
                <a:cs typeface="Courier New" panose="02070309020205020404" pitchFamily="49" charset="0"/>
              </a:rPr>
              <a:t>x[1]</a:t>
            </a:r>
            <a:r>
              <a:rPr lang="en-US" smtClean="0"/>
              <a:t> </a:t>
            </a:r>
            <a:r>
              <a:rPr lang="en-US"/>
              <a:t>is the first element, </a:t>
            </a:r>
            <a:r>
              <a:rPr lang="en-US" smtClean="0">
                <a:latin typeface="Courier New" panose="02070309020205020404" pitchFamily="49" charset="0"/>
                <a:cs typeface="Courier New" panose="02070309020205020404" pitchFamily="49" charset="0"/>
              </a:rPr>
              <a:t>x[4]</a:t>
            </a:r>
            <a:r>
              <a:rPr lang="en-US" smtClean="0"/>
              <a:t> </a:t>
            </a:r>
            <a:r>
              <a:rPr lang="en-US"/>
              <a:t>is the 4th element  </a:t>
            </a:r>
          </a:p>
          <a:p>
            <a:pPr>
              <a:lnSpc>
                <a:spcPct val="100000"/>
              </a:lnSpc>
            </a:pPr>
            <a:r>
              <a:rPr lang="en-US" smtClean="0">
                <a:latin typeface="Courier New" panose="02070309020205020404" pitchFamily="49" charset="0"/>
                <a:cs typeface="Courier New" panose="02070309020205020404" pitchFamily="49" charset="0"/>
              </a:rPr>
              <a:t>x</a:t>
            </a:r>
            <a:r>
              <a:rPr lang="en-US">
                <a:latin typeface="Courier New" panose="02070309020205020404" pitchFamily="49" charset="0"/>
                <a:cs typeface="Courier New" panose="02070309020205020404" pitchFamily="49" charset="0"/>
              </a:rPr>
              <a:t>[-4</a:t>
            </a:r>
            <a:r>
              <a:rPr lang="en-US" smtClean="0">
                <a:latin typeface="Courier New" panose="02070309020205020404" pitchFamily="49" charset="0"/>
                <a:cs typeface="Courier New" panose="02070309020205020404" pitchFamily="49" charset="0"/>
              </a:rPr>
              <a:t>]</a:t>
            </a:r>
            <a:r>
              <a:rPr lang="en-US" smtClean="0"/>
              <a:t> </a:t>
            </a:r>
            <a:r>
              <a:rPr lang="en-US"/>
              <a:t>is a vector containing all but the fourth element</a:t>
            </a:r>
          </a:p>
        </p:txBody>
      </p:sp>
    </p:spTree>
    <p:extLst>
      <p:ext uri="{BB962C8B-B14F-4D97-AF65-F5344CB8AC3E}">
        <p14:creationId xmlns:p14="http://schemas.microsoft.com/office/powerpoint/2010/main" val="2800144776"/>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4560175" y="77843"/>
            <a:ext cx="990600" cy="381000"/>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8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Data</a:t>
            </a:r>
            <a:endParaRPr kumimoji="0" lang="en-US" sz="18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6" name="Rectangle 5"/>
          <p:cNvSpPr/>
          <p:nvPr/>
        </p:nvSpPr>
        <p:spPr>
          <a:xfrm>
            <a:off x="959879" y="1666041"/>
            <a:ext cx="1499801" cy="572201"/>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Qualitative data (Categorical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7" name="Rectangle 6"/>
          <p:cNvSpPr/>
          <p:nvPr/>
        </p:nvSpPr>
        <p:spPr>
          <a:xfrm>
            <a:off x="3716495" y="1677892"/>
            <a:ext cx="1453712" cy="572153"/>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Quantitative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8" name="Rectangle 7"/>
          <p:cNvSpPr/>
          <p:nvPr/>
        </p:nvSpPr>
        <p:spPr>
          <a:xfrm>
            <a:off x="21377" y="3703869"/>
            <a:ext cx="814552" cy="457200"/>
          </a:xfrm>
          <a:prstGeom prst="rect">
            <a:avLst/>
          </a:prstGeom>
          <a:noFill/>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Nominal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9" name="Rectangle 8"/>
          <p:cNvSpPr/>
          <p:nvPr/>
        </p:nvSpPr>
        <p:spPr>
          <a:xfrm>
            <a:off x="873366" y="3703166"/>
            <a:ext cx="814552" cy="457200"/>
          </a:xfrm>
          <a:prstGeom prst="rect">
            <a:avLst/>
          </a:prstGeom>
          <a:noFill/>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Ordinal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0" name="Rectangle 9"/>
          <p:cNvSpPr/>
          <p:nvPr/>
        </p:nvSpPr>
        <p:spPr>
          <a:xfrm>
            <a:off x="3641779" y="3686793"/>
            <a:ext cx="814552" cy="473573"/>
          </a:xfrm>
          <a:prstGeom prst="rect">
            <a:avLst/>
          </a:prstGeom>
          <a:noFill/>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Interval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1" name="Rectangle 10"/>
          <p:cNvSpPr/>
          <p:nvPr/>
        </p:nvSpPr>
        <p:spPr>
          <a:xfrm>
            <a:off x="4505201" y="3686793"/>
            <a:ext cx="843398" cy="473573"/>
          </a:xfrm>
          <a:prstGeom prst="rect">
            <a:avLst/>
          </a:prstGeom>
          <a:noFill/>
          <a:effectLst/>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Ratio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2" name="Rectangle 11"/>
          <p:cNvSpPr/>
          <p:nvPr/>
        </p:nvSpPr>
        <p:spPr>
          <a:xfrm>
            <a:off x="390163" y="2784000"/>
            <a:ext cx="966406" cy="383699"/>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Numerical</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3" name="Rectangle 12"/>
          <p:cNvSpPr/>
          <p:nvPr/>
        </p:nvSpPr>
        <p:spPr>
          <a:xfrm>
            <a:off x="3948051" y="2784000"/>
            <a:ext cx="990600" cy="383699"/>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Numerical</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4" name="Rectangle 13"/>
          <p:cNvSpPr/>
          <p:nvPr/>
        </p:nvSpPr>
        <p:spPr>
          <a:xfrm>
            <a:off x="1955061" y="2783999"/>
            <a:ext cx="1296294" cy="383700"/>
          </a:xfrm>
          <a:prstGeom prst="rect">
            <a:avLst/>
          </a:prstGeom>
          <a:noFill/>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Non-numerical</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7" name="Oval 16"/>
          <p:cNvSpPr/>
          <p:nvPr/>
        </p:nvSpPr>
        <p:spPr>
          <a:xfrm>
            <a:off x="7054239" y="839270"/>
            <a:ext cx="806011" cy="456129"/>
          </a:xfrm>
          <a:prstGeom prst="ellipse">
            <a:avLst/>
          </a:prstGeom>
          <a:noFill/>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8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Time span</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grpSp>
        <p:nvGrpSpPr>
          <p:cNvPr id="43" name="Group 42"/>
          <p:cNvGrpSpPr/>
          <p:nvPr/>
        </p:nvGrpSpPr>
        <p:grpSpPr>
          <a:xfrm>
            <a:off x="3030496" y="458843"/>
            <a:ext cx="4426749" cy="380428"/>
            <a:chOff x="3030496" y="536686"/>
            <a:chExt cx="4426749" cy="380428"/>
          </a:xfrm>
          <a:noFill/>
          <a:effectLst/>
        </p:grpSpPr>
        <p:cxnSp>
          <p:nvCxnSpPr>
            <p:cNvPr id="27" name="Straight Connector 26"/>
            <p:cNvCxnSpPr>
              <a:stCxn id="4" idx="2"/>
            </p:cNvCxnSpPr>
            <p:nvPr/>
          </p:nvCxnSpPr>
          <p:spPr>
            <a:xfrm flipH="1">
              <a:off x="5054491" y="536686"/>
              <a:ext cx="984" cy="7291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30496" y="607956"/>
              <a:ext cx="4423491" cy="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5" idx="0"/>
            </p:cNvCxnSpPr>
            <p:nvPr/>
          </p:nvCxnSpPr>
          <p:spPr>
            <a:xfrm flipH="1">
              <a:off x="3030496" y="607956"/>
              <a:ext cx="0" cy="30915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7" idx="0"/>
            </p:cNvCxnSpPr>
            <p:nvPr/>
          </p:nvCxnSpPr>
          <p:spPr>
            <a:xfrm flipH="1">
              <a:off x="7457245" y="607957"/>
              <a:ext cx="0" cy="30915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a:endCxn id="6" idx="0"/>
          </p:cNvCxnSpPr>
          <p:nvPr/>
        </p:nvCxnSpPr>
        <p:spPr>
          <a:xfrm>
            <a:off x="1709779" y="1020382"/>
            <a:ext cx="1" cy="645659"/>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7" idx="0"/>
          </p:cNvCxnSpPr>
          <p:nvPr/>
        </p:nvCxnSpPr>
        <p:spPr>
          <a:xfrm flipH="1">
            <a:off x="4443351" y="1012526"/>
            <a:ext cx="0" cy="665366"/>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548873" y="839271"/>
            <a:ext cx="963246" cy="346512"/>
          </a:xfrm>
          <a:prstGeom prst="ellipse">
            <a:avLst/>
          </a:prstGeom>
          <a:noFill/>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Scale</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cxnSp>
        <p:nvCxnSpPr>
          <p:cNvPr id="57" name="Straight Connector 56"/>
          <p:cNvCxnSpPr>
            <a:stCxn id="5" idx="2"/>
          </p:cNvCxnSpPr>
          <p:nvPr/>
        </p:nvCxnSpPr>
        <p:spPr>
          <a:xfrm flipH="1">
            <a:off x="1709779" y="1012527"/>
            <a:ext cx="839094" cy="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 idx="6"/>
          </p:cNvCxnSpPr>
          <p:nvPr/>
        </p:nvCxnSpPr>
        <p:spPr>
          <a:xfrm>
            <a:off x="3512119" y="1012527"/>
            <a:ext cx="931232" cy="0"/>
          </a:xfrm>
          <a:prstGeom prst="line">
            <a:avLst/>
          </a:prstGeom>
          <a:effectLst/>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823632" y="3703166"/>
            <a:ext cx="814552" cy="457200"/>
          </a:xfrm>
          <a:prstGeom prst="rect">
            <a:avLst/>
          </a:prstGeom>
          <a:noFill/>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Nominal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75" name="Rectangle 74"/>
          <p:cNvSpPr/>
          <p:nvPr/>
        </p:nvSpPr>
        <p:spPr>
          <a:xfrm>
            <a:off x="2697781" y="3703166"/>
            <a:ext cx="814552" cy="457200"/>
          </a:xfrm>
          <a:prstGeom prst="rect">
            <a:avLst/>
          </a:prstGeom>
          <a:noFill/>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Ordinal data</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grpSp>
        <p:nvGrpSpPr>
          <p:cNvPr id="76" name="Group 75"/>
          <p:cNvGrpSpPr/>
          <p:nvPr/>
        </p:nvGrpSpPr>
        <p:grpSpPr>
          <a:xfrm>
            <a:off x="854281" y="2238242"/>
            <a:ext cx="1732846" cy="557632"/>
            <a:chOff x="4832378" y="513002"/>
            <a:chExt cx="1732846" cy="557632"/>
          </a:xfrm>
          <a:noFill/>
          <a:effectLst/>
        </p:grpSpPr>
        <p:cxnSp>
          <p:nvCxnSpPr>
            <p:cNvPr id="77" name="Straight Connector 76"/>
            <p:cNvCxnSpPr>
              <a:stCxn id="6" idx="2"/>
            </p:cNvCxnSpPr>
            <p:nvPr/>
          </p:nvCxnSpPr>
          <p:spPr>
            <a:xfrm flipH="1">
              <a:off x="5687876" y="513002"/>
              <a:ext cx="1" cy="92698"/>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832378" y="605700"/>
              <a:ext cx="1732846" cy="2598"/>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12" idx="0"/>
            </p:cNvCxnSpPr>
            <p:nvPr/>
          </p:nvCxnSpPr>
          <p:spPr>
            <a:xfrm flipH="1">
              <a:off x="4832378" y="607957"/>
              <a:ext cx="0" cy="46267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14" idx="0"/>
            </p:cNvCxnSpPr>
            <p:nvPr/>
          </p:nvCxnSpPr>
          <p:spPr>
            <a:xfrm flipH="1">
              <a:off x="6562220" y="605700"/>
              <a:ext cx="0" cy="46493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cxnSp>
        <p:nvCxnSpPr>
          <p:cNvPr id="106" name="Straight Arrow Connector 105"/>
          <p:cNvCxnSpPr>
            <a:stCxn id="7" idx="2"/>
            <a:endCxn id="13" idx="0"/>
          </p:cNvCxnSpPr>
          <p:nvPr/>
        </p:nvCxnSpPr>
        <p:spPr>
          <a:xfrm flipH="1">
            <a:off x="4443351" y="2250045"/>
            <a:ext cx="0" cy="533955"/>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428653" y="3167699"/>
            <a:ext cx="851989" cy="536170"/>
            <a:chOff x="4717625" y="517913"/>
            <a:chExt cx="851989" cy="536170"/>
          </a:xfrm>
          <a:noFill/>
          <a:effectLst/>
        </p:grpSpPr>
        <p:cxnSp>
          <p:nvCxnSpPr>
            <p:cNvPr id="109" name="Straight Connector 108"/>
            <p:cNvCxnSpPr>
              <a:stCxn id="12" idx="2"/>
            </p:cNvCxnSpPr>
            <p:nvPr/>
          </p:nvCxnSpPr>
          <p:spPr>
            <a:xfrm flipH="1">
              <a:off x="5162337" y="517913"/>
              <a:ext cx="1" cy="87786"/>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717758" y="604858"/>
              <a:ext cx="851855" cy="84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endCxn id="8" idx="0"/>
            </p:cNvCxnSpPr>
            <p:nvPr/>
          </p:nvCxnSpPr>
          <p:spPr>
            <a:xfrm flipH="1">
              <a:off x="4717625" y="604858"/>
              <a:ext cx="133" cy="44922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9" idx="0"/>
            </p:cNvCxnSpPr>
            <p:nvPr/>
          </p:nvCxnSpPr>
          <p:spPr>
            <a:xfrm>
              <a:off x="5569613" y="605699"/>
              <a:ext cx="1" cy="44768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2230908" y="3183410"/>
            <a:ext cx="886000" cy="537008"/>
            <a:chOff x="4715120" y="533625"/>
            <a:chExt cx="886000" cy="537008"/>
          </a:xfrm>
          <a:noFill/>
          <a:effectLst/>
        </p:grpSpPr>
        <p:cxnSp>
          <p:nvCxnSpPr>
            <p:cNvPr id="114" name="Straight Connector 113"/>
            <p:cNvCxnSpPr/>
            <p:nvPr/>
          </p:nvCxnSpPr>
          <p:spPr>
            <a:xfrm flipH="1">
              <a:off x="5155051" y="533625"/>
              <a:ext cx="984" cy="7291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715120" y="613433"/>
              <a:ext cx="886000"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4715120" y="607956"/>
              <a:ext cx="0" cy="46267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5601120" y="605700"/>
              <a:ext cx="0" cy="46493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4013331" y="3181560"/>
            <a:ext cx="886000" cy="537008"/>
            <a:chOff x="4715120" y="533625"/>
            <a:chExt cx="886000" cy="537008"/>
          </a:xfrm>
          <a:noFill/>
          <a:effectLst/>
        </p:grpSpPr>
        <p:cxnSp>
          <p:nvCxnSpPr>
            <p:cNvPr id="149" name="Straight Connector 148"/>
            <p:cNvCxnSpPr/>
            <p:nvPr/>
          </p:nvCxnSpPr>
          <p:spPr>
            <a:xfrm flipH="1">
              <a:off x="5155051" y="533625"/>
              <a:ext cx="984" cy="7291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715120" y="613433"/>
              <a:ext cx="886000"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4715120" y="607956"/>
              <a:ext cx="0" cy="46267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H="1">
              <a:off x="5601120" y="605700"/>
              <a:ext cx="0" cy="46493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sp>
        <p:nvSpPr>
          <p:cNvPr id="153" name="Rectangle 152"/>
          <p:cNvSpPr/>
          <p:nvPr/>
        </p:nvSpPr>
        <p:spPr>
          <a:xfrm>
            <a:off x="3538836" y="4553622"/>
            <a:ext cx="943998" cy="247379"/>
          </a:xfrm>
          <a:prstGeom prst="rect">
            <a:avLst/>
          </a:prstGeom>
          <a:noFill/>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Discrete</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54" name="Rectangle 153"/>
          <p:cNvSpPr/>
          <p:nvPr/>
        </p:nvSpPr>
        <p:spPr>
          <a:xfrm>
            <a:off x="4531704" y="4553622"/>
            <a:ext cx="1045574" cy="247379"/>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Continuous</a:t>
            </a:r>
            <a:endParaRPr kumimoji="0" lang="en-US" sz="1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grpSp>
        <p:nvGrpSpPr>
          <p:cNvPr id="155" name="Group 154"/>
          <p:cNvGrpSpPr/>
          <p:nvPr/>
        </p:nvGrpSpPr>
        <p:grpSpPr>
          <a:xfrm>
            <a:off x="4000351" y="4352230"/>
            <a:ext cx="1054140" cy="201392"/>
            <a:chOff x="4708022" y="837073"/>
            <a:chExt cx="1054140" cy="201392"/>
          </a:xfrm>
          <a:noFill/>
          <a:effectLst/>
        </p:grpSpPr>
        <p:cxnSp>
          <p:nvCxnSpPr>
            <p:cNvPr id="157" name="Straight Connector 156"/>
            <p:cNvCxnSpPr/>
            <p:nvPr/>
          </p:nvCxnSpPr>
          <p:spPr>
            <a:xfrm>
              <a:off x="4708022" y="837073"/>
              <a:ext cx="1050269" cy="222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endCxn id="153" idx="0"/>
            </p:cNvCxnSpPr>
            <p:nvPr/>
          </p:nvCxnSpPr>
          <p:spPr>
            <a:xfrm>
              <a:off x="4715120" y="839294"/>
              <a:ext cx="3386" cy="19917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endCxn id="154" idx="0"/>
            </p:cNvCxnSpPr>
            <p:nvPr/>
          </p:nvCxnSpPr>
          <p:spPr>
            <a:xfrm>
              <a:off x="5758291" y="839294"/>
              <a:ext cx="3871" cy="19917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cxnSp>
        <p:nvCxnSpPr>
          <p:cNvPr id="168" name="Straight Arrow Connector 167"/>
          <p:cNvCxnSpPr/>
          <p:nvPr/>
        </p:nvCxnSpPr>
        <p:spPr>
          <a:xfrm flipH="1">
            <a:off x="4191000" y="4160366"/>
            <a:ext cx="0" cy="191864"/>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4800600" y="4160366"/>
            <a:ext cx="0" cy="191864"/>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7" idx="2"/>
          </p:cNvCxnSpPr>
          <p:nvPr/>
        </p:nvCxnSpPr>
        <p:spPr>
          <a:xfrm flipH="1" flipV="1">
            <a:off x="6598682" y="1064693"/>
            <a:ext cx="455557" cy="264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a:off x="7860251" y="1084371"/>
            <a:ext cx="414832" cy="1"/>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6598681" y="1067335"/>
            <a:ext cx="1" cy="598706"/>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a:off x="8275083" y="1084371"/>
            <a:ext cx="0" cy="581670"/>
          </a:xfrm>
          <a:prstGeom prst="straightConnector1">
            <a:avLst/>
          </a:prstGeom>
          <a:ln>
            <a:tailEnd type="triangle"/>
          </a:ln>
          <a:effectLst/>
        </p:spPr>
        <p:style>
          <a:lnRef idx="1">
            <a:schemeClr val="accent1"/>
          </a:lnRef>
          <a:fillRef idx="0">
            <a:schemeClr val="accent1"/>
          </a:fillRef>
          <a:effectRef idx="0">
            <a:schemeClr val="accent1"/>
          </a:effectRef>
          <a:fontRef idx="minor">
            <a:schemeClr val="tx1"/>
          </a:fontRef>
        </p:style>
      </p:cxnSp>
      <p:sp>
        <p:nvSpPr>
          <p:cNvPr id="180" name="Rectangle 179"/>
          <p:cNvSpPr/>
          <p:nvPr/>
        </p:nvSpPr>
        <p:spPr>
          <a:xfrm>
            <a:off x="5943600" y="1668684"/>
            <a:ext cx="1510387" cy="3893916"/>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600" b="1"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Cross-sectional data</a:t>
            </a:r>
          </a:p>
          <a:p>
            <a:pPr marL="93663" marR="0" lvl="0" indent="-93663" algn="l" defTabSz="914400" rtl="0" eaLnBrk="1" fontAlgn="auto" latinLnBrk="0" hangingPunct="1">
              <a:lnSpc>
                <a:spcPct val="100000"/>
              </a:lnSpc>
              <a:spcBef>
                <a:spcPct val="0"/>
              </a:spcBef>
              <a:spcAft>
                <a:spcPct val="0"/>
              </a:spcAft>
              <a:buClrTx/>
              <a:buSzTx/>
              <a:buFont typeface="Arial" pitchFamily="34" charset="0"/>
              <a:buChar char="•"/>
              <a:defRPr/>
            </a:pPr>
            <a:endParaRPr kumimoji="0" lang="en-CA" sz="10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endParaRPr>
          </a:p>
          <a:p>
            <a:pPr marL="93663" marR="0" lvl="0" indent="-93663"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6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Data collected at the same or approximately the same point in time</a:t>
            </a:r>
          </a:p>
          <a:p>
            <a:pPr marL="93663" marR="0" lvl="0" indent="-93663" algn="l" defTabSz="914400" rtl="0" eaLnBrk="1" fontAlgn="auto" latinLnBrk="0" hangingPunct="1">
              <a:lnSpc>
                <a:spcPct val="100000"/>
              </a:lnSpc>
              <a:spcBef>
                <a:spcPct val="0"/>
              </a:spcBef>
              <a:spcAft>
                <a:spcPct val="0"/>
              </a:spcAft>
              <a:buClrTx/>
              <a:buSzTx/>
              <a:buFont typeface="Arial" pitchFamily="34" charset="0"/>
              <a:buChar char="•"/>
              <a:defRPr/>
            </a:pPr>
            <a:endParaRPr kumimoji="0" lang="en-CA" sz="16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endParaRPr>
          </a:p>
          <a:p>
            <a:pPr marL="93663" marR="0" lvl="0" indent="-93663"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600" b="0" i="0" u="none" strike="noStrike" kern="1200" cap="none" spc="0" normalizeH="0" baseline="0" noProof="0" smtClean="0">
                <a:ln>
                  <a:noFill/>
                </a:ln>
                <a:solidFill>
                  <a:srgbClr val="0070C0"/>
                </a:solidFill>
                <a:effectLst/>
                <a:uLnTx/>
                <a:uFillTx/>
                <a:latin typeface="Calibri" pitchFamily="34" charset="0"/>
                <a:ea typeface="+mn-ea"/>
                <a:cs typeface="Calibri" pitchFamily="34" charset="0"/>
              </a:rPr>
              <a:t>E.g. A list of grades obtained by a class of students on a specific test</a:t>
            </a:r>
            <a:endParaRPr kumimoji="0" lang="en-US" sz="1600" b="0" i="0" u="none" strike="noStrike" kern="1200" cap="none" spc="0" normalizeH="0" baseline="0" noProof="0">
              <a:ln>
                <a:noFill/>
              </a:ln>
              <a:solidFill>
                <a:srgbClr val="0070C0"/>
              </a:solidFill>
              <a:effectLst/>
              <a:uLnTx/>
              <a:uFillTx/>
              <a:latin typeface="Calibri" pitchFamily="34" charset="0"/>
              <a:ea typeface="+mn-ea"/>
              <a:cs typeface="Calibri" pitchFamily="34" charset="0"/>
            </a:endParaRPr>
          </a:p>
        </p:txBody>
      </p:sp>
      <p:sp>
        <p:nvSpPr>
          <p:cNvPr id="181" name="Rectangle 180"/>
          <p:cNvSpPr/>
          <p:nvPr/>
        </p:nvSpPr>
        <p:spPr>
          <a:xfrm>
            <a:off x="7529915" y="1662530"/>
            <a:ext cx="1537886" cy="3900070"/>
          </a:xfrm>
          <a:prstGeom prst="rect">
            <a:avLst/>
          </a:prstGeom>
          <a:noFill/>
          <a:effectLst/>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1600" b="1"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Time-series </a:t>
            </a:r>
            <a:br>
              <a:rPr kumimoji="0" lang="en-CA" sz="1600" b="1"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br>
            <a:r>
              <a:rPr kumimoji="0" lang="en-CA" sz="1600" b="1" i="0" u="none" strike="noStrike" kern="1200" cap="none" spc="0" normalizeH="0" baseline="0" noProof="0" smtClean="0">
                <a:ln>
                  <a:noFill/>
                </a:ln>
                <a:solidFill>
                  <a:srgbClr val="730E00">
                    <a:lumMod val="75000"/>
                  </a:srgbClr>
                </a:solidFill>
                <a:effectLst/>
                <a:uLnTx/>
                <a:uFillTx/>
                <a:latin typeface="Calibri" pitchFamily="34" charset="0"/>
                <a:ea typeface="+mn-ea"/>
                <a:cs typeface="Calibri" pitchFamily="34" charset="0"/>
              </a:rPr>
              <a:t>data</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endParaRPr>
          </a:p>
          <a:p>
            <a:pPr marL="93663" marR="0" lvl="0" indent="-93663"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6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Data collected over several time periods </a:t>
            </a:r>
            <a:r>
              <a:rPr kumimoji="0" lang="en-CA" sz="1600" b="0" i="0" u="none" strike="noStrike" kern="1200" cap="none" spc="0" normalizeH="0" baseline="0" noProof="0" smtClean="0">
                <a:ln>
                  <a:noFill/>
                </a:ln>
                <a:solidFill>
                  <a:srgbClr val="C00000"/>
                </a:solidFill>
                <a:effectLst/>
                <a:uLnTx/>
                <a:uFillTx/>
                <a:latin typeface="Calibri" pitchFamily="34" charset="0"/>
                <a:ea typeface="+mn-ea"/>
                <a:cs typeface="Calibri" pitchFamily="34" charset="0"/>
              </a:rPr>
              <a:t>(usually discrete and equally spaced time intervals)</a:t>
            </a:r>
            <a:endParaRPr kumimoji="0" lang="en-CA" sz="16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endParaRPr>
          </a:p>
          <a:p>
            <a:pPr marL="93663" marR="0" lvl="0" indent="-93663"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600" b="0" i="0" u="none" strike="noStrike" kern="1200" cap="none" spc="0" normalizeH="0" baseline="0" noProof="0" smtClean="0">
                <a:ln>
                  <a:noFill/>
                </a:ln>
                <a:solidFill>
                  <a:srgbClr val="0070C0"/>
                </a:solidFill>
                <a:effectLst/>
                <a:uLnTx/>
                <a:uFillTx/>
                <a:latin typeface="Calibri" pitchFamily="34" charset="0"/>
                <a:ea typeface="+mn-ea"/>
                <a:cs typeface="Calibri" pitchFamily="34" charset="0"/>
              </a:rPr>
              <a:t>E.g. Number of students registered for a particular course on a yearly basis</a:t>
            </a:r>
            <a:endParaRPr kumimoji="0" lang="en-US" sz="1600" b="0" i="0" u="none" strike="noStrike" kern="1200" cap="none" spc="0" normalizeH="0" baseline="0" noProof="0">
              <a:ln>
                <a:noFill/>
              </a:ln>
              <a:solidFill>
                <a:srgbClr val="0070C0"/>
              </a:solidFill>
              <a:effectLst/>
              <a:uLnTx/>
              <a:uFillTx/>
              <a:latin typeface="Calibri" pitchFamily="34" charset="0"/>
              <a:ea typeface="+mn-ea"/>
              <a:cs typeface="Calibri" pitchFamily="34" charset="0"/>
            </a:endParaRPr>
          </a:p>
        </p:txBody>
      </p:sp>
      <p:sp>
        <p:nvSpPr>
          <p:cNvPr id="188" name="TextBox 187"/>
          <p:cNvSpPr txBox="1"/>
          <p:nvPr/>
        </p:nvSpPr>
        <p:spPr>
          <a:xfrm>
            <a:off x="2007886" y="5007804"/>
            <a:ext cx="383613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marR="0" lvl="0" indent="-173038"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Discrete, if measuring </a:t>
            </a:r>
            <a:r>
              <a:rPr kumimoji="0" lang="en-CA" sz="1800" b="1"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how many</a:t>
            </a: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 takes only limited number of values</a:t>
            </a:r>
          </a:p>
          <a:p>
            <a:pPr marL="173038" marR="0" lvl="0" indent="-173038" algn="l" defTabSz="914400" rtl="0" eaLnBrk="1" fontAlgn="auto" latinLnBrk="0" hangingPunct="1">
              <a:lnSpc>
                <a:spcPct val="100000"/>
              </a:lnSpc>
              <a:spcBef>
                <a:spcPct val="0"/>
              </a:spcBef>
              <a:spcAft>
                <a:spcPct val="0"/>
              </a:spcAft>
              <a:buClrTx/>
              <a:buSzTx/>
              <a:buFont typeface="Arial" pitchFamily="34" charset="0"/>
              <a:buChar char="•"/>
              <a:defRPr/>
            </a:pPr>
            <a:endPar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endParaRPr>
          </a:p>
          <a:p>
            <a:pPr marL="173038" marR="0" lvl="0" indent="-173038" algn="l" defTabSz="914400" rtl="0" eaLnBrk="1" fontAlgn="auto" latinLnBrk="0" hangingPunct="1">
              <a:lnSpc>
                <a:spcPct val="100000"/>
              </a:lnSpc>
              <a:spcBef>
                <a:spcPct val="0"/>
              </a:spcBef>
              <a:spcAft>
                <a:spcPct val="0"/>
              </a:spcAft>
              <a:buClrTx/>
              <a:buSzTx/>
              <a:buFont typeface="Arial" pitchFamily="34" charset="0"/>
              <a:buChar char="•"/>
              <a:defRPr/>
            </a:pP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Continuous, if measuring </a:t>
            </a:r>
            <a:r>
              <a:rPr kumimoji="0" lang="en-CA" sz="1800" b="1"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how much</a:t>
            </a:r>
            <a:r>
              <a:rPr kumimoji="0" lang="en-CA" sz="1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 takes unlimited number of values within a feasible range</a:t>
            </a:r>
            <a:endParaRPr kumimoji="0" lang="en-US" sz="1800" b="0"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23883080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1" dur="50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500"/>
                                        <p:tgtEl>
                                          <p:spTgt spid="43"/>
                                        </p:tgtEl>
                                      </p:cBhvr>
                                    </p:animEffect>
                                  </p:childTnLst>
                                </p:cTn>
                              </p:par>
                              <p:par>
                                <p:cTn id="11" presetID="22" presetClass="entr" presetSubtype="1" dur="5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dur="50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1" dur="50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up)">
                                      <p:cBhvr>
                                        <p:cTn id="21" dur="500"/>
                                        <p:tgtEl>
                                          <p:spTgt spid="57"/>
                                        </p:tgtEl>
                                      </p:cBhvr>
                                    </p:animEffect>
                                  </p:childTnLst>
                                </p:cTn>
                              </p:par>
                              <p:par>
                                <p:cTn id="22" presetID="22" presetClass="entr" presetSubtype="1" dur="50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up)">
                                      <p:cBhvr>
                                        <p:cTn id="24" dur="500"/>
                                        <p:tgtEl>
                                          <p:spTgt spid="59"/>
                                        </p:tgtEl>
                                      </p:cBhvr>
                                    </p:animEffect>
                                  </p:childTnLst>
                                </p:cTn>
                              </p:par>
                              <p:par>
                                <p:cTn id="25" presetID="22" presetClass="entr" presetSubtype="1" dur="50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up)">
                                      <p:cBhvr>
                                        <p:cTn id="27" dur="500"/>
                                        <p:tgtEl>
                                          <p:spTgt spid="66"/>
                                        </p:tgtEl>
                                      </p:cBhvr>
                                    </p:animEffect>
                                  </p:childTnLst>
                                </p:cTn>
                              </p:par>
                              <p:par>
                                <p:cTn id="28" presetID="22" presetClass="entr" presetSubtype="1" dur="50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up)">
                                      <p:cBhvr>
                                        <p:cTn id="30" dur="500"/>
                                        <p:tgtEl>
                                          <p:spTgt spid="62"/>
                                        </p:tgtEl>
                                      </p:cBhvr>
                                    </p:animEffect>
                                  </p:childTnLst>
                                </p:cTn>
                              </p:par>
                              <p:par>
                                <p:cTn id="31" presetID="22" presetClass="entr" presetSubtype="1" dur="50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par>
                                <p:cTn id="34" presetID="22" presetClass="entr" presetSubtype="1" dur="50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500"/>
                                        <p:tgtEl>
                                          <p:spTgt spid="7"/>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22" presetClass="entr" presetSubtype="1" dur="50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up)">
                                      <p:cBhvr>
                                        <p:cTn id="41" dur="500"/>
                                        <p:tgtEl>
                                          <p:spTgt spid="76"/>
                                        </p:tgtEl>
                                      </p:cBhvr>
                                    </p:animEffect>
                                  </p:childTnLst>
                                </p:cTn>
                              </p:par>
                              <p:par>
                                <p:cTn id="42" presetID="22" presetClass="entr" presetSubtype="1" dur="50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dur="50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dur="500" fill="hold" nodeType="with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wipe(up)">
                                      <p:cBhvr>
                                        <p:cTn id="50" dur="500"/>
                                        <p:tgtEl>
                                          <p:spTgt spid="108"/>
                                        </p:tgtEl>
                                      </p:cBhvr>
                                    </p:animEffect>
                                  </p:childTnLst>
                                </p:cTn>
                              </p:par>
                              <p:par>
                                <p:cTn id="51" presetID="22" presetClass="entr" presetSubtype="1" dur="500"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up)">
                                      <p:cBhvr>
                                        <p:cTn id="53" dur="500"/>
                                        <p:tgtEl>
                                          <p:spTgt spid="113"/>
                                        </p:tgtEl>
                                      </p:cBhvr>
                                    </p:animEffect>
                                  </p:childTnLst>
                                </p:cTn>
                              </p:par>
                              <p:par>
                                <p:cTn id="54" presetID="22" presetClass="entr" presetSubtype="1" dur="50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500"/>
                                        <p:tgtEl>
                                          <p:spTgt spid="8"/>
                                        </p:tgtEl>
                                      </p:cBhvr>
                                    </p:animEffect>
                                  </p:childTnLst>
                                </p:cTn>
                              </p:par>
                              <p:par>
                                <p:cTn id="57" presetID="22" presetClass="entr" presetSubtype="1" dur="50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par>
                                <p:cTn id="60" presetID="22" presetClass="entr" presetSubtype="1" dur="500"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up)">
                                      <p:cBhvr>
                                        <p:cTn id="62" dur="500"/>
                                        <p:tgtEl>
                                          <p:spTgt spid="74"/>
                                        </p:tgtEl>
                                      </p:cBhvr>
                                    </p:animEffect>
                                  </p:childTnLst>
                                </p:cTn>
                              </p:par>
                              <p:par>
                                <p:cTn id="63" presetID="22" presetClass="entr" presetSubtype="1" dur="50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wipe(up)">
                                      <p:cBhvr>
                                        <p:cTn id="65" dur="500"/>
                                        <p:tgtEl>
                                          <p:spTgt spid="75"/>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2" presetClass="entr" presetSubtype="1" dur="500" fill="hold" nodeType="click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wipe(up)">
                                      <p:cBhvr>
                                        <p:cTn id="70" dur="500"/>
                                        <p:tgtEl>
                                          <p:spTgt spid="106"/>
                                        </p:tgtEl>
                                      </p:cBhvr>
                                    </p:animEffect>
                                  </p:childTnLst>
                                </p:cTn>
                              </p:par>
                              <p:par>
                                <p:cTn id="71" presetID="22" presetClass="entr" presetSubtype="1" dur="50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par>
                                <p:cTn id="74" presetID="22" presetClass="entr" presetSubtype="1" dur="500" fill="hold" nodeType="with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wipe(up)">
                                      <p:cBhvr>
                                        <p:cTn id="76" dur="500"/>
                                        <p:tgtEl>
                                          <p:spTgt spid="148"/>
                                        </p:tgtEl>
                                      </p:cBhvr>
                                    </p:animEffect>
                                  </p:childTnLst>
                                </p:cTn>
                              </p:par>
                              <p:par>
                                <p:cTn id="77" presetID="22" presetClass="entr" presetSubtype="1" dur="50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up)">
                                      <p:cBhvr>
                                        <p:cTn id="79" dur="500"/>
                                        <p:tgtEl>
                                          <p:spTgt spid="10"/>
                                        </p:tgtEl>
                                      </p:cBhvr>
                                    </p:animEffect>
                                  </p:childTnLst>
                                </p:cTn>
                              </p:par>
                              <p:par>
                                <p:cTn id="80" presetID="22" presetClass="entr" presetSubtype="1" dur="50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up)">
                                      <p:cBhvr>
                                        <p:cTn id="82" dur="500"/>
                                        <p:tgtEl>
                                          <p:spTgt spid="11"/>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1" dur="500" fill="hold" nodeType="clickEffect">
                                  <p:stCondLst>
                                    <p:cond delay="0"/>
                                  </p:stCondLst>
                                  <p:childTnLst>
                                    <p:set>
                                      <p:cBhvr>
                                        <p:cTn id="86" dur="1" fill="hold">
                                          <p:stCondLst>
                                            <p:cond delay="0"/>
                                          </p:stCondLst>
                                        </p:cTn>
                                        <p:tgtEl>
                                          <p:spTgt spid="168"/>
                                        </p:tgtEl>
                                        <p:attrNameLst>
                                          <p:attrName>style.visibility</p:attrName>
                                        </p:attrNameLst>
                                      </p:cBhvr>
                                      <p:to>
                                        <p:strVal val="visible"/>
                                      </p:to>
                                    </p:set>
                                    <p:animEffect transition="in" filter="wipe(up)">
                                      <p:cBhvr>
                                        <p:cTn id="87" dur="500"/>
                                        <p:tgtEl>
                                          <p:spTgt spid="168"/>
                                        </p:tgtEl>
                                      </p:cBhvr>
                                    </p:animEffect>
                                  </p:childTnLst>
                                </p:cTn>
                              </p:par>
                              <p:par>
                                <p:cTn id="88" presetID="22" presetClass="entr" presetSubtype="1" dur="500" fill="hold" nodeType="withEffect">
                                  <p:stCondLst>
                                    <p:cond delay="0"/>
                                  </p:stCondLst>
                                  <p:childTnLst>
                                    <p:set>
                                      <p:cBhvr>
                                        <p:cTn id="89" dur="1" fill="hold">
                                          <p:stCondLst>
                                            <p:cond delay="0"/>
                                          </p:stCondLst>
                                        </p:cTn>
                                        <p:tgtEl>
                                          <p:spTgt spid="169"/>
                                        </p:tgtEl>
                                        <p:attrNameLst>
                                          <p:attrName>style.visibility</p:attrName>
                                        </p:attrNameLst>
                                      </p:cBhvr>
                                      <p:to>
                                        <p:strVal val="visible"/>
                                      </p:to>
                                    </p:set>
                                    <p:animEffect transition="in" filter="wipe(up)">
                                      <p:cBhvr>
                                        <p:cTn id="90" dur="500"/>
                                        <p:tgtEl>
                                          <p:spTgt spid="169"/>
                                        </p:tgtEl>
                                      </p:cBhvr>
                                    </p:animEffect>
                                  </p:childTnLst>
                                </p:cTn>
                              </p:par>
                              <p:par>
                                <p:cTn id="91" presetID="22" presetClass="entr" presetSubtype="1" dur="500"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up)">
                                      <p:cBhvr>
                                        <p:cTn id="93" dur="500"/>
                                        <p:tgtEl>
                                          <p:spTgt spid="155"/>
                                        </p:tgtEl>
                                      </p:cBhvr>
                                    </p:animEffect>
                                  </p:childTnLst>
                                </p:cTn>
                              </p:par>
                              <p:par>
                                <p:cTn id="94" presetID="22" presetClass="entr" presetSubtype="1" dur="500" fill="hold" grpId="0" nodeType="withEffect">
                                  <p:stCondLst>
                                    <p:cond delay="0"/>
                                  </p:stCondLst>
                                  <p:childTnLst>
                                    <p:set>
                                      <p:cBhvr>
                                        <p:cTn id="95" dur="1" fill="hold">
                                          <p:stCondLst>
                                            <p:cond delay="0"/>
                                          </p:stCondLst>
                                        </p:cTn>
                                        <p:tgtEl>
                                          <p:spTgt spid="153"/>
                                        </p:tgtEl>
                                        <p:attrNameLst>
                                          <p:attrName>style.visibility</p:attrName>
                                        </p:attrNameLst>
                                      </p:cBhvr>
                                      <p:to>
                                        <p:strVal val="visible"/>
                                      </p:to>
                                    </p:set>
                                    <p:animEffect transition="in" filter="wipe(up)">
                                      <p:cBhvr>
                                        <p:cTn id="96" dur="500"/>
                                        <p:tgtEl>
                                          <p:spTgt spid="153"/>
                                        </p:tgtEl>
                                      </p:cBhvr>
                                    </p:animEffect>
                                  </p:childTnLst>
                                </p:cTn>
                              </p:par>
                              <p:par>
                                <p:cTn id="97" presetID="22" presetClass="entr" presetSubtype="1" dur="500"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up)">
                                      <p:cBhvr>
                                        <p:cTn id="99" dur="500"/>
                                        <p:tgtEl>
                                          <p:spTgt spid="154"/>
                                        </p:tgtEl>
                                      </p:cBhvr>
                                    </p:animEffect>
                                  </p:childTnLst>
                                </p:cTn>
                              </p:par>
                            </p:childTnLst>
                          </p:cTn>
                        </p:par>
                      </p:childTnLst>
                    </p:cTn>
                  </p:par>
                  <p:par>
                    <p:cTn id="100" fill="hold" nodeType="clickPar">
                      <p:stCondLst>
                        <p:cond delay="indefinite"/>
                      </p:stCondLst>
                      <p:childTnLst>
                        <p:par>
                          <p:cTn id="101" fill="hold">
                            <p:stCondLst>
                              <p:cond delay="0"/>
                            </p:stCondLst>
                            <p:childTnLst>
                              <p:par>
                                <p:cTn id="102" presetID="42" presetClass="entr" presetSubtype="0" dur="1000" fill="hold" grpId="0" nodeType="clickEffect">
                                  <p:stCondLst>
                                    <p:cond delay="0"/>
                                  </p:stCondLst>
                                  <p:childTnLst>
                                    <p:set>
                                      <p:cBhvr>
                                        <p:cTn id="103" dur="1" fill="hold">
                                          <p:stCondLst>
                                            <p:cond delay="0"/>
                                          </p:stCondLst>
                                        </p:cTn>
                                        <p:tgtEl>
                                          <p:spTgt spid="188"/>
                                        </p:tgtEl>
                                        <p:attrNameLst>
                                          <p:attrName>style.visibility</p:attrName>
                                        </p:attrNameLst>
                                      </p:cBhvr>
                                      <p:to>
                                        <p:strVal val="visible"/>
                                      </p:to>
                                    </p:set>
                                    <p:animEffect transition="in" filter="fade">
                                      <p:cBhvr>
                                        <p:cTn id="104" dur="1000"/>
                                        <p:tgtEl>
                                          <p:spTgt spid="188"/>
                                        </p:tgtEl>
                                      </p:cBhvr>
                                    </p:animEffect>
                                    <p:anim calcmode="lin" valueType="num">
                                      <p:cBhvr>
                                        <p:cTn id="105" dur="1000" fill="hold"/>
                                        <p:tgtEl>
                                          <p:spTgt spid="188"/>
                                        </p:tgtEl>
                                        <p:attrNameLst>
                                          <p:attrName>ppt_x</p:attrName>
                                        </p:attrNameLst>
                                      </p:cBhvr>
                                      <p:tavLst>
                                        <p:tav tm="0">
                                          <p:val>
                                            <p:strVal val="#ppt_x"/>
                                          </p:val>
                                        </p:tav>
                                        <p:tav tm="100000">
                                          <p:val>
                                            <p:strVal val="#ppt_x"/>
                                          </p:val>
                                        </p:tav>
                                      </p:tavLst>
                                    </p:anim>
                                    <p:anim calcmode="lin" valueType="num">
                                      <p:cBhvr>
                                        <p:cTn id="106"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7" fill="hold" nodeType="clickPar">
                      <p:stCondLst>
                        <p:cond delay="indefinite"/>
                      </p:stCondLst>
                      <p:childTnLst>
                        <p:par>
                          <p:cTn id="108" fill="hold">
                            <p:stCondLst>
                              <p:cond delay="0"/>
                            </p:stCondLst>
                            <p:childTnLst>
                              <p:par>
                                <p:cTn id="109" presetID="22" presetClass="entr" presetSubtype="1" dur="500" fill="hold" nodeType="clickEffect">
                                  <p:stCondLst>
                                    <p:cond delay="0"/>
                                  </p:stCondLst>
                                  <p:childTnLst>
                                    <p:set>
                                      <p:cBhvr>
                                        <p:cTn id="110" dur="1" fill="hold">
                                          <p:stCondLst>
                                            <p:cond delay="0"/>
                                          </p:stCondLst>
                                        </p:cTn>
                                        <p:tgtEl>
                                          <p:spTgt spid="170"/>
                                        </p:tgtEl>
                                        <p:attrNameLst>
                                          <p:attrName>style.visibility</p:attrName>
                                        </p:attrNameLst>
                                      </p:cBhvr>
                                      <p:to>
                                        <p:strVal val="visible"/>
                                      </p:to>
                                    </p:set>
                                    <p:animEffect transition="in" filter="wipe(up)">
                                      <p:cBhvr>
                                        <p:cTn id="111" dur="500"/>
                                        <p:tgtEl>
                                          <p:spTgt spid="170"/>
                                        </p:tgtEl>
                                      </p:cBhvr>
                                    </p:animEffect>
                                  </p:childTnLst>
                                </p:cTn>
                              </p:par>
                              <p:par>
                                <p:cTn id="112" presetID="22" presetClass="entr" presetSubtype="1" dur="500" fill="hold" nodeType="with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wipe(up)">
                                      <p:cBhvr>
                                        <p:cTn id="114" dur="500"/>
                                        <p:tgtEl>
                                          <p:spTgt spid="178"/>
                                        </p:tgtEl>
                                      </p:cBhvr>
                                    </p:animEffect>
                                  </p:childTnLst>
                                </p:cTn>
                              </p:par>
                              <p:par>
                                <p:cTn id="115" presetID="22" presetClass="entr" presetSubtype="1" dur="500" fill="hold" grpId="0" nodeType="withEffect">
                                  <p:stCondLst>
                                    <p:cond delay="0"/>
                                  </p:stCondLst>
                                  <p:childTnLst>
                                    <p:set>
                                      <p:cBhvr>
                                        <p:cTn id="116" dur="1" fill="hold">
                                          <p:stCondLst>
                                            <p:cond delay="0"/>
                                          </p:stCondLst>
                                        </p:cTn>
                                        <p:tgtEl>
                                          <p:spTgt spid="180"/>
                                        </p:tgtEl>
                                        <p:attrNameLst>
                                          <p:attrName>style.visibility</p:attrName>
                                        </p:attrNameLst>
                                      </p:cBhvr>
                                      <p:to>
                                        <p:strVal val="visible"/>
                                      </p:to>
                                    </p:set>
                                    <p:animEffect transition="in" filter="wipe(up)">
                                      <p:cBhvr>
                                        <p:cTn id="117" dur="500"/>
                                        <p:tgtEl>
                                          <p:spTgt spid="180"/>
                                        </p:tgtEl>
                                      </p:cBhvr>
                                    </p:animEffect>
                                  </p:childTnLst>
                                </p:cTn>
                              </p:par>
                            </p:childTnLst>
                          </p:cTn>
                        </p:par>
                      </p:childTnLst>
                    </p:cTn>
                  </p:par>
                  <p:par>
                    <p:cTn id="118" fill="hold" nodeType="clickPar">
                      <p:stCondLst>
                        <p:cond delay="indefinite"/>
                      </p:stCondLst>
                      <p:childTnLst>
                        <p:par>
                          <p:cTn id="119" fill="hold">
                            <p:stCondLst>
                              <p:cond delay="0"/>
                            </p:stCondLst>
                            <p:childTnLst>
                              <p:par>
                                <p:cTn id="120" presetID="22" presetClass="entr" presetSubtype="1" dur="500" fill="hold" nodeType="clickEffect">
                                  <p:stCondLst>
                                    <p:cond delay="0"/>
                                  </p:stCondLst>
                                  <p:childTnLst>
                                    <p:set>
                                      <p:cBhvr>
                                        <p:cTn id="121" dur="1" fill="hold">
                                          <p:stCondLst>
                                            <p:cond delay="0"/>
                                          </p:stCondLst>
                                        </p:cTn>
                                        <p:tgtEl>
                                          <p:spTgt spid="173"/>
                                        </p:tgtEl>
                                        <p:attrNameLst>
                                          <p:attrName>style.visibility</p:attrName>
                                        </p:attrNameLst>
                                      </p:cBhvr>
                                      <p:to>
                                        <p:strVal val="visible"/>
                                      </p:to>
                                    </p:set>
                                    <p:animEffect transition="in" filter="wipe(up)">
                                      <p:cBhvr>
                                        <p:cTn id="122" dur="500"/>
                                        <p:tgtEl>
                                          <p:spTgt spid="173"/>
                                        </p:tgtEl>
                                      </p:cBhvr>
                                    </p:animEffect>
                                  </p:childTnLst>
                                </p:cTn>
                              </p:par>
                              <p:par>
                                <p:cTn id="123" presetID="22" presetClass="entr" presetSubtype="1" dur="500" fill="hold" nodeType="withEffect">
                                  <p:stCondLst>
                                    <p:cond delay="0"/>
                                  </p:stCondLst>
                                  <p:childTnLst>
                                    <p:set>
                                      <p:cBhvr>
                                        <p:cTn id="124" dur="1" fill="hold">
                                          <p:stCondLst>
                                            <p:cond delay="0"/>
                                          </p:stCondLst>
                                        </p:cTn>
                                        <p:tgtEl>
                                          <p:spTgt spid="179"/>
                                        </p:tgtEl>
                                        <p:attrNameLst>
                                          <p:attrName>style.visibility</p:attrName>
                                        </p:attrNameLst>
                                      </p:cBhvr>
                                      <p:to>
                                        <p:strVal val="visible"/>
                                      </p:to>
                                    </p:set>
                                    <p:animEffect transition="in" filter="wipe(up)">
                                      <p:cBhvr>
                                        <p:cTn id="125" dur="500"/>
                                        <p:tgtEl>
                                          <p:spTgt spid="179"/>
                                        </p:tgtEl>
                                      </p:cBhvr>
                                    </p:animEffect>
                                  </p:childTnLst>
                                </p:cTn>
                              </p:par>
                              <p:par>
                                <p:cTn id="126" presetID="22" presetClass="entr" presetSubtype="1" dur="500" fill="hold" grpId="0" nodeType="withEffect">
                                  <p:stCondLst>
                                    <p:cond delay="0"/>
                                  </p:stCondLst>
                                  <p:childTnLst>
                                    <p:set>
                                      <p:cBhvr>
                                        <p:cTn id="127" dur="1" fill="hold">
                                          <p:stCondLst>
                                            <p:cond delay="0"/>
                                          </p:stCondLst>
                                        </p:cTn>
                                        <p:tgtEl>
                                          <p:spTgt spid="181"/>
                                        </p:tgtEl>
                                        <p:attrNameLst>
                                          <p:attrName>style.visibility</p:attrName>
                                        </p:attrNameLst>
                                      </p:cBhvr>
                                      <p:to>
                                        <p:strVal val="visible"/>
                                      </p:to>
                                    </p:set>
                                    <p:animEffect transition="in" filter="wipe(up)">
                                      <p:cBhvr>
                                        <p:cTn id="128"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P spid="17" grpId="0"/>
      <p:bldP spid="5" grpId="0"/>
      <p:bldP spid="74" grpId="0"/>
      <p:bldP spid="75" grpId="0"/>
      <p:bldP spid="153" grpId="0"/>
      <p:bldP spid="154" grpId="0"/>
      <p:bldP spid="180" grpId="0"/>
      <p:bldP spid="181" grpId="0"/>
      <p:bldP spid="188" grpId="0"/>
    </p:bldLst>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150</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pPr>
              <a:lnSpc>
                <a:spcPct val="100000"/>
              </a:lnSpc>
            </a:pPr>
            <a:r>
              <a:rPr lang="en-US" smtClean="0"/>
              <a:t>1</a:t>
            </a:r>
            <a:r>
              <a:rPr lang="en-US"/>
              <a:t>. Make a vector called </a:t>
            </a:r>
            <a:r>
              <a:rPr lang="en-US" smtClean="0">
                <a:latin typeface="Courier New" panose="02070309020205020404" pitchFamily="49" charset="0"/>
                <a:cs typeface="Courier New" panose="02070309020205020404" pitchFamily="49" charset="0"/>
              </a:rPr>
              <a:t>animals</a:t>
            </a:r>
            <a:r>
              <a:rPr lang="en-US" smtClean="0"/>
              <a:t> </a:t>
            </a:r>
            <a:r>
              <a:rPr lang="en-US"/>
              <a:t>with the following elements: "cat", "dog", "parrot", "horse", "sheep", "bee"</a:t>
            </a:r>
          </a:p>
          <a:p>
            <a:pPr>
              <a:lnSpc>
                <a:spcPct val="100000"/>
              </a:lnSpc>
            </a:pPr>
            <a:r>
              <a:rPr lang="en-US"/>
              <a:t>2. Select the third element of </a:t>
            </a:r>
            <a:r>
              <a:rPr lang="en-US" smtClean="0">
                <a:latin typeface="Courier New" panose="02070309020205020404" pitchFamily="49" charset="0"/>
                <a:cs typeface="Courier New" panose="02070309020205020404" pitchFamily="49" charset="0"/>
              </a:rPr>
              <a:t>animals</a:t>
            </a:r>
          </a:p>
          <a:p>
            <a:pPr>
              <a:lnSpc>
                <a:spcPct val="100000"/>
              </a:lnSpc>
            </a:pPr>
            <a:r>
              <a:rPr lang="en-US" smtClean="0"/>
              <a:t>3. </a:t>
            </a:r>
            <a:r>
              <a:rPr lang="en-US"/>
              <a:t>Make a vector called </a:t>
            </a:r>
            <a:r>
              <a:rPr lang="en-US" smtClean="0">
                <a:latin typeface="Courier New" panose="02070309020205020404" pitchFamily="49" charset="0"/>
                <a:cs typeface="Courier New" panose="02070309020205020404" pitchFamily="49" charset="0"/>
              </a:rPr>
              <a:t>lifespan</a:t>
            </a:r>
            <a:r>
              <a:rPr lang="en-US" smtClean="0"/>
              <a:t> </a:t>
            </a:r>
            <a:r>
              <a:rPr lang="en-US"/>
              <a:t>with the following elements: 13, 11, 80, 27, 11, 0.5</a:t>
            </a:r>
          </a:p>
        </p:txBody>
      </p:sp>
    </p:spTree>
    <p:extLst>
      <p:ext uri="{BB962C8B-B14F-4D97-AF65-F5344CB8AC3E}">
        <p14:creationId xmlns:p14="http://schemas.microsoft.com/office/powerpoint/2010/main" val="2147505055"/>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151</a:t>
            </a:fld>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a:xfrm>
            <a:off x="228600" y="1865244"/>
            <a:ext cx="8690112" cy="4840356"/>
          </a:xfrm>
        </p:spPr>
        <p:txBody>
          <a:bodyPr/>
          <a:lstStyle/>
          <a:p>
            <a:pPr>
              <a:lnSpc>
                <a:spcPct val="100000"/>
              </a:lnSpc>
            </a:pPr>
            <a:r>
              <a:rPr lang="en-US" smtClean="0">
                <a:latin typeface="Courier New" panose="02070309020205020404" pitchFamily="49" charset="0"/>
                <a:cs typeface="Courier New" panose="02070309020205020404" pitchFamily="49" charset="0"/>
              </a:rPr>
              <a:t>vector(length </a:t>
            </a:r>
            <a:r>
              <a:rPr lang="en-US">
                <a:latin typeface="Courier New" panose="02070309020205020404" pitchFamily="49" charset="0"/>
                <a:cs typeface="Courier New" panose="02070309020205020404" pitchFamily="49" charset="0"/>
              </a:rPr>
              <a:t>= 6</a:t>
            </a:r>
            <a:r>
              <a:rPr lang="en-US" smtClean="0">
                <a:latin typeface="Courier New" panose="02070309020205020404" pitchFamily="49" charset="0"/>
                <a:cs typeface="Courier New" panose="02070309020205020404" pitchFamily="49" charset="0"/>
              </a:rPr>
              <a:t>)</a:t>
            </a:r>
            <a:r>
              <a:rPr lang="en-US" smtClean="0"/>
              <a:t> </a:t>
            </a:r>
            <a:r>
              <a:rPr lang="en-US"/>
              <a:t>returns an empty vector of length 6; </a:t>
            </a:r>
            <a:r>
              <a:rPr lang="en-US" smtClean="0"/>
              <a:t>helpful </a:t>
            </a:r>
            <a:r>
              <a:rPr lang="en-US"/>
              <a:t>for filling things up </a:t>
            </a:r>
            <a:r>
              <a:rPr lang="en-US" smtClean="0"/>
              <a:t>later. Try:</a:t>
            </a:r>
          </a:p>
          <a:p>
            <a:pPr marL="320040" lvl="1" indent="0">
              <a:lnSpc>
                <a:spcPct val="100000"/>
              </a:lnSpc>
              <a:buNone/>
            </a:pPr>
            <a:r>
              <a:rPr lang="en-US" err="1" smtClean="0">
                <a:latin typeface="Courier New" panose="02070309020205020404" pitchFamily="49" charset="0"/>
                <a:cs typeface="Courier New" panose="02070309020205020404" pitchFamily="49" charset="0"/>
              </a:rPr>
              <a:t>weekly_hours &lt;- vector(length = 5)</a:t>
            </a:r>
          </a:p>
          <a:p>
            <a:pPr marL="320040" lvl="1" indent="0">
              <a:lnSpc>
                <a:spcPct val="100000"/>
              </a:lnSpc>
              <a:buNone/>
            </a:pPr>
            <a:r>
              <a:rPr lang="en-US" err="1" smtClean="0">
                <a:latin typeface="Courier New" panose="02070309020205020404" pitchFamily="49" charset="0"/>
                <a:cs typeface="Courier New" panose="02070309020205020404" pitchFamily="49" charset="0"/>
              </a:rPr>
              <a:t>weekly_hours</a:t>
            </a:r>
            <a:endParaRPr lang="en-US" smtClean="0">
              <a:latin typeface="Courier New" panose="02070309020205020404" pitchFamily="49" charset="0"/>
              <a:cs typeface="Courier New" panose="02070309020205020404" pitchFamily="49" charset="0"/>
            </a:endParaRPr>
          </a:p>
          <a:p>
            <a:pPr marL="320040" lvl="1" indent="0">
              <a:lnSpc>
                <a:spcPct val="100000"/>
              </a:lnSpc>
              <a:buNone/>
            </a:pPr>
            <a:r>
              <a:rPr lang="en-US" err="1" smtClean="0">
                <a:latin typeface="Courier New" panose="02070309020205020404" pitchFamily="49" charset="0"/>
                <a:cs typeface="Courier New" panose="02070309020205020404" pitchFamily="49" charset="0"/>
              </a:rPr>
              <a:t>weekly_hours &lt;- vector(length = 5, mode = "numeric")</a:t>
            </a:r>
          </a:p>
          <a:p>
            <a:pPr marL="320040" lvl="1" indent="0">
              <a:lnSpc>
                <a:spcPct val="100000"/>
              </a:lnSpc>
              <a:buNone/>
            </a:pPr>
            <a:r>
              <a:rPr lang="en-US" err="1" smtClean="0">
                <a:latin typeface="Courier New" panose="02070309020205020404" pitchFamily="49" charset="0"/>
                <a:cs typeface="Courier New" panose="02070309020205020404" pitchFamily="49" charset="0"/>
              </a:rPr>
              <a:t>weekly_hours</a:t>
            </a:r>
            <a:endParaRPr lang="en-US" smtClean="0">
              <a:latin typeface="Courier New" panose="02070309020205020404" pitchFamily="49" charset="0"/>
              <a:cs typeface="Courier New" panose="02070309020205020404" pitchFamily="49" charset="0"/>
            </a:endParaRPr>
          </a:p>
          <a:p>
            <a:pPr marL="320040" lvl="1" indent="0">
              <a:lnSpc>
                <a:spcPct val="100000"/>
              </a:lnSpc>
              <a:buNone/>
            </a:pPr>
            <a:r>
              <a:rPr lang="en-US" smtClean="0">
                <a:latin typeface="Courier New" panose="02070309020205020404" pitchFamily="49" charset="0"/>
                <a:cs typeface="Courier New" panose="02070309020205020404" pitchFamily="49" charset="0"/>
              </a:rPr>
              <a:t># to change an element</a:t>
            </a:r>
          </a:p>
          <a:p>
            <a:pPr marL="320040" lvl="1" indent="0">
              <a:lnSpc>
                <a:spcPct val="100000"/>
              </a:lnSpc>
              <a:buNone/>
            </a:pPr>
            <a:r>
              <a:rPr lang="en-US" err="1" smtClean="0">
                <a:latin typeface="Courier New" panose="02070309020205020404" pitchFamily="49" charset="0"/>
                <a:cs typeface="Courier New" panose="02070309020205020404" pitchFamily="49" charset="0"/>
              </a:rPr>
              <a:t>weekly_hours[5] &lt;- 8</a:t>
            </a:r>
          </a:p>
          <a:p>
            <a:pPr marL="320040" lvl="1" indent="0">
              <a:lnSpc>
                <a:spcPct val="100000"/>
              </a:lnSpc>
              <a:buNone/>
            </a:pPr>
            <a:r>
              <a:rPr lang="en-US" err="1" smtClean="0">
                <a:latin typeface="Courier New" panose="02070309020205020404" pitchFamily="49" charset="0"/>
                <a:cs typeface="Courier New" panose="02070309020205020404" pitchFamily="49" charset="0"/>
              </a:rPr>
              <a:t>weekly_hours</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4008196"/>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152</a:t>
            </a:fld>
            <a:endParaRPr lang="en-US"/>
          </a:p>
        </p:txBody>
      </p:sp>
      <p:sp>
        <p:nvSpPr>
          <p:cNvPr id="3" name="Title 2"/>
          <p:cNvSpPr>
            <a:spLocks noGrp="1"/>
          </p:cNvSpPr>
          <p:nvPr>
            <p:ph type="title"/>
          </p:nvPr>
        </p:nvSpPr>
        <p:spPr/>
        <p:txBody>
          <a:bodyPr/>
          <a:lstStyle/>
          <a:p>
            <a:r>
              <a:rPr lang="en-US"/>
              <a:t>Vector </a:t>
            </a:r>
            <a:r>
              <a:rPr lang="en-US" smtClean="0"/>
              <a:t>Arithmetic</a:t>
            </a:r>
            <a:endParaRPr lang="en-US"/>
          </a:p>
        </p:txBody>
      </p:sp>
      <p:sp>
        <p:nvSpPr>
          <p:cNvPr id="4" name="Content Placeholder 3"/>
          <p:cNvSpPr>
            <a:spLocks noGrp="1"/>
          </p:cNvSpPr>
          <p:nvPr>
            <p:ph idx="1"/>
          </p:nvPr>
        </p:nvSpPr>
        <p:spPr/>
        <p:txBody>
          <a:bodyPr/>
          <a:lstStyle/>
          <a:p>
            <a:pPr>
              <a:lnSpc>
                <a:spcPct val="100000"/>
              </a:lnSpc>
            </a:pPr>
            <a:r>
              <a:rPr lang="en-US"/>
              <a:t>Operators apply to vectors “pairwise” or “elementwise</a:t>
            </a:r>
            <a:r>
              <a:rPr lang="en-US" smtClean="0"/>
              <a:t>”</a:t>
            </a:r>
          </a:p>
          <a:p>
            <a:pPr>
              <a:lnSpc>
                <a:spcPct val="100000"/>
              </a:lnSpc>
            </a:pPr>
            <a:r>
              <a:rPr lang="en-US" smtClean="0"/>
              <a:t>Try:</a:t>
            </a:r>
          </a:p>
          <a:p>
            <a:pPr marL="320040" lvl="1" indent="0">
              <a:lnSpc>
                <a:spcPct val="100000"/>
              </a:lnSpc>
              <a:buNone/>
            </a:pPr>
            <a:r>
              <a:rPr lang="es-ES">
                <a:latin typeface="Courier New" panose="02070309020205020404" pitchFamily="49" charset="0"/>
                <a:cs typeface="Courier New" panose="02070309020205020404" pitchFamily="49" charset="0"/>
              </a:rPr>
              <a:t>y &lt;- c(-7, -8, -10, -45)</a:t>
            </a:r>
          </a:p>
          <a:p>
            <a:pPr marL="320040" lvl="1" indent="0">
              <a:lnSpc>
                <a:spcPct val="100000"/>
              </a:lnSpc>
              <a:buNone/>
            </a:pPr>
            <a:r>
              <a:rPr lang="es-ES">
                <a:latin typeface="Courier New" panose="02070309020205020404" pitchFamily="49" charset="0"/>
                <a:cs typeface="Courier New" panose="02070309020205020404" pitchFamily="49" charset="0"/>
              </a:rPr>
              <a:t>x + y</a:t>
            </a:r>
          </a:p>
          <a:p>
            <a:pPr marL="320040" lvl="1" indent="0">
              <a:lnSpc>
                <a:spcPct val="100000"/>
              </a:lnSpc>
              <a:buNone/>
            </a:pPr>
            <a:r>
              <a:rPr lang="es-ES">
                <a:latin typeface="Courier New" panose="02070309020205020404" pitchFamily="49" charset="0"/>
                <a:cs typeface="Courier New" panose="02070309020205020404" pitchFamily="49" charset="0"/>
              </a:rPr>
              <a:t>x * </a:t>
            </a:r>
            <a:r>
              <a:rPr lang="es-ES" smtClean="0">
                <a:latin typeface="Courier New" panose="02070309020205020404" pitchFamily="49" charset="0"/>
                <a:cs typeface="Courier New" panose="02070309020205020404" pitchFamily="49" charset="0"/>
              </a:rPr>
              <a:t>y</a:t>
            </a:r>
            <a:endParaRPr lang="en-US" smtClean="0">
              <a:latin typeface="Courier New" panose="02070309020205020404" pitchFamily="49" charset="0"/>
              <a:cs typeface="Courier New" panose="02070309020205020404" pitchFamily="49" charset="0"/>
            </a:endParaRPr>
          </a:p>
          <a:p>
            <a:pPr indent="-274320">
              <a:lnSpc>
                <a:spcPct val="100000"/>
              </a:lnSpc>
            </a:pPr>
            <a:endParaRPr lang="en-US" smtClean="0"/>
          </a:p>
          <a:p>
            <a:pPr indent="-274320">
              <a:lnSpc>
                <a:spcPct val="100000"/>
              </a:lnSpc>
            </a:pPr>
            <a:r>
              <a:rPr lang="en-US" smtClean="0"/>
              <a:t>Your </a:t>
            </a:r>
            <a:r>
              <a:rPr lang="en-US"/>
              <a:t>turn: Add +1 to the first element of </a:t>
            </a:r>
            <a:r>
              <a:rPr lang="en-US" smtClean="0">
                <a:latin typeface="Courier New" panose="02070309020205020404" pitchFamily="49" charset="0"/>
                <a:cs typeface="Courier New" panose="02070309020205020404" pitchFamily="49" charset="0"/>
              </a:rPr>
              <a:t>lifespan</a:t>
            </a:r>
            <a:r>
              <a:rPr lang="en-US" smtClean="0"/>
              <a:t>, </a:t>
            </a:r>
            <a:r>
              <a:rPr lang="en-US"/>
              <a:t>-1 to the second, +1 to the third, ...</a:t>
            </a:r>
            <a:endParaRPr lang="es-ES" smtClean="0"/>
          </a:p>
        </p:txBody>
      </p:sp>
    </p:spTree>
    <p:extLst>
      <p:ext uri="{BB962C8B-B14F-4D97-AF65-F5344CB8AC3E}">
        <p14:creationId xmlns:p14="http://schemas.microsoft.com/office/powerpoint/2010/main" val="4138801152"/>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153</a:t>
            </a:fld>
            <a:endParaRPr lang="en-US"/>
          </a:p>
        </p:txBody>
      </p:sp>
      <p:sp>
        <p:nvSpPr>
          <p:cNvPr id="3" name="Title 2"/>
          <p:cNvSpPr>
            <a:spLocks noGrp="1"/>
          </p:cNvSpPr>
          <p:nvPr>
            <p:ph type="title"/>
          </p:nvPr>
        </p:nvSpPr>
        <p:spPr>
          <a:xfrm>
            <a:off x="228600" y="546652"/>
            <a:ext cx="8690112" cy="901148"/>
          </a:xfrm>
        </p:spPr>
        <p:txBody>
          <a:bodyPr/>
          <a:lstStyle/>
          <a:p>
            <a:r>
              <a:rPr lang="en-US"/>
              <a:t>Recycling</a:t>
            </a:r>
          </a:p>
        </p:txBody>
      </p:sp>
      <p:sp>
        <p:nvSpPr>
          <p:cNvPr id="4" name="Content Placeholder 3"/>
          <p:cNvSpPr>
            <a:spLocks noGrp="1"/>
          </p:cNvSpPr>
          <p:nvPr>
            <p:ph idx="1"/>
          </p:nvPr>
        </p:nvSpPr>
        <p:spPr>
          <a:xfrm>
            <a:off x="228600" y="1600200"/>
            <a:ext cx="8690112" cy="4953000"/>
          </a:xfrm>
        </p:spPr>
        <p:txBody>
          <a:bodyPr/>
          <a:lstStyle/>
          <a:p>
            <a:pPr>
              <a:lnSpc>
                <a:spcPct val="100000"/>
              </a:lnSpc>
            </a:pPr>
            <a:r>
              <a:rPr lang="en-US" smtClean="0"/>
              <a:t>Recycling </a:t>
            </a:r>
            <a:r>
              <a:rPr lang="en-US"/>
              <a:t>repeat elements in shorter vector when combined with </a:t>
            </a:r>
            <a:r>
              <a:rPr lang="en-US" smtClean="0"/>
              <a:t>longer</a:t>
            </a:r>
          </a:p>
          <a:p>
            <a:pPr>
              <a:lnSpc>
                <a:spcPct val="100000"/>
              </a:lnSpc>
            </a:pPr>
            <a:r>
              <a:rPr lang="en-US">
                <a:latin typeface="Courier New" panose="02070309020205020404" pitchFamily="49" charset="0"/>
                <a:cs typeface="Courier New" panose="02070309020205020404" pitchFamily="49" charset="0"/>
              </a:rPr>
              <a:t>x + c(-7, -8)</a:t>
            </a:r>
          </a:p>
          <a:p>
            <a:pPr>
              <a:lnSpc>
                <a:spcPct val="100000"/>
              </a:lnSpc>
            </a:pPr>
            <a:r>
              <a:rPr lang="en-US">
                <a:latin typeface="Courier New" panose="02070309020205020404" pitchFamily="49" charset="0"/>
                <a:cs typeface="Courier New" panose="02070309020205020404" pitchFamily="49" charset="0"/>
              </a:rPr>
              <a:t>x ^ c(1, 0, -1, 0.5) </a:t>
            </a:r>
            <a:endParaRPr lang="en-US" smtClean="0">
              <a:latin typeface="Courier New" panose="02070309020205020404" pitchFamily="49" charset="0"/>
              <a:cs typeface="Courier New" panose="02070309020205020404" pitchFamily="49" charset="0"/>
            </a:endParaRPr>
          </a:p>
          <a:p>
            <a:pPr>
              <a:lnSpc>
                <a:spcPct val="100000"/>
              </a:lnSpc>
            </a:pPr>
            <a:r>
              <a:rPr lang="en-US" smtClean="0">
                <a:latin typeface="Courier New" panose="02070309020205020404" pitchFamily="49" charset="0"/>
                <a:cs typeface="Courier New" panose="02070309020205020404" pitchFamily="49" charset="0"/>
              </a:rPr>
              <a:t>2 </a:t>
            </a:r>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x</a:t>
            </a:r>
          </a:p>
          <a:p>
            <a:pPr>
              <a:lnSpc>
                <a:spcPct val="100000"/>
              </a:lnSpc>
            </a:pPr>
            <a:r>
              <a:rPr lang="en-US">
                <a:latin typeface="Courier New" panose="02070309020205020404" pitchFamily="49" charset="0"/>
                <a:cs typeface="Courier New" panose="02070309020205020404" pitchFamily="49" charset="0"/>
              </a:rPr>
              <a:t>x &gt; </a:t>
            </a:r>
            <a:r>
              <a:rPr lang="en-US" smtClean="0">
                <a:latin typeface="Courier New" panose="02070309020205020404" pitchFamily="49" charset="0"/>
                <a:cs typeface="Courier New" panose="02070309020205020404" pitchFamily="49" charset="0"/>
              </a:rPr>
              <a:t>9</a:t>
            </a:r>
          </a:p>
          <a:p>
            <a:pPr>
              <a:lnSpc>
                <a:spcPct val="100000"/>
              </a:lnSpc>
            </a:pPr>
            <a:r>
              <a:rPr lang="en-US">
                <a:latin typeface="Courier New" panose="02070309020205020404" pitchFamily="49" charset="0"/>
                <a:cs typeface="Courier New" panose="02070309020205020404" pitchFamily="49" charset="0"/>
              </a:rPr>
              <a:t>(x &gt; 9) &amp; (x &lt; 20)</a:t>
            </a:r>
            <a:endParaRPr lang="en-US" smtClean="0">
              <a:latin typeface="Courier New" panose="02070309020205020404" pitchFamily="49" charset="0"/>
              <a:cs typeface="Courier New" panose="02070309020205020404" pitchFamily="49" charset="0"/>
            </a:endParaRPr>
          </a:p>
          <a:p>
            <a:pPr>
              <a:lnSpc>
                <a:spcPct val="100000"/>
              </a:lnSpc>
            </a:pPr>
            <a:endParaRPr lang="en-US" smtClean="0"/>
          </a:p>
          <a:p>
            <a:pPr>
              <a:lnSpc>
                <a:spcPct val="100000"/>
              </a:lnSpc>
            </a:pPr>
            <a:r>
              <a:rPr lang="en-US" smtClean="0"/>
              <a:t>Your turn: Compare </a:t>
            </a:r>
            <a:r>
              <a:rPr lang="en-US"/>
              <a:t>the </a:t>
            </a:r>
            <a:r>
              <a:rPr lang="en-US">
                <a:latin typeface="Courier New" panose="02070309020205020404" pitchFamily="49" charset="0"/>
                <a:cs typeface="Courier New" panose="02070309020205020404" pitchFamily="49" charset="0"/>
              </a:rPr>
              <a:t>lifespan</a:t>
            </a:r>
            <a:r>
              <a:rPr lang="en-US"/>
              <a:t> of </a:t>
            </a:r>
            <a:r>
              <a:rPr lang="en-US" smtClean="0"/>
              <a:t>animals </a:t>
            </a:r>
            <a:r>
              <a:rPr lang="en-US"/>
              <a:t>with the lifespan of humans (75)</a:t>
            </a:r>
          </a:p>
        </p:txBody>
      </p:sp>
    </p:spTree>
    <p:extLst>
      <p:ext uri="{BB962C8B-B14F-4D97-AF65-F5344CB8AC3E}">
        <p14:creationId xmlns:p14="http://schemas.microsoft.com/office/powerpoint/2010/main" val="3014876483"/>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154</a:t>
            </a:fld>
            <a:endParaRPr lang="en-US"/>
          </a:p>
        </p:txBody>
      </p:sp>
      <p:sp>
        <p:nvSpPr>
          <p:cNvPr id="3" name="Title 2"/>
          <p:cNvSpPr>
            <a:spLocks noGrp="1"/>
          </p:cNvSpPr>
          <p:nvPr>
            <p:ph type="title"/>
          </p:nvPr>
        </p:nvSpPr>
        <p:spPr/>
        <p:txBody>
          <a:bodyPr/>
          <a:lstStyle/>
          <a:p>
            <a:r>
              <a:rPr lang="en-US"/>
              <a:t>Recycling</a:t>
            </a:r>
          </a:p>
        </p:txBody>
      </p:sp>
      <p:sp>
        <p:nvSpPr>
          <p:cNvPr id="4" name="Content Placeholder 3"/>
          <p:cNvSpPr>
            <a:spLocks noGrp="1"/>
          </p:cNvSpPr>
          <p:nvPr>
            <p:ph idx="1"/>
          </p:nvPr>
        </p:nvSpPr>
        <p:spPr/>
        <p:txBody>
          <a:bodyPr/>
          <a:lstStyle/>
          <a:p>
            <a:pPr>
              <a:lnSpc>
                <a:spcPct val="100000"/>
              </a:lnSpc>
            </a:pPr>
            <a:r>
              <a:rPr lang="en-US"/>
              <a:t>To compare whole vectors, best to use </a:t>
            </a:r>
            <a:r>
              <a:rPr lang="en-US" smtClean="0">
                <a:latin typeface="Courier New" panose="02070309020205020404" pitchFamily="49" charset="0"/>
                <a:cs typeface="Courier New" panose="02070309020205020404" pitchFamily="49" charset="0"/>
              </a:rPr>
              <a:t>identical()</a:t>
            </a:r>
            <a:r>
              <a:rPr lang="en-US" smtClean="0"/>
              <a:t> </a:t>
            </a:r>
            <a:r>
              <a:rPr lang="en-US"/>
              <a:t>or </a:t>
            </a:r>
            <a:r>
              <a:rPr lang="en-US" err="1" smtClean="0">
                <a:latin typeface="Courier New" panose="02070309020205020404" pitchFamily="49" charset="0"/>
                <a:cs typeface="Courier New" panose="02070309020205020404" pitchFamily="49" charset="0"/>
              </a:rPr>
              <a:t>all.equal()</a:t>
            </a:r>
            <a:r>
              <a:rPr lang="en-US" smtClean="0"/>
              <a:t>:</a:t>
            </a:r>
          </a:p>
          <a:p>
            <a:pPr>
              <a:lnSpc>
                <a:spcPct val="100000"/>
              </a:lnSpc>
            </a:pPr>
            <a:r>
              <a:rPr lang="es-ES" sz="1800">
                <a:latin typeface="Courier New" panose="02070309020205020404" pitchFamily="49" charset="0"/>
                <a:cs typeface="Courier New" panose="02070309020205020404" pitchFamily="49" charset="0"/>
              </a:rPr>
              <a:t>x == -y</a:t>
            </a:r>
          </a:p>
          <a:p>
            <a:pPr>
              <a:lnSpc>
                <a:spcPct val="100000"/>
              </a:lnSpc>
            </a:pPr>
            <a:r>
              <a:rPr lang="es-ES" sz="1800" err="1">
                <a:latin typeface="Courier New" panose="02070309020205020404" pitchFamily="49" charset="0"/>
                <a:cs typeface="Courier New" panose="02070309020205020404" pitchFamily="49" charset="0"/>
              </a:rPr>
              <a:t>identical(x, -y)</a:t>
            </a:r>
          </a:p>
          <a:p>
            <a:pPr>
              <a:lnSpc>
                <a:spcPct val="100000"/>
              </a:lnSpc>
            </a:pPr>
            <a:r>
              <a:rPr lang="es-ES" sz="1800" err="1" smtClean="0">
                <a:latin typeface="Courier New" panose="02070309020205020404" pitchFamily="49" charset="0"/>
                <a:cs typeface="Courier New" panose="02070309020205020404" pitchFamily="49" charset="0"/>
              </a:rPr>
              <a:t>identical(c(0.5 - 0.3, 0.3 - 0.1), c(0.3 - 0.1, 0.5 - 0.3</a:t>
            </a:r>
            <a:r>
              <a:rPr lang="es-ES" sz="1800">
                <a:latin typeface="Courier New" panose="02070309020205020404" pitchFamily="49" charset="0"/>
                <a:cs typeface="Courier New" panose="02070309020205020404" pitchFamily="49" charset="0"/>
              </a:rPr>
              <a:t>))</a:t>
            </a:r>
          </a:p>
          <a:p>
            <a:pPr>
              <a:lnSpc>
                <a:spcPct val="100000"/>
              </a:lnSpc>
            </a:pPr>
            <a:r>
              <a:rPr lang="es-ES" sz="1800" err="1" smtClean="0">
                <a:latin typeface="Courier New" panose="02070309020205020404" pitchFamily="49" charset="0"/>
                <a:cs typeface="Courier New" panose="02070309020205020404" pitchFamily="49" charset="0"/>
              </a:rPr>
              <a:t>all.equal(c(0.5 - 0.3, 0.3 - </a:t>
            </a:r>
            <a:r>
              <a:rPr lang="es-ES" sz="1800">
                <a:latin typeface="Courier New" panose="02070309020205020404" pitchFamily="49" charset="0"/>
                <a:cs typeface="Courier New" panose="02070309020205020404" pitchFamily="49" charset="0"/>
              </a:rPr>
              <a:t>0.1), c(0.3 - 0.1, 0.5 - 0.3))</a:t>
            </a:r>
            <a:endParaRPr lang="en-US" sz="18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3254853"/>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155</a:t>
            </a:fld>
            <a:endParaRPr lang="en-US"/>
          </a:p>
        </p:txBody>
      </p:sp>
      <p:sp>
        <p:nvSpPr>
          <p:cNvPr id="3" name="Title 2"/>
          <p:cNvSpPr>
            <a:spLocks noGrp="1"/>
          </p:cNvSpPr>
          <p:nvPr>
            <p:ph type="title"/>
          </p:nvPr>
        </p:nvSpPr>
        <p:spPr/>
        <p:txBody>
          <a:bodyPr/>
          <a:lstStyle/>
          <a:p>
            <a:r>
              <a:rPr lang="en-US"/>
              <a:t>Addressing vectors</a:t>
            </a:r>
          </a:p>
        </p:txBody>
      </p:sp>
      <p:sp>
        <p:nvSpPr>
          <p:cNvPr id="4" name="Content Placeholder 3"/>
          <p:cNvSpPr>
            <a:spLocks noGrp="1"/>
          </p:cNvSpPr>
          <p:nvPr>
            <p:ph idx="1"/>
          </p:nvPr>
        </p:nvSpPr>
        <p:spPr/>
        <p:txBody>
          <a:bodyPr/>
          <a:lstStyle/>
          <a:p>
            <a:pPr>
              <a:lnSpc>
                <a:spcPct val="100000"/>
              </a:lnSpc>
            </a:pPr>
            <a:r>
              <a:rPr lang="en-US"/>
              <a:t>Vector of indices</a:t>
            </a:r>
            <a:r>
              <a:rPr lang="en-US" smtClean="0"/>
              <a:t>:</a:t>
            </a:r>
          </a:p>
          <a:p>
            <a:pPr>
              <a:lnSpc>
                <a:spcPct val="100000"/>
              </a:lnSpc>
            </a:pPr>
            <a:r>
              <a:rPr lang="en-US" err="1" smtClean="0">
                <a:latin typeface="Courier New" panose="02070309020205020404" pitchFamily="49" charset="0"/>
                <a:cs typeface="Courier New" panose="02070309020205020404" pitchFamily="49" charset="0"/>
              </a:rPr>
              <a:t>pos_index </a:t>
            </a:r>
            <a:r>
              <a:rPr lang="en-US">
                <a:latin typeface="Courier New" panose="02070309020205020404" pitchFamily="49" charset="0"/>
                <a:cs typeface="Courier New" panose="02070309020205020404" pitchFamily="49" charset="0"/>
              </a:rPr>
              <a:t>&lt;- c(2, 4)</a:t>
            </a:r>
          </a:p>
          <a:p>
            <a:pPr>
              <a:lnSpc>
                <a:spcPct val="100000"/>
              </a:lnSpc>
            </a:pPr>
            <a:r>
              <a:rPr lang="en-US" smtClean="0">
                <a:latin typeface="Courier New" panose="02070309020205020404" pitchFamily="49" charset="0"/>
                <a:cs typeface="Courier New" panose="02070309020205020404" pitchFamily="49" charset="0"/>
              </a:rPr>
              <a:t>x[pos_index]</a:t>
            </a:r>
          </a:p>
          <a:p>
            <a:pPr>
              <a:lnSpc>
                <a:spcPct val="100000"/>
              </a:lnSpc>
            </a:pPr>
            <a:r>
              <a:rPr lang="en-US"/>
              <a:t>Can do the same without making </a:t>
            </a:r>
            <a:r>
              <a:rPr lang="en-US" err="1" smtClean="0">
                <a:latin typeface="Courier New" panose="02070309020205020404" pitchFamily="49" charset="0"/>
                <a:cs typeface="Courier New" panose="02070309020205020404" pitchFamily="49" charset="0"/>
              </a:rPr>
              <a:t>pos_index</a:t>
            </a:r>
            <a:r>
              <a:rPr lang="en-US" smtClean="0"/>
              <a:t>:</a:t>
            </a:r>
          </a:p>
          <a:p>
            <a:pPr>
              <a:lnSpc>
                <a:spcPct val="100000"/>
              </a:lnSpc>
            </a:pPr>
            <a:r>
              <a:rPr lang="en-US">
                <a:latin typeface="Courier New" panose="02070309020205020404" pitchFamily="49" charset="0"/>
                <a:cs typeface="Courier New" panose="02070309020205020404" pitchFamily="49" charset="0"/>
              </a:rPr>
              <a:t>x[c(2, 4</a:t>
            </a:r>
            <a:r>
              <a:rPr lang="en-US"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Your </a:t>
            </a:r>
            <a:r>
              <a:rPr lang="en-US"/>
              <a:t>turn </a:t>
            </a:r>
          </a:p>
          <a:p>
            <a:pPr>
              <a:lnSpc>
                <a:spcPct val="100000"/>
              </a:lnSpc>
            </a:pPr>
            <a:r>
              <a:rPr lang="en-US" smtClean="0"/>
              <a:t>1</a:t>
            </a:r>
            <a:r>
              <a:rPr lang="en-US"/>
              <a:t>. What is the name of the second and fifth element of </a:t>
            </a:r>
            <a:r>
              <a:rPr lang="en-US" smtClean="0">
                <a:latin typeface="Courier New" panose="02070309020205020404" pitchFamily="49" charset="0"/>
                <a:cs typeface="Courier New" panose="02070309020205020404" pitchFamily="49" charset="0"/>
              </a:rPr>
              <a:t>animals</a:t>
            </a:r>
            <a:r>
              <a:rPr lang="en-US" smtClean="0"/>
              <a:t>?</a:t>
            </a:r>
            <a:endParaRPr lang="en-US"/>
          </a:p>
          <a:p>
            <a:pPr>
              <a:lnSpc>
                <a:spcPct val="100000"/>
              </a:lnSpc>
            </a:pPr>
            <a:r>
              <a:rPr lang="en-US"/>
              <a:t>2. What are their lifespans?</a:t>
            </a:r>
          </a:p>
        </p:txBody>
      </p:sp>
    </p:spTree>
    <p:extLst>
      <p:ext uri="{BB962C8B-B14F-4D97-AF65-F5344CB8AC3E}">
        <p14:creationId xmlns:p14="http://schemas.microsoft.com/office/powerpoint/2010/main" val="1506677423"/>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156</a:t>
            </a:fld>
            <a:endParaRPr lang="en-US"/>
          </a:p>
        </p:txBody>
      </p:sp>
      <p:sp>
        <p:nvSpPr>
          <p:cNvPr id="3" name="Title 2"/>
          <p:cNvSpPr>
            <a:spLocks noGrp="1"/>
          </p:cNvSpPr>
          <p:nvPr>
            <p:ph type="title"/>
          </p:nvPr>
        </p:nvSpPr>
        <p:spPr/>
        <p:txBody>
          <a:bodyPr/>
          <a:lstStyle/>
          <a:p>
            <a:r>
              <a:rPr lang="en-US"/>
              <a:t>Addressing vectors</a:t>
            </a:r>
          </a:p>
        </p:txBody>
      </p:sp>
      <p:sp>
        <p:nvSpPr>
          <p:cNvPr id="4" name="Content Placeholder 3"/>
          <p:cNvSpPr>
            <a:spLocks noGrp="1"/>
          </p:cNvSpPr>
          <p:nvPr>
            <p:ph idx="1"/>
          </p:nvPr>
        </p:nvSpPr>
        <p:spPr/>
        <p:txBody>
          <a:bodyPr/>
          <a:lstStyle/>
          <a:p>
            <a:pPr>
              <a:lnSpc>
                <a:spcPct val="100000"/>
              </a:lnSpc>
            </a:pPr>
            <a:r>
              <a:rPr lang="en-US"/>
              <a:t>Vector of negative indices remove </a:t>
            </a:r>
            <a:r>
              <a:rPr lang="en-US" smtClean="0"/>
              <a:t>elements</a:t>
            </a:r>
          </a:p>
          <a:p>
            <a:pPr>
              <a:lnSpc>
                <a:spcPct val="100000"/>
              </a:lnSpc>
            </a:pPr>
            <a:r>
              <a:rPr lang="en-US">
                <a:latin typeface="Courier New" panose="02070309020205020404" pitchFamily="49" charset="0"/>
                <a:cs typeface="Courier New" panose="02070309020205020404" pitchFamily="49" charset="0"/>
              </a:rPr>
              <a:t>x</a:t>
            </a:r>
          </a:p>
          <a:p>
            <a:pPr>
              <a:lnSpc>
                <a:spcPct val="100000"/>
              </a:lnSpc>
            </a:pPr>
            <a:r>
              <a:rPr lang="en-US">
                <a:latin typeface="Courier New" panose="02070309020205020404" pitchFamily="49" charset="0"/>
                <a:cs typeface="Courier New" panose="02070309020205020404" pitchFamily="49" charset="0"/>
              </a:rPr>
              <a:t>x[c(-1, -3</a:t>
            </a:r>
            <a:r>
              <a:rPr lang="en-US" smtClean="0">
                <a:latin typeface="Courier New" panose="02070309020205020404" pitchFamily="49" charset="0"/>
                <a:cs typeface="Courier New" panose="02070309020205020404" pitchFamily="49" charset="0"/>
              </a:rPr>
              <a:t>)]</a:t>
            </a:r>
          </a:p>
          <a:p>
            <a:pPr>
              <a:lnSpc>
                <a:spcPct val="100000"/>
              </a:lnSpc>
            </a:pPr>
            <a:r>
              <a:rPr lang="en-US"/>
              <a:t>Boolean vector</a:t>
            </a:r>
            <a:r>
              <a:rPr lang="en-US" smtClean="0"/>
              <a:t>:</a:t>
            </a:r>
          </a:p>
          <a:p>
            <a:pPr>
              <a:lnSpc>
                <a:spcPct val="100000"/>
              </a:lnSpc>
            </a:pPr>
            <a:r>
              <a:rPr lang="en-US" err="1">
                <a:latin typeface="Courier New" panose="02070309020205020404" pitchFamily="49" charset="0"/>
                <a:cs typeface="Courier New" panose="02070309020205020404" pitchFamily="49" charset="0"/>
              </a:rPr>
              <a:t>pos_bool &lt;- x &gt; 9</a:t>
            </a:r>
          </a:p>
          <a:p>
            <a:pPr>
              <a:lnSpc>
                <a:spcPct val="100000"/>
              </a:lnSpc>
            </a:pPr>
            <a:r>
              <a:rPr lang="en-US" err="1">
                <a:latin typeface="Courier New" panose="02070309020205020404" pitchFamily="49" charset="0"/>
                <a:cs typeface="Courier New" panose="02070309020205020404" pitchFamily="49" charset="0"/>
              </a:rPr>
              <a:t>pos_bool</a:t>
            </a:r>
            <a:endParaRPr lang="en-US">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x[pos_bool]</a:t>
            </a:r>
          </a:p>
          <a:p>
            <a:pPr>
              <a:lnSpc>
                <a:spcPct val="100000"/>
              </a:lnSpc>
            </a:pPr>
            <a:r>
              <a:rPr lang="en-US">
                <a:latin typeface="Courier New" panose="02070309020205020404" pitchFamily="49" charset="0"/>
                <a:cs typeface="Courier New" panose="02070309020205020404" pitchFamily="49" charset="0"/>
              </a:rPr>
              <a:t>y[pos_bool]</a:t>
            </a:r>
          </a:p>
        </p:txBody>
      </p:sp>
    </p:spTree>
    <p:extLst>
      <p:ext uri="{BB962C8B-B14F-4D97-AF65-F5344CB8AC3E}">
        <p14:creationId xmlns:p14="http://schemas.microsoft.com/office/powerpoint/2010/main" val="1784396195"/>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157</a:t>
            </a:fld>
            <a:endParaRPr lang="en-US"/>
          </a:p>
        </p:txBody>
      </p:sp>
      <p:sp>
        <p:nvSpPr>
          <p:cNvPr id="3" name="Title 2"/>
          <p:cNvSpPr>
            <a:spLocks noGrp="1"/>
          </p:cNvSpPr>
          <p:nvPr>
            <p:ph type="title"/>
          </p:nvPr>
        </p:nvSpPr>
        <p:spPr/>
        <p:txBody>
          <a:bodyPr/>
          <a:lstStyle/>
          <a:p>
            <a:r>
              <a:rPr lang="en-US"/>
              <a:t>Addressing vectors</a:t>
            </a:r>
          </a:p>
        </p:txBody>
      </p:sp>
      <p:sp>
        <p:nvSpPr>
          <p:cNvPr id="4" name="Content Placeholder 3"/>
          <p:cNvSpPr>
            <a:spLocks noGrp="1"/>
          </p:cNvSpPr>
          <p:nvPr>
            <p:ph idx="1"/>
          </p:nvPr>
        </p:nvSpPr>
        <p:spPr/>
        <p:txBody>
          <a:bodyPr/>
          <a:lstStyle/>
          <a:p>
            <a:pPr>
              <a:lnSpc>
                <a:spcPct val="100000"/>
              </a:lnSpc>
            </a:pPr>
            <a:r>
              <a:rPr lang="en-US"/>
              <a:t>Can do the same without making </a:t>
            </a:r>
            <a:r>
              <a:rPr lang="en-US" err="1" smtClean="0">
                <a:latin typeface="Courier New" panose="02070309020205020404" pitchFamily="49" charset="0"/>
                <a:cs typeface="Courier New" panose="02070309020205020404" pitchFamily="49" charset="0"/>
              </a:rPr>
              <a:t>pos_bool</a:t>
            </a:r>
            <a:r>
              <a:rPr lang="en-US" smtClean="0"/>
              <a:t>:</a:t>
            </a:r>
          </a:p>
          <a:p>
            <a:pPr>
              <a:lnSpc>
                <a:spcPct val="100000"/>
              </a:lnSpc>
            </a:pPr>
            <a:r>
              <a:rPr lang="en-US">
                <a:latin typeface="Courier New" panose="02070309020205020404" pitchFamily="49" charset="0"/>
                <a:cs typeface="Courier New" panose="02070309020205020404" pitchFamily="49" charset="0"/>
              </a:rPr>
              <a:t>x[x &gt; 9]</a:t>
            </a:r>
          </a:p>
          <a:p>
            <a:pPr>
              <a:lnSpc>
                <a:spcPct val="100000"/>
              </a:lnSpc>
            </a:pPr>
            <a:r>
              <a:rPr lang="en-US">
                <a:latin typeface="Courier New" panose="02070309020205020404" pitchFamily="49" charset="0"/>
                <a:cs typeface="Courier New" panose="02070309020205020404" pitchFamily="49" charset="0"/>
              </a:rPr>
              <a:t>y[x &gt; 9</a:t>
            </a:r>
            <a:r>
              <a:rPr lang="en-US"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Your turn: </a:t>
            </a:r>
            <a:endParaRPr lang="en-US"/>
          </a:p>
          <a:p>
            <a:pPr>
              <a:lnSpc>
                <a:spcPct val="100000"/>
              </a:lnSpc>
            </a:pPr>
            <a:r>
              <a:rPr lang="en-US" smtClean="0"/>
              <a:t>1</a:t>
            </a:r>
            <a:r>
              <a:rPr lang="en-US"/>
              <a:t>. What are the lifespans that are shorter than </a:t>
            </a:r>
            <a:r>
              <a:rPr lang="en-US" smtClean="0"/>
              <a:t>humans’ (75)?</a:t>
            </a:r>
            <a:endParaRPr lang="en-US"/>
          </a:p>
          <a:p>
            <a:pPr>
              <a:lnSpc>
                <a:spcPct val="100000"/>
              </a:lnSpc>
            </a:pPr>
            <a:r>
              <a:rPr lang="en-US"/>
              <a:t>2. What are the names of animals that live shorter than humans?</a:t>
            </a:r>
          </a:p>
          <a:p>
            <a:pPr>
              <a:lnSpc>
                <a:spcPct val="100000"/>
              </a:lnSpc>
            </a:pPr>
            <a:r>
              <a:rPr lang="en-US"/>
              <a:t>3. What are the names of animals that live shorter than humans and are greater than 15?</a:t>
            </a:r>
          </a:p>
        </p:txBody>
      </p:sp>
    </p:spTree>
    <p:extLst>
      <p:ext uri="{BB962C8B-B14F-4D97-AF65-F5344CB8AC3E}">
        <p14:creationId xmlns:p14="http://schemas.microsoft.com/office/powerpoint/2010/main" val="276298505"/>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158</a:t>
            </a:fld>
            <a:endParaRPr lang="en-US"/>
          </a:p>
        </p:txBody>
      </p:sp>
      <p:sp>
        <p:nvSpPr>
          <p:cNvPr id="3" name="Title 2"/>
          <p:cNvSpPr>
            <a:spLocks noGrp="1"/>
          </p:cNvSpPr>
          <p:nvPr>
            <p:ph type="title"/>
          </p:nvPr>
        </p:nvSpPr>
        <p:spPr/>
        <p:txBody>
          <a:bodyPr/>
          <a:lstStyle/>
          <a:p>
            <a:r>
              <a:rPr lang="en-US"/>
              <a:t>Addressing vectors</a:t>
            </a:r>
          </a:p>
        </p:txBody>
      </p:sp>
      <p:sp>
        <p:nvSpPr>
          <p:cNvPr id="4" name="Content Placeholder 3"/>
          <p:cNvSpPr>
            <a:spLocks noGrp="1"/>
          </p:cNvSpPr>
          <p:nvPr>
            <p:ph idx="1"/>
          </p:nvPr>
        </p:nvSpPr>
        <p:spPr/>
        <p:txBody>
          <a:bodyPr/>
          <a:lstStyle/>
          <a:p>
            <a:pPr>
              <a:lnSpc>
                <a:spcPct val="100000"/>
              </a:lnSpc>
            </a:pPr>
            <a:r>
              <a:rPr lang="en-US"/>
              <a:t>Negative addressing with boolean vectors uses </a:t>
            </a:r>
            <a:r>
              <a:rPr lang="en-US" smtClean="0">
                <a:latin typeface="Courier New" panose="02070309020205020404" pitchFamily="49" charset="0"/>
                <a:cs typeface="Courier New" panose="02070309020205020404" pitchFamily="49" charset="0"/>
              </a:rPr>
              <a:t>!</a:t>
            </a:r>
          </a:p>
          <a:p>
            <a:pPr>
              <a:lnSpc>
                <a:spcPct val="100000"/>
              </a:lnSpc>
            </a:pPr>
            <a:r>
              <a:rPr lang="en-US" err="1">
                <a:latin typeface="Courier New" panose="02070309020205020404" pitchFamily="49" charset="0"/>
                <a:cs typeface="Courier New" panose="02070309020205020404" pitchFamily="49" charset="0"/>
              </a:rPr>
              <a:t>pos_bool</a:t>
            </a:r>
            <a:endParaRPr lang="en-US">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!pos_bool</a:t>
            </a:r>
            <a:endParaRPr lang="en-US">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x[!pos_bool</a:t>
            </a:r>
            <a:r>
              <a:rPr lang="en-US"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a:t>Can also do this without </a:t>
            </a:r>
            <a:r>
              <a:rPr lang="en-US" err="1" smtClean="0">
                <a:latin typeface="Courier New" panose="02070309020205020404" pitchFamily="49" charset="0"/>
                <a:cs typeface="Courier New" panose="02070309020205020404" pitchFamily="49" charset="0"/>
              </a:rPr>
              <a:t>pos_bool</a:t>
            </a:r>
            <a:endParaRPr lang="en-US" smtClean="0">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x[!(x &gt; 9)]</a:t>
            </a:r>
          </a:p>
        </p:txBody>
      </p:sp>
    </p:spTree>
    <p:extLst>
      <p:ext uri="{BB962C8B-B14F-4D97-AF65-F5344CB8AC3E}">
        <p14:creationId xmlns:p14="http://schemas.microsoft.com/office/powerpoint/2010/main" val="959544564"/>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159</a:t>
            </a:fld>
            <a:endParaRPr lang="en-US"/>
          </a:p>
        </p:txBody>
      </p:sp>
      <p:sp>
        <p:nvSpPr>
          <p:cNvPr id="3" name="Title 2"/>
          <p:cNvSpPr>
            <a:spLocks noGrp="1"/>
          </p:cNvSpPr>
          <p:nvPr>
            <p:ph type="title"/>
          </p:nvPr>
        </p:nvSpPr>
        <p:spPr/>
        <p:txBody>
          <a:bodyPr/>
          <a:lstStyle/>
          <a:p>
            <a:r>
              <a:rPr lang="en-US"/>
              <a:t>Addressing vectors</a:t>
            </a:r>
          </a:p>
        </p:txBody>
      </p:sp>
      <p:sp>
        <p:nvSpPr>
          <p:cNvPr id="4" name="Content Placeholder 3"/>
          <p:cNvSpPr>
            <a:spLocks noGrp="1"/>
          </p:cNvSpPr>
          <p:nvPr>
            <p:ph idx="1"/>
          </p:nvPr>
        </p:nvSpPr>
        <p:spPr/>
        <p:txBody>
          <a:bodyPr/>
          <a:lstStyle/>
          <a:p>
            <a:pPr>
              <a:lnSpc>
                <a:spcPct val="100000"/>
              </a:lnSpc>
            </a:pPr>
            <a:r>
              <a:rPr lang="en-US" smtClean="0">
                <a:latin typeface="Courier New" panose="02070309020205020404" pitchFamily="49" charset="0"/>
                <a:cs typeface="Courier New" panose="02070309020205020404" pitchFamily="49" charset="0"/>
              </a:rPr>
              <a:t>which()</a:t>
            </a:r>
            <a:r>
              <a:rPr lang="en-US" smtClean="0"/>
              <a:t> </a:t>
            </a:r>
            <a:r>
              <a:rPr lang="en-US"/>
              <a:t>turns a Boolean vector into a vector of TRUE indices</a:t>
            </a:r>
            <a:r>
              <a:rPr lang="en-US" smtClean="0"/>
              <a:t>:</a:t>
            </a:r>
          </a:p>
          <a:p>
            <a:pPr>
              <a:lnSpc>
                <a:spcPct val="100000"/>
              </a:lnSpc>
            </a:pPr>
            <a:r>
              <a:rPr lang="en-US">
                <a:latin typeface="Courier New" panose="02070309020205020404" pitchFamily="49" charset="0"/>
                <a:cs typeface="Courier New" panose="02070309020205020404" pitchFamily="49" charset="0"/>
              </a:rPr>
              <a:t>x</a:t>
            </a:r>
          </a:p>
          <a:p>
            <a:pPr>
              <a:lnSpc>
                <a:spcPct val="100000"/>
              </a:lnSpc>
            </a:pPr>
            <a:r>
              <a:rPr lang="en-US">
                <a:latin typeface="Courier New" panose="02070309020205020404" pitchFamily="49" charset="0"/>
                <a:cs typeface="Courier New" panose="02070309020205020404" pitchFamily="49" charset="0"/>
              </a:rPr>
              <a:t>x &gt; 9</a:t>
            </a:r>
          </a:p>
          <a:p>
            <a:pPr>
              <a:lnSpc>
                <a:spcPct val="100000"/>
              </a:lnSpc>
            </a:pPr>
            <a:r>
              <a:rPr lang="en-US">
                <a:latin typeface="Courier New" panose="02070309020205020404" pitchFamily="49" charset="0"/>
                <a:cs typeface="Courier New" panose="02070309020205020404" pitchFamily="49" charset="0"/>
              </a:rPr>
              <a:t>which(x &gt; 9)</a:t>
            </a:r>
          </a:p>
          <a:p>
            <a:pPr>
              <a:lnSpc>
                <a:spcPct val="100000"/>
              </a:lnSpc>
            </a:pPr>
            <a:r>
              <a:rPr lang="en-US" err="1">
                <a:latin typeface="Courier New" panose="02070309020205020404" pitchFamily="49" charset="0"/>
                <a:cs typeface="Courier New" panose="02070309020205020404" pitchFamily="49" charset="0"/>
              </a:rPr>
              <a:t>which.max(x)</a:t>
            </a:r>
          </a:p>
          <a:p>
            <a:pPr>
              <a:lnSpc>
                <a:spcPct val="100000"/>
              </a:lnSpc>
            </a:pPr>
            <a:r>
              <a:rPr lang="en-US" err="1">
                <a:latin typeface="Courier New" panose="02070309020205020404" pitchFamily="49" charset="0"/>
                <a:cs typeface="Courier New" panose="02070309020205020404" pitchFamily="49" charset="0"/>
              </a:rPr>
              <a:t>which.min(x</a:t>
            </a:r>
            <a:r>
              <a:rPr lang="en-US" smtClean="0">
                <a:latin typeface="Courier New" panose="02070309020205020404" pitchFamily="49" charset="0"/>
                <a:cs typeface="Courier New" panose="02070309020205020404" pitchFamily="49" charset="0"/>
              </a:rPr>
              <a:t>)</a:t>
            </a:r>
          </a:p>
          <a:p>
            <a:pPr>
              <a:lnSpc>
                <a:spcPct val="100000"/>
              </a:lnSpc>
            </a:pPr>
            <a:endParaRPr lang="en-US"/>
          </a:p>
        </p:txBody>
      </p:sp>
    </p:spTree>
    <p:extLst>
      <p:ext uri="{BB962C8B-B14F-4D97-AF65-F5344CB8AC3E}">
        <p14:creationId xmlns:p14="http://schemas.microsoft.com/office/powerpoint/2010/main" val="875496227"/>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mtClean="0"/>
              <a:t>Sources </a:t>
            </a:r>
            <a:r>
              <a:rPr lang="en-US"/>
              <a:t>of Data</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16</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 name="Content Placeholder 2"/>
          <p:cNvSpPr>
            <a:spLocks noGrp="1"/>
          </p:cNvSpPr>
          <p:nvPr>
            <p:ph idx="1"/>
          </p:nvPr>
        </p:nvSpPr>
        <p:spPr>
          <a:xfrm>
            <a:off x="228600" y="1865244"/>
            <a:ext cx="8690112" cy="4383156"/>
          </a:xfrm>
        </p:spPr>
        <p:txBody>
          <a:bodyPr/>
          <a:lstStyle/>
          <a:p>
            <a:pPr marL="342900" indent="-342900">
              <a:lnSpc>
                <a:spcPct val="100000"/>
              </a:lnSpc>
              <a:spcAft>
                <a:spcPts val="1200"/>
              </a:spcAft>
              <a:buFont typeface="Arial" pitchFamily="34" charset="0"/>
              <a:buChar char="•"/>
            </a:pPr>
            <a:r>
              <a:rPr lang="en-US" smtClean="0"/>
              <a:t>Experimental study -</a:t>
            </a:r>
            <a:r>
              <a:rPr lang="en-US" b="1" smtClean="0"/>
              <a:t> </a:t>
            </a:r>
            <a:r>
              <a:rPr lang="en-US" smtClean="0"/>
              <a:t>A </a:t>
            </a:r>
            <a:r>
              <a:rPr lang="en-US"/>
              <a:t>variable of interest is first </a:t>
            </a:r>
            <a:r>
              <a:rPr lang="en-US" smtClean="0"/>
              <a:t>identified</a:t>
            </a:r>
          </a:p>
          <a:p>
            <a:pPr marL="937260" lvl="1" indent="-342900">
              <a:lnSpc>
                <a:spcPct val="100000"/>
              </a:lnSpc>
              <a:spcAft>
                <a:spcPts val="1200"/>
              </a:spcAft>
            </a:pPr>
            <a:r>
              <a:rPr lang="en-US" smtClean="0"/>
              <a:t>Then one or </a:t>
            </a:r>
            <a:r>
              <a:rPr lang="en-US"/>
              <a:t>more other variables are identified and controlled or manipulated so that data can </a:t>
            </a:r>
            <a:r>
              <a:rPr lang="en-US" smtClean="0"/>
              <a:t>be obtained </a:t>
            </a:r>
            <a:r>
              <a:rPr lang="en-US"/>
              <a:t>about how they influence the variable of </a:t>
            </a:r>
            <a:r>
              <a:rPr lang="en-US" smtClean="0"/>
              <a:t>interest</a:t>
            </a:r>
          </a:p>
          <a:p>
            <a:pPr marL="937260" lvl="1" indent="-342900">
              <a:lnSpc>
                <a:spcPct val="100000"/>
              </a:lnSpc>
              <a:spcAft>
                <a:spcPts val="1200"/>
              </a:spcAft>
            </a:pPr>
            <a:r>
              <a:rPr lang="en-US" smtClean="0"/>
              <a:t>Example: A </a:t>
            </a:r>
            <a:r>
              <a:rPr lang="en-US" kern="1200" smtClean="0">
                <a:solidFill>
                  <a:schemeClr val="tx1"/>
                </a:solidFill>
              </a:rPr>
              <a:t>pharmaceutical </a:t>
            </a:r>
            <a:r>
              <a:rPr lang="en-US" kern="1200">
                <a:solidFill>
                  <a:schemeClr val="tx1"/>
                </a:solidFill>
              </a:rPr>
              <a:t>firm </a:t>
            </a:r>
            <a:r>
              <a:rPr lang="en-US" kern="1200" smtClean="0">
                <a:solidFill>
                  <a:schemeClr val="tx1"/>
                </a:solidFill>
              </a:rPr>
              <a:t>testing a new vaccine</a:t>
            </a:r>
            <a:endParaRPr lang="en-US"/>
          </a:p>
          <a:p>
            <a:pPr marL="342900" indent="-342900">
              <a:lnSpc>
                <a:spcPct val="100000"/>
              </a:lnSpc>
              <a:spcAft>
                <a:spcPts val="1200"/>
              </a:spcAft>
              <a:buFont typeface="Arial" pitchFamily="34" charset="0"/>
              <a:buChar char="•"/>
            </a:pPr>
            <a:r>
              <a:rPr lang="en-US" err="1"/>
              <a:t>Nonexperimental </a:t>
            </a:r>
            <a:r>
              <a:rPr lang="en-US" smtClean="0"/>
              <a:t>(or observational) study - Makes </a:t>
            </a:r>
            <a:r>
              <a:rPr lang="en-US"/>
              <a:t>no attempt to control the variables of </a:t>
            </a:r>
            <a:r>
              <a:rPr lang="en-US" smtClean="0"/>
              <a:t>interest</a:t>
            </a:r>
            <a:endParaRPr lang="en-US"/>
          </a:p>
          <a:p>
            <a:pPr marL="937260" lvl="1" indent="-342900">
              <a:lnSpc>
                <a:spcPct val="100000"/>
              </a:lnSpc>
              <a:spcAft>
                <a:spcPts val="1200"/>
              </a:spcAft>
            </a:pPr>
            <a:r>
              <a:rPr lang="en-US" smtClean="0"/>
              <a:t>Example: Analyzing claims data</a:t>
            </a:r>
          </a:p>
          <a:p>
            <a:pPr marL="937260" lvl="1" indent="-342900">
              <a:lnSpc>
                <a:spcPct val="100000"/>
              </a:lnSpc>
              <a:spcAft>
                <a:spcPts val="1200"/>
              </a:spcAft>
            </a:pPr>
            <a:r>
              <a:rPr lang="en-US" smtClean="0"/>
              <a:t>A </a:t>
            </a:r>
            <a:r>
              <a:rPr lang="en-US"/>
              <a:t>survey is </a:t>
            </a:r>
            <a:r>
              <a:rPr lang="en-US" smtClean="0"/>
              <a:t>one of </a:t>
            </a:r>
            <a:r>
              <a:rPr lang="en-US"/>
              <a:t>the most common </a:t>
            </a:r>
            <a:r>
              <a:rPr lang="en-US" smtClean="0"/>
              <a:t>types </a:t>
            </a:r>
            <a:r>
              <a:rPr lang="en-US"/>
              <a:t>of observational </a:t>
            </a:r>
            <a:r>
              <a:rPr lang="en-US" smtClean="0"/>
              <a:t>study</a:t>
            </a:r>
            <a:endParaRPr lang="en-US"/>
          </a:p>
          <a:p>
            <a:pPr lvl="1" indent="0">
              <a:lnSpc>
                <a:spcPct val="100000"/>
              </a:lnSpc>
              <a:buNone/>
            </a:pPr>
            <a:endParaRPr lang="en-US"/>
          </a:p>
          <a:p>
            <a:pPr lvl="1" indent="0">
              <a:lnSpc>
                <a:spcPct val="100000"/>
              </a:lnSpc>
              <a:buNone/>
            </a:pPr>
            <a:endParaRPr lang="en-US"/>
          </a:p>
          <a:p>
            <a:pPr lvl="1" indent="0">
              <a:lnSpc>
                <a:spcPct val="100000"/>
              </a:lnSpc>
              <a:buNone/>
            </a:pPr>
            <a:endParaRPr lang="en-US"/>
          </a:p>
          <a:p>
            <a:pPr>
              <a:lnSpc>
                <a:spcPct val="100000"/>
              </a:lnSpc>
            </a:pPr>
            <a:r>
              <a:rPr lang="en-US" b="1" smtClean="0"/>
              <a:t> </a:t>
            </a:r>
            <a:endParaRPr lang="en-US"/>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endParaRPr lang="en-US" smtClean="0"/>
          </a:p>
        </p:txBody>
      </p:sp>
    </p:spTree>
    <p:extLst>
      <p:ext uri="{BB962C8B-B14F-4D97-AF65-F5344CB8AC3E}">
        <p14:creationId xmlns:p14="http://schemas.microsoft.com/office/powerpoint/2010/main" val="20323367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160</a:t>
            </a:fld>
            <a:endParaRPr lang="en-US"/>
          </a:p>
        </p:txBody>
      </p:sp>
      <p:sp>
        <p:nvSpPr>
          <p:cNvPr id="3" name="Title 2"/>
          <p:cNvSpPr>
            <a:spLocks noGrp="1"/>
          </p:cNvSpPr>
          <p:nvPr>
            <p:ph type="title"/>
          </p:nvPr>
        </p:nvSpPr>
        <p:spPr/>
        <p:txBody>
          <a:bodyPr/>
          <a:lstStyle/>
          <a:p>
            <a:r>
              <a:rPr lang="en-US"/>
              <a:t>Other ways of making vectors</a:t>
            </a:r>
          </a:p>
        </p:txBody>
      </p:sp>
      <p:sp>
        <p:nvSpPr>
          <p:cNvPr id="4" name="Content Placeholder 3"/>
          <p:cNvSpPr>
            <a:spLocks noGrp="1"/>
          </p:cNvSpPr>
          <p:nvPr>
            <p:ph idx="1"/>
          </p:nvPr>
        </p:nvSpPr>
        <p:spPr/>
        <p:txBody>
          <a:bodyPr/>
          <a:lstStyle/>
          <a:p>
            <a:pPr>
              <a:lnSpc>
                <a:spcPct val="100000"/>
              </a:lnSpc>
            </a:pPr>
            <a:r>
              <a:rPr lang="en-US"/>
              <a:t>Sequence of integers</a:t>
            </a:r>
            <a:r>
              <a:rPr lang="en-US" smtClean="0"/>
              <a:t>:</a:t>
            </a:r>
          </a:p>
          <a:p>
            <a:pPr>
              <a:lnSpc>
                <a:spcPct val="100000"/>
              </a:lnSpc>
            </a:pPr>
            <a:r>
              <a:rPr lang="en-US">
                <a:latin typeface="Courier New" panose="02070309020205020404" pitchFamily="49" charset="0"/>
                <a:cs typeface="Courier New" panose="02070309020205020404" pitchFamily="49" charset="0"/>
              </a:rPr>
              <a:t>1:10</a:t>
            </a:r>
          </a:p>
          <a:p>
            <a:pPr>
              <a:lnSpc>
                <a:spcPct val="100000"/>
              </a:lnSpc>
            </a:pPr>
            <a:r>
              <a:rPr lang="en-US">
                <a:latin typeface="Courier New" panose="02070309020205020404" pitchFamily="49" charset="0"/>
                <a:cs typeface="Courier New" panose="02070309020205020404" pitchFamily="49" charset="0"/>
              </a:rPr>
              <a:t>5:12</a:t>
            </a:r>
          </a:p>
          <a:p>
            <a:pPr>
              <a:lnSpc>
                <a:spcPct val="100000"/>
              </a:lnSpc>
            </a:pPr>
            <a:r>
              <a:rPr lang="en-US" smtClean="0">
                <a:latin typeface="Courier New" panose="02070309020205020404" pitchFamily="49" charset="0"/>
                <a:cs typeface="Courier New" panose="02070309020205020404" pitchFamily="49" charset="0"/>
              </a:rPr>
              <a:t>12:5</a:t>
            </a:r>
          </a:p>
          <a:p>
            <a:pPr>
              <a:lnSpc>
                <a:spcPct val="100000"/>
              </a:lnSpc>
            </a:pPr>
            <a:r>
              <a:rPr lang="en-US"/>
              <a:t>General sequences</a:t>
            </a:r>
            <a:r>
              <a:rPr lang="en-US" smtClean="0"/>
              <a:t>:</a:t>
            </a:r>
          </a:p>
          <a:p>
            <a:pPr>
              <a:lnSpc>
                <a:spcPct val="100000"/>
              </a:lnSpc>
            </a:pPr>
            <a:r>
              <a:rPr lang="en-US" err="1">
                <a:latin typeface="Courier New" panose="02070309020205020404" pitchFamily="49" charset="0"/>
                <a:cs typeface="Courier New" panose="02070309020205020404" pitchFamily="49" charset="0"/>
              </a:rPr>
              <a:t>seq(0, 100, by = 10</a:t>
            </a:r>
            <a:r>
              <a:rPr lang="en-US" smtClean="0">
                <a:latin typeface="Courier New" panose="02070309020205020404" pitchFamily="49" charset="0"/>
                <a:cs typeface="Courier New" panose="02070309020205020404" pitchFamily="49" charset="0"/>
              </a:rPr>
              <a:t>)</a:t>
            </a:r>
          </a:p>
          <a:p>
            <a:pPr>
              <a:lnSpc>
                <a:spcPct val="100000"/>
              </a:lnSpc>
            </a:pPr>
            <a:r>
              <a:rPr lang="en-US" err="1">
                <a:latin typeface="Courier New" panose="02070309020205020404" pitchFamily="49" charset="0"/>
                <a:cs typeface="Courier New" panose="02070309020205020404" pitchFamily="49" charset="0"/>
              </a:rPr>
              <a:t>seq(100, 0, by = -15</a:t>
            </a:r>
            <a:r>
              <a:rPr lang="en-US" smtClean="0">
                <a:latin typeface="Courier New" panose="02070309020205020404" pitchFamily="49" charset="0"/>
                <a:cs typeface="Courier New" panose="02070309020205020404" pitchFamily="49" charset="0"/>
              </a:rPr>
              <a:t>)</a:t>
            </a:r>
          </a:p>
          <a:p>
            <a:pPr>
              <a:lnSpc>
                <a:spcPct val="100000"/>
              </a:lnSpc>
            </a:pPr>
            <a:r>
              <a:rPr lang="en-US" err="1">
                <a:latin typeface="Courier New" panose="02070309020205020404" pitchFamily="49" charset="0"/>
                <a:cs typeface="Courier New" panose="02070309020205020404" pitchFamily="49" charset="0"/>
              </a:rPr>
              <a:t>seq(0, 100, length.out = 11)</a:t>
            </a:r>
          </a:p>
        </p:txBody>
      </p:sp>
    </p:spTree>
    <p:extLst>
      <p:ext uri="{BB962C8B-B14F-4D97-AF65-F5344CB8AC3E}">
        <p14:creationId xmlns:p14="http://schemas.microsoft.com/office/powerpoint/2010/main" val="2268957136"/>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161</a:t>
            </a:fld>
            <a:endParaRPr lang="en-US"/>
          </a:p>
        </p:txBody>
      </p:sp>
      <p:sp>
        <p:nvSpPr>
          <p:cNvPr id="3" name="Title 2"/>
          <p:cNvSpPr>
            <a:spLocks noGrp="1"/>
          </p:cNvSpPr>
          <p:nvPr>
            <p:ph type="title"/>
          </p:nvPr>
        </p:nvSpPr>
        <p:spPr/>
        <p:txBody>
          <a:bodyPr/>
          <a:lstStyle/>
          <a:p>
            <a:r>
              <a:rPr lang="en-US"/>
              <a:t>Other ways of making vectors</a:t>
            </a:r>
          </a:p>
        </p:txBody>
      </p:sp>
      <p:sp>
        <p:nvSpPr>
          <p:cNvPr id="4" name="Content Placeholder 3"/>
          <p:cNvSpPr>
            <a:spLocks noGrp="1"/>
          </p:cNvSpPr>
          <p:nvPr>
            <p:ph idx="1"/>
          </p:nvPr>
        </p:nvSpPr>
        <p:spPr/>
        <p:txBody>
          <a:bodyPr/>
          <a:lstStyle/>
          <a:p>
            <a:pPr>
              <a:lnSpc>
                <a:spcPct val="100000"/>
              </a:lnSpc>
            </a:pPr>
            <a:r>
              <a:rPr lang="en-US"/>
              <a:t>Repeating</a:t>
            </a:r>
            <a:r>
              <a:rPr lang="en-US" smtClean="0"/>
              <a:t>:</a:t>
            </a:r>
          </a:p>
          <a:p>
            <a:pPr>
              <a:lnSpc>
                <a:spcPct val="100000"/>
              </a:lnSpc>
            </a:pPr>
            <a:r>
              <a:rPr lang="en-US">
                <a:latin typeface="Courier New" panose="02070309020205020404" pitchFamily="49" charset="0"/>
                <a:cs typeface="Courier New" panose="02070309020205020404" pitchFamily="49" charset="0"/>
              </a:rPr>
              <a:t>rep(9, 5)</a:t>
            </a:r>
          </a:p>
          <a:p>
            <a:pPr>
              <a:lnSpc>
                <a:spcPct val="100000"/>
              </a:lnSpc>
            </a:pPr>
            <a:r>
              <a:rPr lang="en-US">
                <a:latin typeface="Courier New" panose="02070309020205020404" pitchFamily="49" charset="0"/>
                <a:cs typeface="Courier New" panose="02070309020205020404" pitchFamily="49" charset="0"/>
              </a:rPr>
              <a:t>rep(c(1, 9), 3)</a:t>
            </a:r>
          </a:p>
          <a:p>
            <a:pPr>
              <a:lnSpc>
                <a:spcPct val="100000"/>
              </a:lnSpc>
            </a:pPr>
            <a:r>
              <a:rPr lang="en-US">
                <a:latin typeface="Courier New" panose="02070309020205020404" pitchFamily="49" charset="0"/>
                <a:cs typeface="Courier New" panose="02070309020205020404" pitchFamily="49" charset="0"/>
              </a:rPr>
              <a:t>rep(c(1, 9), each = 3)</a:t>
            </a:r>
          </a:p>
          <a:p>
            <a:pPr>
              <a:lnSpc>
                <a:spcPct val="100000"/>
              </a:lnSpc>
            </a:pPr>
            <a:r>
              <a:rPr lang="en-US">
                <a:latin typeface="Courier New" panose="02070309020205020404" pitchFamily="49" charset="0"/>
                <a:cs typeface="Courier New" panose="02070309020205020404" pitchFamily="49" charset="0"/>
              </a:rPr>
              <a:t>rep("cat", 4)</a:t>
            </a:r>
          </a:p>
        </p:txBody>
      </p:sp>
    </p:spTree>
    <p:extLst>
      <p:ext uri="{BB962C8B-B14F-4D97-AF65-F5344CB8AC3E}">
        <p14:creationId xmlns:p14="http://schemas.microsoft.com/office/powerpoint/2010/main" val="2036429602"/>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162</a:t>
            </a:fld>
            <a:endParaRPr lang="en-US"/>
          </a:p>
        </p:txBody>
      </p:sp>
      <p:sp>
        <p:nvSpPr>
          <p:cNvPr id="3" name="Title 2"/>
          <p:cNvSpPr>
            <a:spLocks noGrp="1"/>
          </p:cNvSpPr>
          <p:nvPr>
            <p:ph type="title"/>
          </p:nvPr>
        </p:nvSpPr>
        <p:spPr/>
        <p:txBody>
          <a:bodyPr/>
          <a:lstStyle/>
          <a:p>
            <a:r>
              <a:rPr lang="en-US"/>
              <a:t>Functions on vectors</a:t>
            </a:r>
          </a:p>
        </p:txBody>
      </p:sp>
      <p:sp>
        <p:nvSpPr>
          <p:cNvPr id="4" name="Content Placeholder 3"/>
          <p:cNvSpPr>
            <a:spLocks noGrp="1"/>
          </p:cNvSpPr>
          <p:nvPr>
            <p:ph idx="1"/>
          </p:nvPr>
        </p:nvSpPr>
        <p:spPr/>
        <p:txBody>
          <a:bodyPr/>
          <a:lstStyle/>
          <a:p>
            <a:pPr>
              <a:lnSpc>
                <a:spcPct val="100000"/>
              </a:lnSpc>
            </a:pPr>
            <a:r>
              <a:rPr lang="en-US"/>
              <a:t>Lots of functions take vectors as arguments</a:t>
            </a:r>
            <a:r>
              <a:rPr lang="en-US" smtClean="0"/>
              <a:t>:</a:t>
            </a:r>
          </a:p>
          <a:p>
            <a:pPr marL="342900" indent="-342900">
              <a:lnSpc>
                <a:spcPct val="100000"/>
              </a:lnSpc>
              <a:buFont typeface="Arial" pitchFamily="34" charset="0"/>
              <a:buChar char="•"/>
            </a:pPr>
            <a:r>
              <a:rPr lang="en-US" smtClean="0">
                <a:latin typeface="Courier New" panose="02070309020205020404" pitchFamily="49" charset="0"/>
                <a:cs typeface="Courier New" panose="02070309020205020404" pitchFamily="49" charset="0"/>
              </a:rPr>
              <a:t>mean()</a:t>
            </a:r>
            <a:r>
              <a:rPr lang="en-US" smtClean="0"/>
              <a:t>, </a:t>
            </a:r>
            <a:r>
              <a:rPr lang="en-US" smtClean="0">
                <a:latin typeface="Courier New" panose="02070309020205020404" pitchFamily="49" charset="0"/>
                <a:cs typeface="Courier New" panose="02070309020205020404" pitchFamily="49" charset="0"/>
              </a:rPr>
              <a:t>median()</a:t>
            </a:r>
            <a:r>
              <a:rPr lang="en-US" smtClean="0"/>
              <a:t>, </a:t>
            </a:r>
            <a:r>
              <a:rPr lang="en-US" err="1" smtClean="0">
                <a:latin typeface="Courier New" panose="02070309020205020404" pitchFamily="49" charset="0"/>
                <a:cs typeface="Courier New" panose="02070309020205020404" pitchFamily="49" charset="0"/>
              </a:rPr>
              <a:t>sd()</a:t>
            </a:r>
            <a:r>
              <a:rPr lang="en-US" smtClean="0"/>
              <a:t>, </a:t>
            </a:r>
            <a:r>
              <a:rPr lang="en-US" err="1" smtClean="0">
                <a:latin typeface="Courier New" panose="02070309020205020404" pitchFamily="49" charset="0"/>
                <a:cs typeface="Courier New" panose="02070309020205020404" pitchFamily="49" charset="0"/>
              </a:rPr>
              <a:t>var()</a:t>
            </a:r>
            <a:r>
              <a:rPr lang="en-US" smtClean="0"/>
              <a:t>, </a:t>
            </a:r>
            <a:r>
              <a:rPr lang="en-US" smtClean="0">
                <a:latin typeface="Courier New" panose="02070309020205020404" pitchFamily="49" charset="0"/>
                <a:cs typeface="Courier New" panose="02070309020205020404" pitchFamily="49" charset="0"/>
              </a:rPr>
              <a:t>max()</a:t>
            </a:r>
            <a:r>
              <a:rPr lang="en-US" smtClean="0"/>
              <a:t>, </a:t>
            </a:r>
            <a:r>
              <a:rPr lang="en-US" smtClean="0">
                <a:latin typeface="Courier New" panose="02070309020205020404" pitchFamily="49" charset="0"/>
                <a:cs typeface="Courier New" panose="02070309020205020404" pitchFamily="49" charset="0"/>
              </a:rPr>
              <a:t>min()</a:t>
            </a:r>
            <a:r>
              <a:rPr lang="en-US" smtClean="0"/>
              <a:t>, </a:t>
            </a:r>
            <a:r>
              <a:rPr lang="en-US" smtClean="0">
                <a:latin typeface="Courier New" panose="02070309020205020404" pitchFamily="49" charset="0"/>
                <a:cs typeface="Courier New" panose="02070309020205020404" pitchFamily="49" charset="0"/>
              </a:rPr>
              <a:t>length()</a:t>
            </a:r>
            <a:r>
              <a:rPr lang="en-US" smtClean="0"/>
              <a:t>, </a:t>
            </a:r>
            <a:r>
              <a:rPr lang="en-US" smtClean="0">
                <a:latin typeface="Courier New" panose="02070309020205020404" pitchFamily="49" charset="0"/>
                <a:cs typeface="Courier New" panose="02070309020205020404" pitchFamily="49" charset="0"/>
              </a:rPr>
              <a:t>sum()</a:t>
            </a:r>
            <a:r>
              <a:rPr lang="en-US" smtClean="0"/>
              <a:t>: </a:t>
            </a:r>
            <a:r>
              <a:rPr lang="en-US"/>
              <a:t>return single numbers</a:t>
            </a:r>
          </a:p>
          <a:p>
            <a:pPr marL="342900" indent="-342900">
              <a:lnSpc>
                <a:spcPct val="100000"/>
              </a:lnSpc>
              <a:buFont typeface="Arial" pitchFamily="34" charset="0"/>
              <a:buChar char="•"/>
            </a:pPr>
            <a:r>
              <a:rPr lang="en-US" smtClean="0">
                <a:latin typeface="Courier New" panose="02070309020205020404" pitchFamily="49" charset="0"/>
                <a:cs typeface="Courier New" panose="02070309020205020404" pitchFamily="49" charset="0"/>
              </a:rPr>
              <a:t>sort()</a:t>
            </a:r>
            <a:r>
              <a:rPr lang="en-US" smtClean="0"/>
              <a:t>, </a:t>
            </a:r>
            <a:r>
              <a:rPr lang="en-US" smtClean="0">
                <a:latin typeface="Courier New" panose="02070309020205020404" pitchFamily="49" charset="0"/>
                <a:cs typeface="Courier New" panose="02070309020205020404" pitchFamily="49" charset="0"/>
              </a:rPr>
              <a:t>rev()</a:t>
            </a:r>
            <a:r>
              <a:rPr lang="en-US" smtClean="0"/>
              <a:t> </a:t>
            </a:r>
            <a:r>
              <a:rPr lang="en-US"/>
              <a:t>returns a new vector</a:t>
            </a:r>
          </a:p>
          <a:p>
            <a:pPr marL="342900" indent="-342900">
              <a:lnSpc>
                <a:spcPct val="100000"/>
              </a:lnSpc>
              <a:buFont typeface="Arial" pitchFamily="34" charset="0"/>
              <a:buChar char="•"/>
            </a:pPr>
            <a:r>
              <a:rPr lang="en-US" err="1" smtClean="0">
                <a:latin typeface="Courier New" panose="02070309020205020404" pitchFamily="49" charset="0"/>
                <a:cs typeface="Courier New" panose="02070309020205020404" pitchFamily="49" charset="0"/>
              </a:rPr>
              <a:t>hist()</a:t>
            </a:r>
            <a:r>
              <a:rPr lang="en-US" smtClean="0"/>
              <a:t> </a:t>
            </a:r>
            <a:r>
              <a:rPr lang="en-US"/>
              <a:t>takes a vector of numbers and produces a histogram, a highly structured object, with the side-effect of making a plot</a:t>
            </a:r>
          </a:p>
          <a:p>
            <a:pPr marL="342900" indent="-342900">
              <a:lnSpc>
                <a:spcPct val="100000"/>
              </a:lnSpc>
              <a:buFont typeface="Arial" pitchFamily="34" charset="0"/>
              <a:buChar char="•"/>
            </a:pPr>
            <a:r>
              <a:rPr lang="en-US" smtClean="0">
                <a:latin typeface="Courier New" panose="02070309020205020404" pitchFamily="49" charset="0"/>
                <a:cs typeface="Courier New" panose="02070309020205020404" pitchFamily="49" charset="0"/>
              </a:rPr>
              <a:t>summary()</a:t>
            </a:r>
            <a:r>
              <a:rPr lang="en-US" smtClean="0"/>
              <a:t> </a:t>
            </a:r>
            <a:r>
              <a:rPr lang="en-US"/>
              <a:t>gives a five-number summary of numerical vectors</a:t>
            </a:r>
          </a:p>
        </p:txBody>
      </p:sp>
    </p:spTree>
    <p:extLst>
      <p:ext uri="{BB962C8B-B14F-4D97-AF65-F5344CB8AC3E}">
        <p14:creationId xmlns:p14="http://schemas.microsoft.com/office/powerpoint/2010/main" val="3234172533"/>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163</a:t>
            </a:fld>
            <a:endParaRPr lang="en-US"/>
          </a:p>
        </p:txBody>
      </p:sp>
      <p:sp>
        <p:nvSpPr>
          <p:cNvPr id="3" name="Title 2"/>
          <p:cNvSpPr>
            <a:spLocks noGrp="1"/>
          </p:cNvSpPr>
          <p:nvPr>
            <p:ph type="title"/>
          </p:nvPr>
        </p:nvSpPr>
        <p:spPr/>
        <p:txBody>
          <a:bodyPr/>
          <a:lstStyle/>
          <a:p>
            <a:r>
              <a:rPr lang="en-US"/>
              <a:t>Using </a:t>
            </a:r>
            <a:r>
              <a:rPr lang="en-US">
                <a:latin typeface="Courier New" panose="02070309020205020404" pitchFamily="49" charset="0"/>
                <a:cs typeface="Courier New" panose="02070309020205020404" pitchFamily="49" charset="0"/>
              </a:rPr>
              <a:t>any()</a:t>
            </a:r>
            <a:r>
              <a:rPr lang="en-US"/>
              <a:t> and </a:t>
            </a:r>
            <a:r>
              <a:rPr lang="en-US">
                <a:latin typeface="Courier New" panose="02070309020205020404" pitchFamily="49" charset="0"/>
                <a:cs typeface="Courier New" panose="02070309020205020404" pitchFamily="49" charset="0"/>
              </a:rPr>
              <a:t>all()</a:t>
            </a:r>
          </a:p>
        </p:txBody>
      </p:sp>
      <p:sp>
        <p:nvSpPr>
          <p:cNvPr id="4" name="Content Placeholder 3"/>
          <p:cNvSpPr>
            <a:spLocks noGrp="1"/>
          </p:cNvSpPr>
          <p:nvPr>
            <p:ph idx="1"/>
          </p:nvPr>
        </p:nvSpPr>
        <p:spPr/>
        <p:txBody>
          <a:bodyPr/>
          <a:lstStyle/>
          <a:p>
            <a:pPr>
              <a:lnSpc>
                <a:spcPct val="100000"/>
              </a:lnSpc>
            </a:pPr>
            <a:r>
              <a:rPr lang="en-US">
                <a:latin typeface="Courier New" panose="02070309020205020404" pitchFamily="49" charset="0"/>
                <a:cs typeface="Courier New" panose="02070309020205020404" pitchFamily="49" charset="0"/>
              </a:rPr>
              <a:t>x &lt;- 1:10</a:t>
            </a:r>
          </a:p>
          <a:p>
            <a:pPr>
              <a:lnSpc>
                <a:spcPct val="100000"/>
              </a:lnSpc>
            </a:pPr>
            <a:r>
              <a:rPr lang="en-US" smtClean="0">
                <a:latin typeface="Courier New" panose="02070309020205020404" pitchFamily="49" charset="0"/>
                <a:cs typeface="Courier New" panose="02070309020205020404" pitchFamily="49" charset="0"/>
              </a:rPr>
              <a:t>any(x </a:t>
            </a:r>
            <a:r>
              <a:rPr lang="en-US">
                <a:latin typeface="Courier New" panose="02070309020205020404" pitchFamily="49" charset="0"/>
                <a:cs typeface="Courier New" panose="02070309020205020404" pitchFamily="49" charset="0"/>
              </a:rPr>
              <a:t>&gt; 8)</a:t>
            </a:r>
          </a:p>
          <a:p>
            <a:pPr>
              <a:lnSpc>
                <a:spcPct val="100000"/>
              </a:lnSpc>
            </a:pPr>
            <a:r>
              <a:rPr lang="en-US">
                <a:latin typeface="Courier New" panose="02070309020205020404" pitchFamily="49" charset="0"/>
                <a:cs typeface="Courier New" panose="02070309020205020404" pitchFamily="49" charset="0"/>
              </a:rPr>
              <a:t>any(x &gt; 88)</a:t>
            </a:r>
          </a:p>
          <a:p>
            <a:pPr>
              <a:lnSpc>
                <a:spcPct val="100000"/>
              </a:lnSpc>
            </a:pPr>
            <a:r>
              <a:rPr lang="en-US">
                <a:latin typeface="Courier New" panose="02070309020205020404" pitchFamily="49" charset="0"/>
                <a:cs typeface="Courier New" panose="02070309020205020404" pitchFamily="49" charset="0"/>
              </a:rPr>
              <a:t>all(x &gt; 88)</a:t>
            </a:r>
          </a:p>
          <a:p>
            <a:pPr>
              <a:lnSpc>
                <a:spcPct val="100000"/>
              </a:lnSpc>
            </a:pPr>
            <a:r>
              <a:rPr lang="en-US">
                <a:latin typeface="Courier New" panose="02070309020205020404" pitchFamily="49" charset="0"/>
                <a:cs typeface="Courier New" panose="02070309020205020404" pitchFamily="49" charset="0"/>
              </a:rPr>
              <a:t>all(x &gt; 0</a:t>
            </a:r>
            <a:r>
              <a:rPr lang="en-US" smtClean="0">
                <a:latin typeface="Courier New" panose="02070309020205020404" pitchFamily="49" charset="0"/>
                <a:cs typeface="Courier New" panose="02070309020205020404" pitchFamily="49" charset="0"/>
              </a:rPr>
              <a:t>)</a:t>
            </a:r>
          </a:p>
          <a:p>
            <a:pPr>
              <a:lnSpc>
                <a:spcPct val="100000"/>
              </a:lnSpc>
            </a:pPr>
            <a:r>
              <a:rPr lang="en-US"/>
              <a:t>When we write </a:t>
            </a:r>
            <a:r>
              <a:rPr lang="en-US" smtClean="0">
                <a:latin typeface="Courier New" panose="02070309020205020404" pitchFamily="49" charset="0"/>
                <a:cs typeface="Courier New" panose="02070309020205020404" pitchFamily="49" charset="0"/>
              </a:rPr>
              <a:t>any(x </a:t>
            </a:r>
            <a:r>
              <a:rPr lang="en-US">
                <a:latin typeface="Courier New" panose="02070309020205020404" pitchFamily="49" charset="0"/>
                <a:cs typeface="Courier New" panose="02070309020205020404" pitchFamily="49" charset="0"/>
              </a:rPr>
              <a:t>&gt; 8</a:t>
            </a:r>
            <a:r>
              <a:rPr lang="en-US" smtClean="0">
                <a:latin typeface="Courier New" panose="02070309020205020404" pitchFamily="49" charset="0"/>
                <a:cs typeface="Courier New" panose="02070309020205020404" pitchFamily="49" charset="0"/>
              </a:rPr>
              <a:t>)</a:t>
            </a:r>
            <a:r>
              <a:rPr lang="en-US" smtClean="0"/>
              <a:t>, </a:t>
            </a:r>
            <a:r>
              <a:rPr lang="en-US"/>
              <a:t>R first evaluates </a:t>
            </a:r>
            <a:r>
              <a:rPr lang="en-US" smtClean="0">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x &gt; 8</a:t>
            </a:r>
            <a:r>
              <a:rPr lang="en-US" smtClean="0">
                <a:latin typeface="Courier New" panose="02070309020205020404" pitchFamily="49" charset="0"/>
                <a:cs typeface="Courier New" panose="02070309020205020404" pitchFamily="49" charset="0"/>
              </a:rPr>
              <a:t>)</a:t>
            </a:r>
            <a:endParaRPr lang="en-US"/>
          </a:p>
          <a:p>
            <a:pPr>
              <a:lnSpc>
                <a:spcPct val="100000"/>
              </a:lnSpc>
            </a:pPr>
            <a:r>
              <a:rPr lang="en-US" smtClean="0"/>
              <a:t>If </a:t>
            </a:r>
            <a:r>
              <a:rPr lang="en-US"/>
              <a:t>any of the element of this vector is </a:t>
            </a:r>
            <a:r>
              <a:rPr lang="en-US" smtClean="0">
                <a:latin typeface="Courier New" panose="02070309020205020404" pitchFamily="49" charset="0"/>
                <a:cs typeface="Courier New" panose="02070309020205020404" pitchFamily="49" charset="0"/>
              </a:rPr>
              <a:t>TRUE</a:t>
            </a:r>
            <a:r>
              <a:rPr lang="en-US" smtClean="0"/>
              <a:t>, </a:t>
            </a:r>
            <a:r>
              <a:rPr lang="en-US"/>
              <a:t>then </a:t>
            </a:r>
            <a:r>
              <a:rPr lang="en-US" smtClean="0">
                <a:latin typeface="Courier New" panose="02070309020205020404" pitchFamily="49" charset="0"/>
                <a:cs typeface="Courier New" panose="02070309020205020404" pitchFamily="49" charset="0"/>
              </a:rPr>
              <a:t>any()</a:t>
            </a:r>
            <a:r>
              <a:rPr lang="en-US" smtClean="0"/>
              <a:t> </a:t>
            </a:r>
            <a:r>
              <a:rPr lang="en-US"/>
              <a:t>returns </a:t>
            </a:r>
            <a:r>
              <a:rPr lang="en-US" smtClean="0">
                <a:latin typeface="Courier New" panose="02070309020205020404" pitchFamily="49" charset="0"/>
                <a:cs typeface="Courier New" panose="02070309020205020404" pitchFamily="49" charset="0"/>
              </a:rPr>
              <a:t>TRUE</a:t>
            </a:r>
            <a:r>
              <a:rPr lang="en-US" smtClean="0"/>
              <a:t> (</a:t>
            </a:r>
            <a:r>
              <a:rPr lang="en-US" smtClean="0">
                <a:latin typeface="Courier New" panose="02070309020205020404" pitchFamily="49" charset="0"/>
                <a:cs typeface="Courier New" panose="02070309020205020404" pitchFamily="49" charset="0"/>
              </a:rPr>
              <a:t>FALSE</a:t>
            </a:r>
            <a:r>
              <a:rPr lang="en-US" smtClean="0"/>
              <a:t> otherwise.)</a:t>
            </a:r>
            <a:endParaRPr lang="en-US"/>
          </a:p>
        </p:txBody>
      </p:sp>
    </p:spTree>
    <p:extLst>
      <p:ext uri="{BB962C8B-B14F-4D97-AF65-F5344CB8AC3E}">
        <p14:creationId xmlns:p14="http://schemas.microsoft.com/office/powerpoint/2010/main" val="1674478050"/>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164</a:t>
            </a:fld>
            <a:endParaRPr lang="en-US"/>
          </a:p>
        </p:txBody>
      </p:sp>
      <p:sp>
        <p:nvSpPr>
          <p:cNvPr id="3" name="Title 2"/>
          <p:cNvSpPr>
            <a:spLocks noGrp="1"/>
          </p:cNvSpPr>
          <p:nvPr>
            <p:ph type="title"/>
          </p:nvPr>
        </p:nvSpPr>
        <p:spPr/>
        <p:txBody>
          <a:bodyPr/>
          <a:lstStyle/>
          <a:p>
            <a:r>
              <a:rPr lang="en-US"/>
              <a:t>Using </a:t>
            </a:r>
            <a:r>
              <a:rPr lang="en-US">
                <a:latin typeface="Courier New" panose="02070309020205020404" pitchFamily="49" charset="0"/>
                <a:cs typeface="Courier New" panose="02070309020205020404" pitchFamily="49" charset="0"/>
              </a:rPr>
              <a:t>any()</a:t>
            </a:r>
            <a:r>
              <a:rPr lang="en-US"/>
              <a:t> and </a:t>
            </a:r>
            <a:r>
              <a:rPr lang="en-US">
                <a:latin typeface="Courier New" panose="02070309020205020404" pitchFamily="49" charset="0"/>
                <a:cs typeface="Courier New" panose="02070309020205020404" pitchFamily="49" charset="0"/>
              </a:rPr>
              <a:t>all()</a:t>
            </a:r>
            <a:endParaRPr lang="en-US"/>
          </a:p>
        </p:txBody>
      </p:sp>
      <p:sp>
        <p:nvSpPr>
          <p:cNvPr id="4" name="Content Placeholder 3"/>
          <p:cNvSpPr>
            <a:spLocks noGrp="1"/>
          </p:cNvSpPr>
          <p:nvPr>
            <p:ph idx="1"/>
          </p:nvPr>
        </p:nvSpPr>
        <p:spPr/>
        <p:txBody>
          <a:bodyPr/>
          <a:lstStyle/>
          <a:p>
            <a:pPr>
              <a:lnSpc>
                <a:spcPct val="100000"/>
              </a:lnSpc>
            </a:pPr>
            <a:r>
              <a:rPr lang="en-US"/>
              <a:t>Taking the </a:t>
            </a:r>
            <a:r>
              <a:rPr lang="en-US" smtClean="0">
                <a:latin typeface="Courier New" panose="02070309020205020404" pitchFamily="49" charset="0"/>
                <a:cs typeface="Courier New" panose="02070309020205020404" pitchFamily="49" charset="0"/>
              </a:rPr>
              <a:t>sum()</a:t>
            </a:r>
            <a:r>
              <a:rPr lang="en-US" smtClean="0"/>
              <a:t> </a:t>
            </a:r>
            <a:r>
              <a:rPr lang="en-US"/>
              <a:t>or </a:t>
            </a:r>
            <a:r>
              <a:rPr lang="en-US" smtClean="0">
                <a:latin typeface="Courier New" panose="02070309020205020404" pitchFamily="49" charset="0"/>
                <a:cs typeface="Courier New" panose="02070309020205020404" pitchFamily="49" charset="0"/>
              </a:rPr>
              <a:t>mean()</a:t>
            </a:r>
            <a:r>
              <a:rPr lang="en-US" smtClean="0"/>
              <a:t> </a:t>
            </a:r>
            <a:r>
              <a:rPr lang="en-US"/>
              <a:t>of a boolean vector is a good way to know </a:t>
            </a:r>
            <a:r>
              <a:rPr lang="en-US" smtClean="0"/>
              <a:t>the </a:t>
            </a:r>
            <a:r>
              <a:rPr lang="en-US"/>
              <a:t>total or </a:t>
            </a:r>
            <a:r>
              <a:rPr lang="en-US" smtClean="0"/>
              <a:t>proportion </a:t>
            </a:r>
            <a:r>
              <a:rPr lang="en-US"/>
              <a:t>of components that satisfy a </a:t>
            </a:r>
            <a:r>
              <a:rPr lang="en-US" smtClean="0"/>
              <a:t>criterion</a:t>
            </a:r>
          </a:p>
          <a:p>
            <a:pPr>
              <a:lnSpc>
                <a:spcPct val="100000"/>
              </a:lnSpc>
            </a:pPr>
            <a:r>
              <a:rPr lang="en-US">
                <a:latin typeface="Courier New" panose="02070309020205020404" pitchFamily="49" charset="0"/>
                <a:cs typeface="Courier New" panose="02070309020205020404" pitchFamily="49" charset="0"/>
              </a:rPr>
              <a:t>sum(x &gt; 8)</a:t>
            </a:r>
          </a:p>
          <a:p>
            <a:pPr>
              <a:lnSpc>
                <a:spcPct val="100000"/>
              </a:lnSpc>
            </a:pPr>
            <a:r>
              <a:rPr lang="en-US" smtClean="0">
                <a:latin typeface="Courier New" panose="02070309020205020404" pitchFamily="49" charset="0"/>
                <a:cs typeface="Courier New" panose="02070309020205020404" pitchFamily="49" charset="0"/>
              </a:rPr>
              <a:t>mean(x </a:t>
            </a:r>
            <a:r>
              <a:rPr lang="en-US">
                <a:latin typeface="Courier New" panose="02070309020205020404" pitchFamily="49" charset="0"/>
                <a:cs typeface="Courier New" panose="02070309020205020404" pitchFamily="49" charset="0"/>
              </a:rPr>
              <a:t>&gt; 8</a:t>
            </a:r>
            <a:r>
              <a:rPr lang="en-US" smtClean="0">
                <a:latin typeface="Courier New" panose="02070309020205020404" pitchFamily="49" charset="0"/>
                <a:cs typeface="Courier New" panose="02070309020205020404" pitchFamily="49" charset="0"/>
              </a:rPr>
              <a:t>)</a:t>
            </a:r>
          </a:p>
          <a:p>
            <a:pPr>
              <a:lnSpc>
                <a:spcPct val="100000"/>
              </a:lnSpc>
            </a:pPr>
            <a:r>
              <a:rPr lang="en-US"/>
              <a:t>Your </a:t>
            </a:r>
            <a:r>
              <a:rPr lang="en-US" smtClean="0"/>
              <a:t>turn</a:t>
            </a:r>
          </a:p>
          <a:p>
            <a:pPr>
              <a:lnSpc>
                <a:spcPct val="100000"/>
              </a:lnSpc>
            </a:pPr>
            <a:r>
              <a:rPr lang="en-US"/>
              <a:t>1. Are there any animals with a lifespan greater than 90?</a:t>
            </a:r>
          </a:p>
          <a:p>
            <a:pPr>
              <a:lnSpc>
                <a:spcPct val="100000"/>
              </a:lnSpc>
            </a:pPr>
            <a:r>
              <a:rPr lang="en-US"/>
              <a:t>2. Are all lifespans greater than </a:t>
            </a:r>
            <a:r>
              <a:rPr lang="en-US" smtClean="0"/>
              <a:t>1?</a:t>
            </a:r>
            <a:endParaRPr lang="en-US"/>
          </a:p>
          <a:p>
            <a:pPr>
              <a:lnSpc>
                <a:spcPct val="100000"/>
              </a:lnSpc>
            </a:pPr>
            <a:r>
              <a:rPr lang="en-US" smtClean="0"/>
              <a:t>3. Are there any animals with a lifespan between 10 and 13?</a:t>
            </a:r>
          </a:p>
          <a:p>
            <a:pPr>
              <a:lnSpc>
                <a:spcPct val="100000"/>
              </a:lnSpc>
            </a:pPr>
            <a:r>
              <a:rPr lang="en-US" smtClean="0"/>
              <a:t>4. </a:t>
            </a:r>
            <a:r>
              <a:rPr lang="en-US"/>
              <a:t>What proportion of animals live longer than 15?</a:t>
            </a:r>
          </a:p>
        </p:txBody>
      </p:sp>
    </p:spTree>
    <p:extLst>
      <p:ext uri="{BB962C8B-B14F-4D97-AF65-F5344CB8AC3E}">
        <p14:creationId xmlns:p14="http://schemas.microsoft.com/office/powerpoint/2010/main" val="61840025"/>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165</a:t>
            </a:fld>
            <a:endParaRPr lang="en-US"/>
          </a:p>
        </p:txBody>
      </p:sp>
      <p:sp>
        <p:nvSpPr>
          <p:cNvPr id="3" name="Title 2"/>
          <p:cNvSpPr>
            <a:spLocks noGrp="1"/>
          </p:cNvSpPr>
          <p:nvPr>
            <p:ph type="title"/>
          </p:nvPr>
        </p:nvSpPr>
        <p:spPr/>
        <p:txBody>
          <a:bodyPr/>
          <a:lstStyle/>
          <a:p>
            <a:r>
              <a:rPr lang="en-US"/>
              <a:t>Changing vectors with </a:t>
            </a:r>
            <a:r>
              <a:rPr lang="en-US" err="1">
                <a:latin typeface="Courier New" panose="02070309020205020404" pitchFamily="49" charset="0"/>
                <a:cs typeface="Courier New" panose="02070309020205020404" pitchFamily="49" charset="0"/>
              </a:rPr>
              <a:t>ifelse</a:t>
            </a: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p:txBody>
          <a:bodyPr/>
          <a:lstStyle/>
          <a:p>
            <a:pPr>
              <a:lnSpc>
                <a:spcPct val="100000"/>
              </a:lnSpc>
            </a:pPr>
            <a:r>
              <a:rPr lang="en-US" smtClean="0"/>
              <a:t>How to use </a:t>
            </a:r>
            <a:r>
              <a:rPr lang="en-US" err="1" smtClean="0">
                <a:latin typeface="Courier New" panose="02070309020205020404" pitchFamily="49" charset="0"/>
                <a:cs typeface="Courier New" panose="02070309020205020404" pitchFamily="49" charset="0"/>
              </a:rPr>
              <a:t>ifelse</a:t>
            </a:r>
            <a:r>
              <a:rPr lang="en-US" smtClean="0"/>
              <a:t>: </a:t>
            </a:r>
            <a:endParaRPr lang="en-US" smtClean="0"/>
          </a:p>
          <a:p>
            <a:pPr>
              <a:lnSpc>
                <a:spcPct val="100000"/>
              </a:lnSpc>
            </a:pPr>
            <a:r>
              <a:rPr lang="en-US" err="1" smtClean="0">
                <a:latin typeface="Courier New" panose="02070309020205020404" pitchFamily="49" charset="0"/>
                <a:cs typeface="Courier New" panose="02070309020205020404" pitchFamily="49" charset="0"/>
              </a:rPr>
              <a:t>ifelse</a:t>
            </a:r>
            <a:r>
              <a:rPr lang="en-US" smtClean="0"/>
              <a:t>(`condition`,` replacement </a:t>
            </a:r>
            <a:r>
              <a:rPr lang="en-US"/>
              <a:t>if </a:t>
            </a:r>
            <a:r>
              <a:rPr lang="en-US" smtClean="0"/>
              <a:t>True`,` replacement </a:t>
            </a:r>
            <a:r>
              <a:rPr lang="en-US"/>
              <a:t>if </a:t>
            </a:r>
            <a:r>
              <a:rPr lang="en-US" smtClean="0"/>
              <a:t>False`)</a:t>
            </a:r>
          </a:p>
          <a:p>
            <a:pPr>
              <a:lnSpc>
                <a:spcPct val="100000"/>
              </a:lnSpc>
            </a:pPr>
            <a:r>
              <a:rPr lang="en-US" smtClean="0">
                <a:latin typeface="Courier New" panose="02070309020205020404" pitchFamily="49" charset="0"/>
                <a:cs typeface="Courier New" panose="02070309020205020404" pitchFamily="49" charset="0"/>
              </a:rPr>
              <a:t>x </a:t>
            </a:r>
            <a:r>
              <a:rPr lang="en-US">
                <a:latin typeface="Courier New" panose="02070309020205020404" pitchFamily="49" charset="0"/>
                <a:cs typeface="Courier New" panose="02070309020205020404" pitchFamily="49" charset="0"/>
              </a:rPr>
              <a:t>&lt;- 1:10</a:t>
            </a:r>
          </a:p>
          <a:p>
            <a:pPr>
              <a:lnSpc>
                <a:spcPct val="100000"/>
              </a:lnSpc>
            </a:pPr>
            <a:r>
              <a:rPr lang="en-US">
                <a:latin typeface="Courier New" panose="02070309020205020404" pitchFamily="49" charset="0"/>
                <a:cs typeface="Courier New" panose="02070309020205020404" pitchFamily="49" charset="0"/>
              </a:rPr>
              <a:t>x</a:t>
            </a:r>
          </a:p>
          <a:p>
            <a:pPr>
              <a:lnSpc>
                <a:spcPct val="100000"/>
              </a:lnSpc>
            </a:pPr>
            <a:r>
              <a:rPr lang="en-US" err="1">
                <a:latin typeface="Courier New" panose="02070309020205020404" pitchFamily="49" charset="0"/>
                <a:cs typeface="Courier New" panose="02070309020205020404" pitchFamily="49" charset="0"/>
              </a:rPr>
              <a:t>ifelse((x %% 3) == 0, 1, 0)</a:t>
            </a:r>
          </a:p>
          <a:p>
            <a:pPr>
              <a:lnSpc>
                <a:spcPct val="100000"/>
              </a:lnSpc>
            </a:pPr>
            <a:r>
              <a:rPr lang="en-US" err="1">
                <a:latin typeface="Courier New" panose="02070309020205020404" pitchFamily="49" charset="0"/>
                <a:cs typeface="Courier New" panose="02070309020205020404" pitchFamily="49" charset="0"/>
              </a:rPr>
              <a:t>ifelse((x %% 3) == 0, x^2, -2*x)</a:t>
            </a:r>
          </a:p>
        </p:txBody>
      </p:sp>
    </p:spTree>
    <p:extLst>
      <p:ext uri="{BB962C8B-B14F-4D97-AF65-F5344CB8AC3E}">
        <p14:creationId xmlns:p14="http://schemas.microsoft.com/office/powerpoint/2010/main" val="1891238195"/>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166</a:t>
            </a:fld>
            <a:endParaRPr lang="en-US"/>
          </a:p>
        </p:txBody>
      </p:sp>
      <p:sp>
        <p:nvSpPr>
          <p:cNvPr id="3" name="Title 2"/>
          <p:cNvSpPr>
            <a:spLocks noGrp="1"/>
          </p:cNvSpPr>
          <p:nvPr>
            <p:ph type="title"/>
          </p:nvPr>
        </p:nvSpPr>
        <p:spPr>
          <a:xfrm>
            <a:off x="228600" y="546652"/>
            <a:ext cx="8690112" cy="748748"/>
          </a:xfrm>
        </p:spPr>
        <p:txBody>
          <a:bodyPr/>
          <a:lstStyle/>
          <a:p>
            <a:r>
              <a:rPr lang="en-US"/>
              <a:t>Matrices</a:t>
            </a:r>
          </a:p>
        </p:txBody>
      </p:sp>
      <p:sp>
        <p:nvSpPr>
          <p:cNvPr id="4" name="Content Placeholder 3"/>
          <p:cNvSpPr>
            <a:spLocks noGrp="1"/>
          </p:cNvSpPr>
          <p:nvPr>
            <p:ph idx="1"/>
          </p:nvPr>
        </p:nvSpPr>
        <p:spPr>
          <a:xfrm>
            <a:off x="228600" y="1447800"/>
            <a:ext cx="8690112" cy="5105400"/>
          </a:xfrm>
        </p:spPr>
        <p:txBody>
          <a:bodyPr/>
          <a:lstStyle/>
          <a:p>
            <a:pPr>
              <a:lnSpc>
                <a:spcPct val="100000"/>
              </a:lnSpc>
            </a:pPr>
            <a:r>
              <a:rPr lang="en-US"/>
              <a:t>A matrix is a 2D </a:t>
            </a:r>
            <a:r>
              <a:rPr lang="en-US" smtClean="0"/>
              <a:t>array</a:t>
            </a:r>
          </a:p>
          <a:p>
            <a:pPr>
              <a:lnSpc>
                <a:spcPct val="100000"/>
              </a:lnSpc>
            </a:pPr>
            <a:r>
              <a:rPr lang="en-US">
                <a:latin typeface="Courier New" panose="02070309020205020404" pitchFamily="49" charset="0"/>
                <a:cs typeface="Courier New" panose="02070309020205020404" pitchFamily="49" charset="0"/>
              </a:rPr>
              <a:t>x &lt;- c(7, 8, 10, 45)</a:t>
            </a:r>
          </a:p>
          <a:p>
            <a:pPr>
              <a:lnSpc>
                <a:spcPct val="100000"/>
              </a:lnSpc>
            </a:pPr>
            <a:r>
              <a:rPr lang="en-US" err="1">
                <a:latin typeface="Courier New" panose="02070309020205020404" pitchFamily="49" charset="0"/>
                <a:cs typeface="Courier New" panose="02070309020205020404" pitchFamily="49" charset="0"/>
              </a:rPr>
              <a:t>x_mat &lt;- matrix(x, nrow = 2)</a:t>
            </a:r>
          </a:p>
          <a:p>
            <a:pPr>
              <a:lnSpc>
                <a:spcPct val="100000"/>
              </a:lnSpc>
            </a:pPr>
            <a:r>
              <a:rPr lang="en-US" err="1" smtClean="0">
                <a:latin typeface="Courier New" panose="02070309020205020404" pitchFamily="49" charset="0"/>
                <a:cs typeface="Courier New" panose="02070309020205020404" pitchFamily="49" charset="0"/>
              </a:rPr>
              <a:t>x_mat</a:t>
            </a:r>
            <a:endParaRPr lang="en-US" smtClean="0">
              <a:latin typeface="Courier New" panose="02070309020205020404" pitchFamily="49" charset="0"/>
              <a:cs typeface="Courier New" panose="02070309020205020404" pitchFamily="49" charset="0"/>
            </a:endParaRPr>
          </a:p>
          <a:p>
            <a:pPr>
              <a:lnSpc>
                <a:spcPct val="100000"/>
              </a:lnSpc>
            </a:pPr>
            <a:endParaRPr lang="en-US" smtClean="0"/>
          </a:p>
          <a:p>
            <a:pPr>
              <a:lnSpc>
                <a:spcPct val="100000"/>
              </a:lnSpc>
            </a:pPr>
            <a:r>
              <a:rPr lang="en-US" smtClean="0"/>
              <a:t>could </a:t>
            </a:r>
            <a:r>
              <a:rPr lang="en-US"/>
              <a:t>also specify </a:t>
            </a:r>
            <a:r>
              <a:rPr lang="en-US" err="1" smtClean="0">
                <a:latin typeface="Courier New" panose="02070309020205020404" pitchFamily="49" charset="0"/>
                <a:cs typeface="Courier New" panose="02070309020205020404" pitchFamily="49" charset="0"/>
              </a:rPr>
              <a:t>ncol</a:t>
            </a:r>
            <a:r>
              <a:rPr lang="en-US" smtClean="0"/>
              <a:t>, </a:t>
            </a:r>
            <a:r>
              <a:rPr lang="en-US"/>
              <a:t>and/or </a:t>
            </a:r>
            <a:r>
              <a:rPr lang="en-US" err="1" smtClean="0">
                <a:latin typeface="Courier New" panose="02070309020205020404" pitchFamily="49" charset="0"/>
                <a:cs typeface="Courier New" panose="02070309020205020404" pitchFamily="49" charset="0"/>
              </a:rPr>
              <a:t>byrow=TRUE</a:t>
            </a:r>
            <a:r>
              <a:rPr lang="en-US" smtClean="0"/>
              <a:t> </a:t>
            </a:r>
            <a:r>
              <a:rPr lang="en-US"/>
              <a:t>to fill by </a:t>
            </a:r>
            <a:r>
              <a:rPr lang="en-US" smtClean="0"/>
              <a:t>rows</a:t>
            </a:r>
          </a:p>
          <a:p>
            <a:pPr>
              <a:lnSpc>
                <a:spcPct val="100000"/>
              </a:lnSpc>
            </a:pPr>
            <a:r>
              <a:rPr lang="en-US">
                <a:latin typeface="Courier New" panose="02070309020205020404" pitchFamily="49" charset="0"/>
                <a:cs typeface="Courier New" panose="02070309020205020404" pitchFamily="49" charset="0"/>
              </a:rPr>
              <a:t>dim(x_mat</a:t>
            </a:r>
            <a:r>
              <a:rPr lang="en-US" smtClean="0">
                <a:latin typeface="Courier New" panose="02070309020205020404" pitchFamily="49" charset="0"/>
                <a:cs typeface="Courier New" panose="02070309020205020404" pitchFamily="49" charset="0"/>
              </a:rPr>
              <a:t>)</a:t>
            </a:r>
          </a:p>
          <a:p>
            <a:pPr>
              <a:lnSpc>
                <a:spcPct val="100000"/>
              </a:lnSpc>
            </a:pPr>
            <a:endParaRPr lang="en-US" smtClean="0">
              <a:latin typeface="Courier New" panose="02070309020205020404" pitchFamily="49" charset="0"/>
              <a:cs typeface="Courier New" panose="02070309020205020404" pitchFamily="49" charset="0"/>
            </a:endParaRPr>
          </a:p>
          <a:p>
            <a:pPr>
              <a:lnSpc>
                <a:spcPct val="100000"/>
              </a:lnSpc>
            </a:pPr>
            <a:r>
              <a:rPr lang="en-US" smtClean="0">
                <a:latin typeface="Courier New" panose="02070309020205020404" pitchFamily="49" charset="0"/>
                <a:cs typeface="Courier New" panose="02070309020205020404" pitchFamily="49" charset="0"/>
              </a:rPr>
              <a:t>dim</a:t>
            </a:r>
            <a:r>
              <a:rPr lang="en-US" smtClean="0"/>
              <a:t> </a:t>
            </a:r>
            <a:r>
              <a:rPr lang="en-US"/>
              <a:t>says how many rows and columns the matrix </a:t>
            </a:r>
            <a:r>
              <a:rPr lang="en-US" smtClean="0"/>
              <a:t>has</a:t>
            </a:r>
            <a:endParaRPr lang="en-US"/>
          </a:p>
        </p:txBody>
      </p:sp>
    </p:spTree>
    <p:extLst>
      <p:ext uri="{BB962C8B-B14F-4D97-AF65-F5344CB8AC3E}">
        <p14:creationId xmlns:p14="http://schemas.microsoft.com/office/powerpoint/2010/main" val="743172346"/>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167</a:t>
            </a:fld>
            <a:endParaRPr lang="en-US"/>
          </a:p>
        </p:txBody>
      </p:sp>
      <p:sp>
        <p:nvSpPr>
          <p:cNvPr id="3" name="Title 2"/>
          <p:cNvSpPr>
            <a:spLocks noGrp="1"/>
          </p:cNvSpPr>
          <p:nvPr>
            <p:ph type="title"/>
          </p:nvPr>
        </p:nvSpPr>
        <p:spPr/>
        <p:txBody>
          <a:bodyPr/>
          <a:lstStyle/>
          <a:p>
            <a:r>
              <a:rPr lang="en-US"/>
              <a:t>Your turn </a:t>
            </a:r>
          </a:p>
        </p:txBody>
      </p:sp>
      <p:sp>
        <p:nvSpPr>
          <p:cNvPr id="4" name="Content Placeholder 3"/>
          <p:cNvSpPr>
            <a:spLocks noGrp="1"/>
          </p:cNvSpPr>
          <p:nvPr>
            <p:ph idx="1"/>
          </p:nvPr>
        </p:nvSpPr>
        <p:spPr/>
        <p:txBody>
          <a:bodyPr/>
          <a:lstStyle/>
          <a:p>
            <a:pPr>
              <a:lnSpc>
                <a:spcPct val="100000"/>
              </a:lnSpc>
            </a:pPr>
            <a:r>
              <a:rPr lang="en-US"/>
              <a:t>1. Make a 4 by 3 matrix, called </a:t>
            </a:r>
            <a:r>
              <a:rPr lang="en-US" err="1">
                <a:latin typeface="Courier New" panose="02070309020205020404" pitchFamily="49" charset="0"/>
                <a:cs typeface="Courier New" panose="02070309020205020404" pitchFamily="49" charset="0"/>
              </a:rPr>
              <a:t>odd_mat</a:t>
            </a:r>
            <a:r>
              <a:rPr lang="en-US"/>
              <a:t>, of the first 12 odd numbers filled in by </a:t>
            </a:r>
            <a:r>
              <a:rPr lang="en-US" smtClean="0"/>
              <a:t>column</a:t>
            </a:r>
            <a:endParaRPr lang="en-US"/>
          </a:p>
          <a:p>
            <a:pPr>
              <a:lnSpc>
                <a:spcPct val="100000"/>
              </a:lnSpc>
            </a:pPr>
            <a:r>
              <a:rPr lang="en-US"/>
              <a:t>2. Same as before but filled in by </a:t>
            </a:r>
            <a:r>
              <a:rPr lang="en-US" smtClean="0"/>
              <a:t>row</a:t>
            </a:r>
            <a:endParaRPr lang="en-US"/>
          </a:p>
          <a:p>
            <a:pPr>
              <a:lnSpc>
                <a:spcPct val="100000"/>
              </a:lnSpc>
            </a:pPr>
            <a:r>
              <a:rPr lang="en-US"/>
              <a:t>3. check the dimension of the matrix</a:t>
            </a:r>
          </a:p>
        </p:txBody>
      </p:sp>
    </p:spTree>
    <p:extLst>
      <p:ext uri="{BB962C8B-B14F-4D97-AF65-F5344CB8AC3E}">
        <p14:creationId xmlns:p14="http://schemas.microsoft.com/office/powerpoint/2010/main" val="3889974214"/>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168</a:t>
            </a:fld>
            <a:endParaRPr lang="en-US"/>
          </a:p>
        </p:txBody>
      </p:sp>
      <p:sp>
        <p:nvSpPr>
          <p:cNvPr id="3" name="Title 2"/>
          <p:cNvSpPr>
            <a:spLocks noGrp="1"/>
          </p:cNvSpPr>
          <p:nvPr>
            <p:ph type="title"/>
          </p:nvPr>
        </p:nvSpPr>
        <p:spPr/>
        <p:txBody>
          <a:bodyPr/>
          <a:lstStyle/>
          <a:p>
            <a:r>
              <a:rPr lang="en-US"/>
              <a:t>Matrices</a:t>
            </a:r>
          </a:p>
        </p:txBody>
      </p:sp>
      <p:sp>
        <p:nvSpPr>
          <p:cNvPr id="4" name="Content Placeholder 3"/>
          <p:cNvSpPr>
            <a:spLocks noGrp="1"/>
          </p:cNvSpPr>
          <p:nvPr>
            <p:ph idx="1"/>
          </p:nvPr>
        </p:nvSpPr>
        <p:spPr/>
        <p:txBody>
          <a:bodyPr/>
          <a:lstStyle/>
          <a:p>
            <a:pPr>
              <a:lnSpc>
                <a:spcPct val="100000"/>
              </a:lnSpc>
            </a:pPr>
            <a:r>
              <a:rPr lang="en-US"/>
              <a:t>Some properties of the Matrices</a:t>
            </a:r>
            <a:r>
              <a:rPr lang="en-US" smtClean="0"/>
              <a:t>:</a:t>
            </a:r>
          </a:p>
          <a:p>
            <a:pPr>
              <a:lnSpc>
                <a:spcPct val="100000"/>
              </a:lnSpc>
            </a:pPr>
            <a:r>
              <a:rPr lang="en-US" err="1">
                <a:latin typeface="Courier New" panose="02070309020205020404" pitchFamily="49" charset="0"/>
                <a:cs typeface="Courier New" panose="02070309020205020404" pitchFamily="49" charset="0"/>
              </a:rPr>
              <a:t>is.vector(x_mat)</a:t>
            </a:r>
          </a:p>
          <a:p>
            <a:pPr>
              <a:lnSpc>
                <a:spcPct val="100000"/>
              </a:lnSpc>
            </a:pPr>
            <a:r>
              <a:rPr lang="en-US" err="1">
                <a:latin typeface="Courier New" panose="02070309020205020404" pitchFamily="49" charset="0"/>
                <a:cs typeface="Courier New" panose="02070309020205020404" pitchFamily="49" charset="0"/>
              </a:rPr>
              <a:t>is.array(x_mat)</a:t>
            </a:r>
          </a:p>
          <a:p>
            <a:pPr>
              <a:lnSpc>
                <a:spcPct val="100000"/>
              </a:lnSpc>
            </a:pPr>
            <a:r>
              <a:rPr lang="en-US">
                <a:latin typeface="Courier New" panose="02070309020205020404" pitchFamily="49" charset="0"/>
                <a:cs typeface="Courier New" panose="02070309020205020404" pitchFamily="49" charset="0"/>
              </a:rPr>
              <a:t>attributes(x_mat</a:t>
            </a:r>
            <a:r>
              <a:rPr lang="en-US" smtClean="0">
                <a:latin typeface="Courier New" panose="02070309020205020404" pitchFamily="49" charset="0"/>
                <a:cs typeface="Courier New" panose="02070309020205020404" pitchFamily="49" charset="0"/>
              </a:rPr>
              <a:t>)</a:t>
            </a:r>
          </a:p>
          <a:p>
            <a:pPr>
              <a:lnSpc>
                <a:spcPct val="100000"/>
              </a:lnSpc>
            </a:pPr>
            <a:r>
              <a:rPr lang="en-US" err="1">
                <a:latin typeface="Courier New" panose="02070309020205020404" pitchFamily="49" charset="0"/>
                <a:cs typeface="Courier New" panose="02070309020205020404" pitchFamily="49" charset="0"/>
              </a:rPr>
              <a:t>typeof(x_mat)</a:t>
            </a:r>
          </a:p>
          <a:p>
            <a:pPr>
              <a:lnSpc>
                <a:spcPct val="100000"/>
              </a:lnSpc>
            </a:pPr>
            <a:r>
              <a:rPr lang="en-US" err="1" smtClean="0">
                <a:latin typeface="Courier New" panose="02070309020205020404" pitchFamily="49" charset="0"/>
                <a:cs typeface="Courier New" panose="02070309020205020404" pitchFamily="49" charset="0"/>
              </a:rPr>
              <a:t>str(x_mat)</a:t>
            </a:r>
          </a:p>
          <a:p>
            <a:pPr>
              <a:lnSpc>
                <a:spcPct val="100000"/>
              </a:lnSpc>
            </a:pPr>
            <a:endParaRPr lang="en-US" smtClean="0">
              <a:latin typeface="Courier New" panose="02070309020205020404" pitchFamily="49" charset="0"/>
              <a:cs typeface="Courier New" panose="02070309020205020404" pitchFamily="49" charset="0"/>
            </a:endParaRPr>
          </a:p>
          <a:p>
            <a:pPr marL="342900" indent="-342900">
              <a:lnSpc>
                <a:spcPct val="100000"/>
              </a:lnSpc>
              <a:buFont typeface="Arial" pitchFamily="34" charset="0"/>
              <a:buChar char="•"/>
            </a:pPr>
            <a:r>
              <a:rPr lang="en-US" err="1" smtClean="0">
                <a:latin typeface="Courier New" panose="02070309020205020404" pitchFamily="49" charset="0"/>
                <a:cs typeface="Courier New" panose="02070309020205020404" pitchFamily="49" charset="0"/>
              </a:rPr>
              <a:t>typeof()</a:t>
            </a:r>
            <a:r>
              <a:rPr lang="en-US" smtClean="0"/>
              <a:t> </a:t>
            </a:r>
            <a:r>
              <a:rPr lang="en-US"/>
              <a:t>returns the type of </a:t>
            </a:r>
            <a:r>
              <a:rPr lang="en-US" smtClean="0"/>
              <a:t>the argument</a:t>
            </a:r>
          </a:p>
          <a:p>
            <a:pPr marL="342900" indent="-342900">
              <a:lnSpc>
                <a:spcPct val="100000"/>
              </a:lnSpc>
              <a:buFont typeface="Arial" pitchFamily="34" charset="0"/>
              <a:buChar char="•"/>
            </a:pPr>
            <a:r>
              <a:rPr lang="en-US" err="1" smtClean="0">
                <a:latin typeface="Courier New" panose="02070309020205020404" pitchFamily="49" charset="0"/>
                <a:cs typeface="Courier New" panose="02070309020205020404" pitchFamily="49" charset="0"/>
              </a:rPr>
              <a:t>str()</a:t>
            </a:r>
            <a:r>
              <a:rPr lang="en-US" smtClean="0"/>
              <a:t> </a:t>
            </a:r>
            <a:r>
              <a:rPr lang="en-US"/>
              <a:t>gives the </a:t>
            </a:r>
            <a:r>
              <a:rPr lang="en-US" smtClean="0"/>
              <a:t>structure</a:t>
            </a:r>
            <a:endParaRPr lang="en-US"/>
          </a:p>
        </p:txBody>
      </p:sp>
    </p:spTree>
    <p:extLst>
      <p:ext uri="{BB962C8B-B14F-4D97-AF65-F5344CB8AC3E}">
        <p14:creationId xmlns:p14="http://schemas.microsoft.com/office/powerpoint/2010/main" val="351956214"/>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169</a:t>
            </a:fld>
            <a:endParaRPr lang="en-US"/>
          </a:p>
        </p:txBody>
      </p:sp>
      <p:sp>
        <p:nvSpPr>
          <p:cNvPr id="3" name="Title 2"/>
          <p:cNvSpPr>
            <a:spLocks noGrp="1"/>
          </p:cNvSpPr>
          <p:nvPr>
            <p:ph type="title"/>
          </p:nvPr>
        </p:nvSpPr>
        <p:spPr>
          <a:xfrm>
            <a:off x="228600" y="546652"/>
            <a:ext cx="8690112" cy="824948"/>
          </a:xfrm>
        </p:spPr>
        <p:txBody>
          <a:bodyPr/>
          <a:lstStyle/>
          <a:p>
            <a:r>
              <a:rPr lang="en-US"/>
              <a:t>Accessing Matrices</a:t>
            </a:r>
          </a:p>
        </p:txBody>
      </p:sp>
      <p:sp>
        <p:nvSpPr>
          <p:cNvPr id="4" name="Content Placeholder 3"/>
          <p:cNvSpPr>
            <a:spLocks noGrp="1"/>
          </p:cNvSpPr>
          <p:nvPr>
            <p:ph idx="1"/>
          </p:nvPr>
        </p:nvSpPr>
        <p:spPr>
          <a:xfrm>
            <a:off x="228600" y="1447800"/>
            <a:ext cx="8690112" cy="5105400"/>
          </a:xfrm>
        </p:spPr>
        <p:txBody>
          <a:bodyPr/>
          <a:lstStyle/>
          <a:p>
            <a:pPr>
              <a:lnSpc>
                <a:spcPct val="100000"/>
              </a:lnSpc>
            </a:pPr>
            <a:r>
              <a:rPr lang="en-US"/>
              <a:t>Can access a matrix by pairs of indices</a:t>
            </a:r>
            <a:r>
              <a:rPr lang="en-US" smtClean="0"/>
              <a:t>:</a:t>
            </a:r>
          </a:p>
          <a:p>
            <a:pPr>
              <a:lnSpc>
                <a:spcPct val="100000"/>
              </a:lnSpc>
            </a:pPr>
            <a:r>
              <a:rPr lang="en-US" err="1" smtClean="0">
                <a:latin typeface="Courier New" panose="02070309020205020404" pitchFamily="49" charset="0"/>
                <a:cs typeface="Courier New" panose="02070309020205020404" pitchFamily="49" charset="0"/>
              </a:rPr>
              <a:t>x_mat[1</a:t>
            </a:r>
            <a:r>
              <a:rPr lang="en-US">
                <a:latin typeface="Courier New" panose="02070309020205020404" pitchFamily="49" charset="0"/>
                <a:cs typeface="Courier New" panose="02070309020205020404" pitchFamily="49" charset="0"/>
              </a:rPr>
              <a:t>, 2</a:t>
            </a:r>
            <a:r>
              <a:rPr lang="en-US" smtClean="0">
                <a:latin typeface="Courier New" panose="02070309020205020404" pitchFamily="49" charset="0"/>
                <a:cs typeface="Courier New" panose="02070309020205020404" pitchFamily="49" charset="0"/>
              </a:rPr>
              <a:t>]</a:t>
            </a:r>
          </a:p>
          <a:p>
            <a:pPr>
              <a:lnSpc>
                <a:spcPct val="100000"/>
              </a:lnSpc>
            </a:pPr>
            <a:endParaRPr lang="en-US" smtClean="0">
              <a:latin typeface="Courier New" panose="02070309020205020404" pitchFamily="49" charset="0"/>
              <a:cs typeface="Courier New" panose="02070309020205020404" pitchFamily="49" charset="0"/>
            </a:endParaRPr>
          </a:p>
          <a:p>
            <a:pPr>
              <a:lnSpc>
                <a:spcPct val="100000"/>
              </a:lnSpc>
            </a:pPr>
            <a:r>
              <a:rPr lang="en-US"/>
              <a:t>You could also access a matrix by the underlying vector </a:t>
            </a:r>
            <a:r>
              <a:rPr lang="en-US" smtClean="0"/>
              <a:t>but it </a:t>
            </a:r>
            <a:r>
              <a:rPr lang="en-US"/>
              <a:t>is better to avoid this</a:t>
            </a:r>
            <a:r>
              <a:rPr lang="en-US" smtClean="0"/>
              <a:t>:</a:t>
            </a:r>
          </a:p>
          <a:p>
            <a:pPr>
              <a:lnSpc>
                <a:spcPct val="100000"/>
              </a:lnSpc>
            </a:pPr>
            <a:r>
              <a:rPr lang="en-US" err="1" smtClean="0">
                <a:latin typeface="Courier New" panose="02070309020205020404" pitchFamily="49" charset="0"/>
                <a:cs typeface="Courier New" panose="02070309020205020404" pitchFamily="49" charset="0"/>
              </a:rPr>
              <a:t>x_mat[3]</a:t>
            </a:r>
          </a:p>
          <a:p>
            <a:pPr>
              <a:lnSpc>
                <a:spcPct val="100000"/>
              </a:lnSpc>
            </a:pPr>
            <a:endParaRPr lang="en-US" smtClean="0">
              <a:latin typeface="Courier New" panose="02070309020205020404" pitchFamily="49" charset="0"/>
              <a:cs typeface="Courier New" panose="02070309020205020404" pitchFamily="49" charset="0"/>
            </a:endParaRPr>
          </a:p>
          <a:p>
            <a:pPr>
              <a:lnSpc>
                <a:spcPct val="100000"/>
              </a:lnSpc>
            </a:pPr>
            <a:r>
              <a:rPr lang="en-US"/>
              <a:t>Omitting an index means "all of it</a:t>
            </a:r>
            <a:r>
              <a:rPr lang="en-US" smtClean="0"/>
              <a:t>":</a:t>
            </a:r>
          </a:p>
          <a:p>
            <a:pPr>
              <a:lnSpc>
                <a:spcPct val="100000"/>
              </a:lnSpc>
            </a:pPr>
            <a:r>
              <a:rPr lang="en-US" err="1">
                <a:latin typeface="Courier New" panose="02070309020205020404" pitchFamily="49" charset="0"/>
                <a:cs typeface="Courier New" panose="02070309020205020404" pitchFamily="49" charset="0"/>
              </a:rPr>
              <a:t>x_mat[c(1:2), 2]</a:t>
            </a:r>
          </a:p>
          <a:p>
            <a:pPr>
              <a:lnSpc>
                <a:spcPct val="100000"/>
              </a:lnSpc>
            </a:pPr>
            <a:r>
              <a:rPr lang="en-US" err="1">
                <a:latin typeface="Courier New" panose="02070309020205020404" pitchFamily="49" charset="0"/>
                <a:cs typeface="Courier New" panose="02070309020205020404" pitchFamily="49" charset="0"/>
              </a:rPr>
              <a:t>x_mat[, 2]</a:t>
            </a:r>
          </a:p>
        </p:txBody>
      </p:sp>
    </p:spTree>
    <p:extLst>
      <p:ext uri="{BB962C8B-B14F-4D97-AF65-F5344CB8AC3E}">
        <p14:creationId xmlns:p14="http://schemas.microsoft.com/office/powerpoint/2010/main" val="798711471"/>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mtClean="0"/>
              <a:t>Customer Opinion Questionnaire</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17</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787677"/>
            <a:ext cx="5486399" cy="48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64088" y="2357259"/>
            <a:ext cx="2898912" cy="36625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solidFill>
                  <a:prstClr val="black"/>
                </a:solidFill>
                <a:effectLst/>
                <a:uLnTx/>
                <a:uFillTx/>
                <a:latin typeface="Calibri" pitchFamily="34" charset="0"/>
                <a:ea typeface="+mn-ea"/>
                <a:cs typeface="Calibri" pitchFamily="34" charset="0"/>
              </a:rPr>
              <a:t>The cost and effort to collect and clean data can be huge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1"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 - </a:t>
            </a:r>
            <a:r>
              <a:rPr kumimoji="0" lang="en-US" sz="2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Data</a:t>
            </a:r>
            <a:r>
              <a:rPr kumimoji="0" lang="en-US" sz="2400" b="0" i="0" u="none" strike="noStrike" kern="1200" cap="none" spc="0" normalizeH="0" baseline="0" noProof="0">
                <a:ln>
                  <a:noFill/>
                </a:ln>
                <a:solidFill>
                  <a:prstClr val="black"/>
                </a:solidFill>
                <a:effectLst/>
                <a:uLnTx/>
                <a:uFillTx/>
                <a:latin typeface="Calibri" pitchFamily="34" charset="0"/>
                <a:ea typeface="+mn-ea"/>
                <a:cs typeface="Calibri" pitchFamily="34" charset="0"/>
              </a:rPr>
              <a:t> scientists spend 60% of their time on cleaning and organizing </a:t>
            </a:r>
            <a:r>
              <a:rPr kumimoji="0" lang="en-US" sz="2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data (Forbes)</a:t>
            </a:r>
            <a:endParaRPr kumimoji="0" lang="en-US" sz="2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752430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170</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pPr>
              <a:lnSpc>
                <a:spcPct val="100000"/>
              </a:lnSpc>
            </a:pPr>
            <a:r>
              <a:rPr lang="en-US" smtClean="0"/>
              <a:t>1</a:t>
            </a:r>
            <a:r>
              <a:rPr lang="en-US"/>
              <a:t>. What is the element in row 3, column 2 of </a:t>
            </a:r>
            <a:r>
              <a:rPr lang="en-US" err="1">
                <a:latin typeface="Courier New" panose="02070309020205020404" pitchFamily="49" charset="0"/>
                <a:cs typeface="Courier New" panose="02070309020205020404" pitchFamily="49" charset="0"/>
              </a:rPr>
              <a:t>odd_mat</a:t>
            </a:r>
            <a:r>
              <a:rPr lang="en-US"/>
              <a:t>?</a:t>
            </a:r>
          </a:p>
          <a:p>
            <a:pPr>
              <a:lnSpc>
                <a:spcPct val="100000"/>
              </a:lnSpc>
            </a:pPr>
            <a:r>
              <a:rPr lang="en-US"/>
              <a:t>2. Select the third row of the matrix</a:t>
            </a:r>
          </a:p>
          <a:p>
            <a:pPr>
              <a:lnSpc>
                <a:spcPct val="100000"/>
              </a:lnSpc>
            </a:pPr>
            <a:r>
              <a:rPr lang="en-US"/>
              <a:t>3. Select elements in row 3, column 1 and row 3, column </a:t>
            </a:r>
            <a:r>
              <a:rPr lang="en-US" smtClean="0"/>
              <a:t>3</a:t>
            </a:r>
          </a:p>
          <a:p>
            <a:pPr>
              <a:lnSpc>
                <a:spcPct val="100000"/>
              </a:lnSpc>
            </a:pPr>
            <a:r>
              <a:rPr lang="en-US" smtClean="0"/>
              <a:t> </a:t>
            </a:r>
            <a:endParaRPr lang="en-US"/>
          </a:p>
        </p:txBody>
      </p:sp>
    </p:spTree>
    <p:extLst>
      <p:ext uri="{BB962C8B-B14F-4D97-AF65-F5344CB8AC3E}">
        <p14:creationId xmlns:p14="http://schemas.microsoft.com/office/powerpoint/2010/main" val="12418630"/>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171</a:t>
            </a:fld>
            <a:endParaRPr lang="en-US"/>
          </a:p>
        </p:txBody>
      </p:sp>
      <p:sp>
        <p:nvSpPr>
          <p:cNvPr id="3" name="Title 2"/>
          <p:cNvSpPr>
            <a:spLocks noGrp="1"/>
          </p:cNvSpPr>
          <p:nvPr>
            <p:ph type="title"/>
          </p:nvPr>
        </p:nvSpPr>
        <p:spPr/>
        <p:txBody>
          <a:bodyPr/>
          <a:lstStyle/>
          <a:p>
            <a:r>
              <a:rPr lang="en-US"/>
              <a:t>Element-wise Operations</a:t>
            </a:r>
          </a:p>
        </p:txBody>
      </p:sp>
      <p:sp>
        <p:nvSpPr>
          <p:cNvPr id="4" name="Content Placeholder 3"/>
          <p:cNvSpPr>
            <a:spLocks noGrp="1"/>
          </p:cNvSpPr>
          <p:nvPr>
            <p:ph idx="1"/>
          </p:nvPr>
        </p:nvSpPr>
        <p:spPr/>
        <p:txBody>
          <a:bodyPr/>
          <a:lstStyle/>
          <a:p>
            <a:pPr>
              <a:lnSpc>
                <a:spcPct val="100000"/>
              </a:lnSpc>
            </a:pPr>
            <a:r>
              <a:rPr lang="en-US"/>
              <a:t>The usual arithmetic and comparison operators work on a matrix </a:t>
            </a:r>
          </a:p>
          <a:p>
            <a:pPr>
              <a:lnSpc>
                <a:spcPct val="100000"/>
              </a:lnSpc>
            </a:pPr>
            <a:r>
              <a:rPr lang="en-US"/>
              <a:t>element-wise</a:t>
            </a:r>
            <a:r>
              <a:rPr lang="en-US" smtClean="0"/>
              <a:t>:</a:t>
            </a:r>
          </a:p>
          <a:p>
            <a:pPr>
              <a:lnSpc>
                <a:spcPct val="100000"/>
              </a:lnSpc>
            </a:pPr>
            <a:r>
              <a:rPr lang="fi-FI">
                <a:latin typeface="Courier New" panose="02070309020205020404" pitchFamily="49" charset="0"/>
                <a:cs typeface="Courier New" panose="02070309020205020404" pitchFamily="49" charset="0"/>
              </a:rPr>
              <a:t>x_mat + 10</a:t>
            </a:r>
          </a:p>
          <a:p>
            <a:pPr>
              <a:lnSpc>
                <a:spcPct val="100000"/>
              </a:lnSpc>
            </a:pPr>
            <a:r>
              <a:rPr lang="fi-FI">
                <a:latin typeface="Courier New" panose="02070309020205020404" pitchFamily="49" charset="0"/>
                <a:cs typeface="Courier New" panose="02070309020205020404" pitchFamily="49" charset="0"/>
              </a:rPr>
              <a:t>x_mat &gt; 10</a:t>
            </a:r>
          </a:p>
          <a:p>
            <a:pPr>
              <a:lnSpc>
                <a:spcPct val="100000"/>
              </a:lnSpc>
            </a:pPr>
            <a:r>
              <a:rPr lang="fi-FI">
                <a:latin typeface="Courier New" panose="02070309020205020404" pitchFamily="49" charset="0"/>
                <a:cs typeface="Courier New" panose="02070309020205020404" pitchFamily="49" charset="0"/>
              </a:rPr>
              <a:t>x_mat ^ 2</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4928135"/>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172</a:t>
            </a:fld>
            <a:endParaRPr lang="en-US"/>
          </a:p>
        </p:txBody>
      </p:sp>
      <p:sp>
        <p:nvSpPr>
          <p:cNvPr id="3" name="Title 2"/>
          <p:cNvSpPr>
            <a:spLocks noGrp="1"/>
          </p:cNvSpPr>
          <p:nvPr>
            <p:ph type="title"/>
          </p:nvPr>
        </p:nvSpPr>
        <p:spPr/>
        <p:txBody>
          <a:bodyPr/>
          <a:lstStyle/>
          <a:p>
            <a:r>
              <a:rPr lang="en-US" err="1"/>
              <a:t>Dataframes</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2D </a:t>
            </a:r>
            <a:r>
              <a:rPr lang="en-US"/>
              <a:t>tables of data</a:t>
            </a:r>
          </a:p>
          <a:p>
            <a:pPr marL="342900" indent="-342900">
              <a:lnSpc>
                <a:spcPct val="100000"/>
              </a:lnSpc>
              <a:buFont typeface="Arial" pitchFamily="34" charset="0"/>
              <a:buChar char="•"/>
            </a:pPr>
            <a:r>
              <a:rPr lang="en-US" smtClean="0"/>
              <a:t>Each </a:t>
            </a:r>
            <a:r>
              <a:rPr lang="en-US"/>
              <a:t>case/unit is a row</a:t>
            </a:r>
          </a:p>
          <a:p>
            <a:pPr marL="342900" indent="-342900">
              <a:lnSpc>
                <a:spcPct val="100000"/>
              </a:lnSpc>
              <a:buFont typeface="Arial" pitchFamily="34" charset="0"/>
              <a:buChar char="•"/>
            </a:pPr>
            <a:r>
              <a:rPr lang="en-US" smtClean="0"/>
              <a:t>Each </a:t>
            </a:r>
            <a:r>
              <a:rPr lang="en-US"/>
              <a:t>variable is a column</a:t>
            </a:r>
          </a:p>
          <a:p>
            <a:pPr marL="342900" indent="-342900">
              <a:lnSpc>
                <a:spcPct val="100000"/>
              </a:lnSpc>
              <a:buFont typeface="Arial" pitchFamily="34" charset="0"/>
              <a:buChar char="•"/>
            </a:pPr>
            <a:r>
              <a:rPr lang="en-US" smtClean="0"/>
              <a:t>Variables </a:t>
            </a:r>
            <a:r>
              <a:rPr lang="en-US"/>
              <a:t>can be of any type (numbers, text, Booleans, ...)</a:t>
            </a:r>
          </a:p>
          <a:p>
            <a:pPr marL="342900" indent="-342900">
              <a:lnSpc>
                <a:spcPct val="100000"/>
              </a:lnSpc>
              <a:buFont typeface="Arial" pitchFamily="34" charset="0"/>
              <a:buChar char="•"/>
            </a:pPr>
            <a:r>
              <a:rPr lang="en-US" smtClean="0"/>
              <a:t>Both </a:t>
            </a:r>
            <a:r>
              <a:rPr lang="en-US"/>
              <a:t>rows and columns can get names</a:t>
            </a:r>
          </a:p>
        </p:txBody>
      </p:sp>
    </p:spTree>
    <p:extLst>
      <p:ext uri="{BB962C8B-B14F-4D97-AF65-F5344CB8AC3E}">
        <p14:creationId xmlns:p14="http://schemas.microsoft.com/office/powerpoint/2010/main" val="2935437538"/>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173</a:t>
            </a:fld>
            <a:endParaRPr lang="en-US"/>
          </a:p>
        </p:txBody>
      </p:sp>
      <p:sp>
        <p:nvSpPr>
          <p:cNvPr id="3" name="Title 2"/>
          <p:cNvSpPr>
            <a:spLocks noGrp="1"/>
          </p:cNvSpPr>
          <p:nvPr>
            <p:ph type="title"/>
          </p:nvPr>
        </p:nvSpPr>
        <p:spPr>
          <a:xfrm>
            <a:off x="228600" y="546652"/>
            <a:ext cx="8690112" cy="672548"/>
          </a:xfrm>
        </p:spPr>
        <p:txBody>
          <a:bodyPr>
            <a:normAutofit fontScale="90000"/>
          </a:bodyPr>
          <a:lstStyle/>
          <a:p>
            <a:r>
              <a:rPr lang="en-US" err="1"/>
              <a:t>Dataframes</a:t>
            </a:r>
            <a:endParaRPr lang="en-US"/>
          </a:p>
        </p:txBody>
      </p:sp>
      <p:sp>
        <p:nvSpPr>
          <p:cNvPr id="4" name="Content Placeholder 3"/>
          <p:cNvSpPr>
            <a:spLocks noGrp="1"/>
          </p:cNvSpPr>
          <p:nvPr>
            <p:ph idx="1"/>
          </p:nvPr>
        </p:nvSpPr>
        <p:spPr>
          <a:xfrm>
            <a:off x="228600" y="1371600"/>
            <a:ext cx="8690112" cy="5181600"/>
          </a:xfrm>
        </p:spPr>
        <p:txBody>
          <a:bodyPr/>
          <a:lstStyle/>
          <a:p>
            <a:pPr>
              <a:lnSpc>
                <a:spcPct val="100000"/>
              </a:lnSpc>
            </a:pPr>
            <a:r>
              <a:rPr lang="en-US" smtClean="0"/>
              <a:t>R base:</a:t>
            </a:r>
          </a:p>
          <a:p>
            <a:pPr>
              <a:lnSpc>
                <a:spcPts val="1560"/>
              </a:lnSpc>
            </a:pPr>
            <a:r>
              <a:rPr lang="en-US" sz="1800" err="1" smtClean="0">
                <a:latin typeface="Courier New" panose="02070309020205020404" pitchFamily="49" charset="0"/>
                <a:cs typeface="Courier New" panose="02070309020205020404" pitchFamily="49" charset="0"/>
              </a:rPr>
              <a:t>my_data.frame &lt;- data.frame(</a:t>
            </a:r>
          </a:p>
          <a:p>
            <a:pPr>
              <a:lnSpc>
                <a:spcPts val="1560"/>
              </a:lnSpc>
            </a:pPr>
            <a:r>
              <a:rPr lang="en-US" sz="1800" smtClean="0">
                <a:latin typeface="Courier New" panose="02070309020205020404" pitchFamily="49" charset="0"/>
                <a:cs typeface="Courier New" panose="02070309020205020404" pitchFamily="49" charset="0"/>
              </a:rPr>
              <a:t>  v1 = c(35, 8), </a:t>
            </a:r>
          </a:p>
          <a:p>
            <a:pPr>
              <a:lnSpc>
                <a:spcPts val="1560"/>
              </a:lnSpc>
            </a:pPr>
            <a:r>
              <a:rPr lang="en-US" sz="1800" smtClean="0">
                <a:latin typeface="Courier New" panose="02070309020205020404" pitchFamily="49" charset="0"/>
                <a:cs typeface="Courier New" panose="02070309020205020404" pitchFamily="49" charset="0"/>
              </a:rPr>
              <a:t>  v2 = c(10, 4),</a:t>
            </a:r>
          </a:p>
          <a:p>
            <a:pPr>
              <a:lnSpc>
                <a:spcPts val="1560"/>
              </a:lnSpc>
            </a:pPr>
            <a:r>
              <a:rPr lang="en-US" sz="1800" smtClean="0">
                <a:latin typeface="Courier New" panose="02070309020205020404" pitchFamily="49" charset="0"/>
                <a:cs typeface="Courier New" panose="02070309020205020404" pitchFamily="49" charset="0"/>
              </a:rPr>
              <a:t>  logicals = c(TRUE, FALSE)</a:t>
            </a:r>
          </a:p>
          <a:p>
            <a:pPr>
              <a:lnSpc>
                <a:spcPts val="1560"/>
              </a:lnSpc>
            </a:pPr>
            <a:r>
              <a:rPr lang="en-US" sz="1800" smtClean="0">
                <a:latin typeface="Courier New" panose="02070309020205020404" pitchFamily="49" charset="0"/>
                <a:cs typeface="Courier New" panose="02070309020205020404" pitchFamily="49" charset="0"/>
              </a:rPr>
              <a:t>)</a:t>
            </a:r>
          </a:p>
          <a:p>
            <a:pPr>
              <a:lnSpc>
                <a:spcPct val="100000"/>
              </a:lnSpc>
            </a:pPr>
            <a:r>
              <a:rPr lang="en-US"/>
              <a:t>package </a:t>
            </a:r>
            <a:r>
              <a:rPr lang="en-US" err="1" smtClean="0">
                <a:latin typeface="Courier New" panose="02070309020205020404" pitchFamily="49" charset="0"/>
                <a:cs typeface="Courier New" panose="02070309020205020404" pitchFamily="49" charset="0"/>
              </a:rPr>
              <a:t>tibble</a:t>
            </a:r>
            <a:r>
              <a:rPr lang="en-US" smtClean="0"/>
              <a:t> (</a:t>
            </a:r>
            <a:r>
              <a:rPr lang="en-US"/>
              <a:t>part of </a:t>
            </a:r>
            <a:r>
              <a:rPr lang="en-US" err="1" smtClean="0">
                <a:latin typeface="Courier New" panose="02070309020205020404" pitchFamily="49" charset="0"/>
                <a:cs typeface="Courier New" panose="02070309020205020404" pitchFamily="49" charset="0"/>
              </a:rPr>
              <a:t>tidyverse</a:t>
            </a:r>
            <a:r>
              <a:rPr lang="en-US" smtClean="0"/>
              <a:t>)</a:t>
            </a:r>
          </a:p>
          <a:p>
            <a:pPr>
              <a:lnSpc>
                <a:spcPts val="1560"/>
              </a:lnSpc>
            </a:pPr>
            <a:r>
              <a:rPr lang="en-US" sz="1800" err="1" smtClean="0">
                <a:latin typeface="Courier New" panose="02070309020205020404" pitchFamily="49" charset="0"/>
                <a:cs typeface="Courier New" panose="02070309020205020404" pitchFamily="49" charset="0"/>
              </a:rPr>
              <a:t>install.packages(“tibble”)</a:t>
            </a:r>
          </a:p>
          <a:p>
            <a:pPr>
              <a:lnSpc>
                <a:spcPts val="1560"/>
              </a:lnSpc>
            </a:pPr>
            <a:r>
              <a:rPr lang="en-US" sz="1800" smtClean="0">
                <a:latin typeface="Courier New" panose="02070309020205020404" pitchFamily="49" charset="0"/>
                <a:cs typeface="Courier New" panose="02070309020205020404" pitchFamily="49" charset="0"/>
              </a:rPr>
              <a:t>library(tibble)</a:t>
            </a:r>
          </a:p>
          <a:p>
            <a:pPr>
              <a:lnSpc>
                <a:spcPts val="1560"/>
              </a:lnSpc>
            </a:pPr>
            <a:r>
              <a:rPr lang="en-US" sz="1800" err="1">
                <a:latin typeface="Courier New" panose="02070309020205020404" pitchFamily="49" charset="0"/>
                <a:cs typeface="Courier New" panose="02070309020205020404" pitchFamily="49" charset="0"/>
              </a:rPr>
              <a:t>my_data_frame &lt;- data_frame(</a:t>
            </a:r>
          </a:p>
          <a:p>
            <a:pPr>
              <a:lnSpc>
                <a:spcPts val="1560"/>
              </a:lnSpc>
            </a:pPr>
            <a:r>
              <a:rPr lang="en-US" sz="1800">
                <a:latin typeface="Courier New" panose="02070309020205020404" pitchFamily="49" charset="0"/>
                <a:cs typeface="Courier New" panose="02070309020205020404" pitchFamily="49" charset="0"/>
              </a:rPr>
              <a:t>  v1 = c(35, 8), </a:t>
            </a:r>
          </a:p>
          <a:p>
            <a:pPr>
              <a:lnSpc>
                <a:spcPts val="1560"/>
              </a:lnSpc>
            </a:pPr>
            <a:r>
              <a:rPr lang="en-US" sz="1800">
                <a:latin typeface="Courier New" panose="02070309020205020404" pitchFamily="49" charset="0"/>
                <a:cs typeface="Courier New" panose="02070309020205020404" pitchFamily="49" charset="0"/>
              </a:rPr>
              <a:t>  v2 = c(10, 4), </a:t>
            </a:r>
          </a:p>
          <a:p>
            <a:pPr>
              <a:lnSpc>
                <a:spcPts val="1560"/>
              </a:lnSpc>
            </a:pPr>
            <a:r>
              <a:rPr lang="en-US" sz="1800">
                <a:latin typeface="Courier New" panose="02070309020205020404" pitchFamily="49" charset="0"/>
                <a:cs typeface="Courier New" panose="02070309020205020404" pitchFamily="49" charset="0"/>
              </a:rPr>
              <a:t>  logicals = c(TRUE, FALSE)</a:t>
            </a:r>
          </a:p>
          <a:p>
            <a:pPr>
              <a:lnSpc>
                <a:spcPts val="1560"/>
              </a:lnSpc>
            </a:pPr>
            <a:r>
              <a:rPr lang="en-US" sz="1800" smtClean="0">
                <a:latin typeface="Courier New" panose="02070309020205020404" pitchFamily="49" charset="0"/>
                <a:cs typeface="Courier New" panose="02070309020205020404" pitchFamily="49" charset="0"/>
              </a:rPr>
              <a:t>)</a:t>
            </a:r>
            <a:endParaRPr lang="en-US" sz="1800">
              <a:latin typeface="Courier New" panose="02070309020205020404" pitchFamily="49" charset="0"/>
              <a:cs typeface="Courier New" panose="02070309020205020404" pitchFamily="49" charset="0"/>
            </a:endParaRPr>
          </a:p>
        </p:txBody>
      </p:sp>
      <p:sp>
        <p:nvSpPr>
          <p:cNvPr id="5" name="TextBox 4"/>
          <p:cNvSpPr txBox="1"/>
          <p:nvPr/>
        </p:nvSpPr>
        <p:spPr>
          <a:xfrm>
            <a:off x="4953000" y="5031680"/>
            <a:ext cx="3886200" cy="646331"/>
          </a:xfrm>
          <a:prstGeom prst="rect">
            <a:avLst/>
          </a:prstGeom>
          <a:noFill/>
          <a:ln>
            <a:solidFill>
              <a:srgbClr val="FF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smtClean="0">
                <a:latin typeface="Courier New" panose="02070309020205020404" pitchFamily="49" charset="0"/>
                <a:cs typeface="Courier New" panose="02070309020205020404" pitchFamily="49" charset="0"/>
              </a:rPr>
              <a:t>data_frame() </a:t>
            </a:r>
            <a:r>
              <a:rPr lang="en-US" smtClean="0">
                <a:latin typeface="Calibri" pitchFamily="34" charset="0"/>
                <a:cs typeface="Calibri" pitchFamily="34" charset="0"/>
              </a:rPr>
              <a:t>is deprecated. Instead, </a:t>
            </a:r>
            <a:r>
              <a:rPr lang="en-US" err="1" smtClean="0">
                <a:latin typeface="Courier New" panose="02070309020205020404" pitchFamily="49" charset="0"/>
                <a:cs typeface="Courier New" panose="02070309020205020404" pitchFamily="49" charset="0"/>
              </a:rPr>
              <a:t>tibble() </a:t>
            </a:r>
            <a:r>
              <a:rPr lang="en-US" smtClean="0">
                <a:latin typeface="Calibri" pitchFamily="34" charset="0"/>
                <a:cs typeface="Calibri" pitchFamily="34" charset="0"/>
              </a:rPr>
              <a:t>is </a:t>
            </a:r>
            <a:r>
              <a:rPr lang="en-US">
                <a:latin typeface="Calibri" pitchFamily="34" charset="0"/>
                <a:cs typeface="Calibri" pitchFamily="34" charset="0"/>
              </a:rPr>
              <a:t>recommend</a:t>
            </a:r>
          </a:p>
        </p:txBody>
      </p:sp>
    </p:spTree>
    <p:extLst>
      <p:ext uri="{BB962C8B-B14F-4D97-AF65-F5344CB8AC3E}">
        <p14:creationId xmlns:p14="http://schemas.microsoft.com/office/powerpoint/2010/main" val="4131330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174</a:t>
            </a:fld>
            <a:endParaRPr lang="en-US"/>
          </a:p>
        </p:txBody>
      </p:sp>
      <p:sp>
        <p:nvSpPr>
          <p:cNvPr id="3" name="Title 2"/>
          <p:cNvSpPr>
            <a:spLocks noGrp="1"/>
          </p:cNvSpPr>
          <p:nvPr>
            <p:ph type="title"/>
          </p:nvPr>
        </p:nvSpPr>
        <p:spPr/>
        <p:txBody>
          <a:bodyPr/>
          <a:lstStyle/>
          <a:p>
            <a:r>
              <a:rPr lang="en-US"/>
              <a:t>They are similar in many ways</a:t>
            </a:r>
          </a:p>
        </p:txBody>
      </p:sp>
      <p:sp>
        <p:nvSpPr>
          <p:cNvPr id="4" name="Content Placeholder 3"/>
          <p:cNvSpPr>
            <a:spLocks noGrp="1"/>
          </p:cNvSpPr>
          <p:nvPr>
            <p:ph idx="1"/>
          </p:nvPr>
        </p:nvSpPr>
        <p:spPr/>
        <p:txBody>
          <a:bodyPr/>
          <a:lstStyle/>
          <a:p>
            <a:pPr>
              <a:lnSpc>
                <a:spcPct val="100000"/>
              </a:lnSpc>
            </a:pPr>
            <a:r>
              <a:rPr lang="en-US" smtClean="0"/>
              <a:t>Try:</a:t>
            </a:r>
          </a:p>
          <a:p>
            <a:pPr>
              <a:lnSpc>
                <a:spcPct val="100000"/>
              </a:lnSpc>
            </a:pPr>
            <a:r>
              <a:rPr lang="en-US" err="1" smtClean="0">
                <a:latin typeface="Courier New" panose="02070309020205020404" pitchFamily="49" charset="0"/>
                <a:cs typeface="Courier New" panose="02070309020205020404" pitchFamily="49" charset="0"/>
              </a:rPr>
              <a:t>my_data.frame # R base</a:t>
            </a:r>
          </a:p>
          <a:p>
            <a:pPr>
              <a:lnSpc>
                <a:spcPct val="100000"/>
              </a:lnSpc>
            </a:pPr>
            <a:r>
              <a:rPr lang="en-US" err="1" smtClean="0">
                <a:latin typeface="Courier New" panose="02070309020205020404" pitchFamily="49" charset="0"/>
                <a:cs typeface="Courier New" panose="02070309020205020404" pitchFamily="49" charset="0"/>
              </a:rPr>
              <a:t>my_data_frame # tibble</a:t>
            </a:r>
            <a:endParaRPr lang="en-US" smtClean="0">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my_data.frame$v1</a:t>
            </a:r>
          </a:p>
          <a:p>
            <a:pPr>
              <a:lnSpc>
                <a:spcPct val="100000"/>
              </a:lnSpc>
            </a:pPr>
            <a:r>
              <a:rPr lang="en-US" err="1">
                <a:latin typeface="Courier New" panose="02070309020205020404" pitchFamily="49" charset="0"/>
                <a:cs typeface="Courier New" panose="02070309020205020404" pitchFamily="49" charset="0"/>
              </a:rPr>
              <a:t>my_data.frame[1, </a:t>
            </a:r>
            <a:r>
              <a:rPr lang="en-US" smtClean="0">
                <a:latin typeface="Courier New" panose="02070309020205020404" pitchFamily="49" charset="0"/>
                <a:cs typeface="Courier New" panose="02070309020205020404" pitchFamily="49" charset="0"/>
              </a:rPr>
              <a:t>]</a:t>
            </a:r>
          </a:p>
          <a:p>
            <a:pPr>
              <a:lnSpc>
                <a:spcPct val="100000"/>
              </a:lnSpc>
            </a:pPr>
            <a:r>
              <a:rPr lang="en-US">
                <a:latin typeface="Courier New" panose="02070309020205020404" pitchFamily="49" charset="0"/>
                <a:cs typeface="Courier New" panose="02070309020205020404" pitchFamily="49" charset="0"/>
              </a:rPr>
              <a:t>my_data_frame$v1</a:t>
            </a:r>
          </a:p>
          <a:p>
            <a:pPr>
              <a:lnSpc>
                <a:spcPct val="100000"/>
              </a:lnSpc>
            </a:pPr>
            <a:r>
              <a:rPr lang="en-US" err="1">
                <a:latin typeface="Courier New" panose="02070309020205020404" pitchFamily="49" charset="0"/>
                <a:cs typeface="Courier New" panose="02070309020205020404" pitchFamily="49" charset="0"/>
              </a:rPr>
              <a:t>my_data_frame[1, ]</a:t>
            </a:r>
            <a:endParaRPr lang="en-US" smtClean="0">
              <a:latin typeface="Courier New" panose="02070309020205020404" pitchFamily="49" charset="0"/>
              <a:cs typeface="Courier New" panose="02070309020205020404" pitchFamily="49" charset="0"/>
            </a:endParaRPr>
          </a:p>
          <a:p>
            <a:pPr>
              <a:lnSpc>
                <a:spcPct val="100000"/>
              </a:lnSpc>
            </a:pPr>
            <a:endParaRPr lang="en-US"/>
          </a:p>
        </p:txBody>
      </p:sp>
    </p:spTree>
    <p:extLst>
      <p:ext uri="{BB962C8B-B14F-4D97-AF65-F5344CB8AC3E}">
        <p14:creationId xmlns:p14="http://schemas.microsoft.com/office/powerpoint/2010/main" val="752095250"/>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175</a:t>
            </a:fld>
            <a:endParaRPr lang="en-US"/>
          </a:p>
        </p:txBody>
      </p:sp>
      <p:sp>
        <p:nvSpPr>
          <p:cNvPr id="3" name="Title 2"/>
          <p:cNvSpPr>
            <a:spLocks noGrp="1"/>
          </p:cNvSpPr>
          <p:nvPr>
            <p:ph type="title"/>
          </p:nvPr>
        </p:nvSpPr>
        <p:spPr/>
        <p:txBody>
          <a:bodyPr/>
          <a:lstStyle/>
          <a:p>
            <a:r>
              <a:rPr lang="en-US"/>
              <a:t>But have some difference</a:t>
            </a:r>
          </a:p>
        </p:txBody>
      </p:sp>
      <p:sp>
        <p:nvSpPr>
          <p:cNvPr id="4" name="Content Placeholder 3"/>
          <p:cNvSpPr>
            <a:spLocks noGrp="1"/>
          </p:cNvSpPr>
          <p:nvPr>
            <p:ph idx="1"/>
          </p:nvPr>
        </p:nvSpPr>
        <p:spPr/>
        <p:txBody>
          <a:bodyPr/>
          <a:lstStyle/>
          <a:p>
            <a:pPr>
              <a:lnSpc>
                <a:spcPct val="100000"/>
              </a:lnSpc>
            </a:pPr>
            <a:r>
              <a:rPr lang="en-US" smtClean="0"/>
              <a:t>R base</a:t>
            </a:r>
          </a:p>
          <a:p>
            <a:pPr>
              <a:lnSpc>
                <a:spcPct val="100000"/>
              </a:lnSpc>
            </a:pPr>
            <a:r>
              <a:rPr lang="en-US" err="1">
                <a:latin typeface="Courier New" panose="02070309020205020404" pitchFamily="49" charset="0"/>
                <a:cs typeface="Courier New" panose="02070309020205020404" pitchFamily="49" charset="0"/>
              </a:rPr>
              <a:t>my_data.frame[, 1:2] # returns a data frame</a:t>
            </a:r>
          </a:p>
          <a:p>
            <a:pPr>
              <a:lnSpc>
                <a:spcPct val="100000"/>
              </a:lnSpc>
            </a:pPr>
            <a:r>
              <a:rPr lang="en-US" err="1">
                <a:latin typeface="Courier New" panose="02070309020205020404" pitchFamily="49" charset="0"/>
                <a:cs typeface="Courier New" panose="02070309020205020404" pitchFamily="49" charset="0"/>
              </a:rPr>
              <a:t>my_data.frame[, 1] # returns a </a:t>
            </a:r>
            <a:r>
              <a:rPr lang="en-US" smtClean="0">
                <a:latin typeface="Courier New" panose="02070309020205020404" pitchFamily="49" charset="0"/>
                <a:cs typeface="Courier New" panose="02070309020205020404" pitchFamily="49" charset="0"/>
              </a:rPr>
              <a:t>vector</a:t>
            </a:r>
          </a:p>
          <a:p>
            <a:pPr>
              <a:lnSpc>
                <a:spcPct val="100000"/>
              </a:lnSpc>
            </a:pPr>
            <a:endParaRPr lang="en-US" smtClean="0"/>
          </a:p>
          <a:p>
            <a:pPr>
              <a:lnSpc>
                <a:spcPct val="100000"/>
              </a:lnSpc>
            </a:pPr>
            <a:r>
              <a:rPr lang="en-US" err="1" smtClean="0">
                <a:latin typeface="Courier New" panose="02070309020205020404" pitchFamily="49" charset="0"/>
                <a:cs typeface="Courier New" panose="02070309020205020404" pitchFamily="49" charset="0"/>
              </a:rPr>
              <a:t>tibble</a:t>
            </a:r>
            <a:r>
              <a:rPr lang="en-US" smtClean="0"/>
              <a:t> </a:t>
            </a:r>
            <a:r>
              <a:rPr lang="en-US"/>
              <a:t>always preserve their </a:t>
            </a:r>
            <a:r>
              <a:rPr lang="en-US" smtClean="0"/>
              <a:t>structure</a:t>
            </a:r>
          </a:p>
          <a:p>
            <a:pPr>
              <a:lnSpc>
                <a:spcPct val="100000"/>
              </a:lnSpc>
            </a:pPr>
            <a:r>
              <a:rPr lang="en-US" err="1">
                <a:latin typeface="Courier New" panose="02070309020205020404" pitchFamily="49" charset="0"/>
                <a:cs typeface="Courier New" panose="02070309020205020404" pitchFamily="49" charset="0"/>
              </a:rPr>
              <a:t>my_data_frame[, 1:2]</a:t>
            </a:r>
          </a:p>
          <a:p>
            <a:pPr>
              <a:lnSpc>
                <a:spcPct val="100000"/>
              </a:lnSpc>
            </a:pPr>
            <a:r>
              <a:rPr lang="en-US" err="1">
                <a:latin typeface="Courier New" panose="02070309020205020404" pitchFamily="49" charset="0"/>
                <a:cs typeface="Courier New" panose="02070309020205020404" pitchFamily="49" charset="0"/>
              </a:rPr>
              <a:t>my_data_frame[, 1]</a:t>
            </a:r>
          </a:p>
        </p:txBody>
      </p:sp>
    </p:spTree>
    <p:extLst>
      <p:ext uri="{BB962C8B-B14F-4D97-AF65-F5344CB8AC3E}">
        <p14:creationId xmlns:p14="http://schemas.microsoft.com/office/powerpoint/2010/main" val="2126524009"/>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176</a:t>
            </a:fld>
            <a:endParaRPr lang="en-US"/>
          </a:p>
        </p:txBody>
      </p:sp>
      <p:sp>
        <p:nvSpPr>
          <p:cNvPr id="3" name="Title 2"/>
          <p:cNvSpPr>
            <a:spLocks noGrp="1"/>
          </p:cNvSpPr>
          <p:nvPr>
            <p:ph type="title"/>
          </p:nvPr>
        </p:nvSpPr>
        <p:spPr/>
        <p:txBody>
          <a:bodyPr/>
          <a:lstStyle/>
          <a:p>
            <a:r>
              <a:rPr lang="en-US"/>
              <a:t>Adding rows and columns</a:t>
            </a:r>
          </a:p>
        </p:txBody>
      </p:sp>
      <p:sp>
        <p:nvSpPr>
          <p:cNvPr id="4" name="Content Placeholder 3"/>
          <p:cNvSpPr>
            <a:spLocks noGrp="1"/>
          </p:cNvSpPr>
          <p:nvPr>
            <p:ph idx="1"/>
          </p:nvPr>
        </p:nvSpPr>
        <p:spPr/>
        <p:txBody>
          <a:bodyPr/>
          <a:lstStyle/>
          <a:p>
            <a:pPr>
              <a:lnSpc>
                <a:spcPct val="100000"/>
              </a:lnSpc>
            </a:pPr>
            <a:r>
              <a:rPr lang="en-US"/>
              <a:t>We can add rows or columns to an array or data-frame with </a:t>
            </a:r>
          </a:p>
          <a:p>
            <a:pPr>
              <a:lnSpc>
                <a:spcPct val="100000"/>
              </a:lnSpc>
            </a:pPr>
            <a:r>
              <a:rPr lang="en-US" err="1" smtClean="0">
                <a:latin typeface="Courier New" panose="02070309020205020404" pitchFamily="49" charset="0"/>
                <a:cs typeface="Courier New" panose="02070309020205020404" pitchFamily="49" charset="0"/>
              </a:rPr>
              <a:t>bind_rows()</a:t>
            </a:r>
            <a:r>
              <a:rPr lang="en-US" smtClean="0"/>
              <a:t> </a:t>
            </a:r>
            <a:r>
              <a:rPr lang="en-US"/>
              <a:t>and </a:t>
            </a:r>
            <a:r>
              <a:rPr lang="en-US" err="1" smtClean="0">
                <a:latin typeface="Courier New" panose="02070309020205020404" pitchFamily="49" charset="0"/>
                <a:cs typeface="Courier New" panose="02070309020205020404" pitchFamily="49" charset="0"/>
              </a:rPr>
              <a:t>bind_cols()</a:t>
            </a:r>
            <a:r>
              <a:rPr lang="en-US" smtClean="0"/>
              <a:t> </a:t>
            </a:r>
            <a:r>
              <a:rPr lang="en-US"/>
              <a:t>from the </a:t>
            </a:r>
            <a:r>
              <a:rPr lang="en-US" err="1" smtClean="0">
                <a:latin typeface="Courier New" panose="02070309020205020404" pitchFamily="49" charset="0"/>
                <a:cs typeface="Courier New" panose="02070309020205020404" pitchFamily="49" charset="0"/>
              </a:rPr>
              <a:t>dplyr</a:t>
            </a:r>
            <a:r>
              <a:rPr lang="en-US" smtClean="0"/>
              <a:t> package</a:t>
            </a:r>
          </a:p>
          <a:p>
            <a:pPr>
              <a:lnSpc>
                <a:spcPct val="100000"/>
              </a:lnSpc>
            </a:pPr>
            <a:endParaRPr lang="en-US" smtClean="0"/>
          </a:p>
          <a:p>
            <a:pPr>
              <a:lnSpc>
                <a:spcPct val="100000"/>
              </a:lnSpc>
            </a:pPr>
            <a:r>
              <a:rPr lang="en-US" sz="2000" err="1" smtClean="0">
                <a:latin typeface="Courier New" panose="02070309020205020404" pitchFamily="49" charset="0"/>
                <a:cs typeface="Courier New" panose="02070309020205020404" pitchFamily="49" charset="0"/>
              </a:rPr>
              <a:t>install.packages</a:t>
            </a:r>
            <a:r>
              <a:rPr lang="en-US" sz="2000">
                <a:latin typeface="Courier New" panose="02070309020205020404" pitchFamily="49" charset="0"/>
                <a:cs typeface="Courier New" panose="02070309020205020404" pitchFamily="49" charset="0"/>
              </a:rPr>
              <a:t>("dplyr")</a:t>
            </a:r>
            <a:endParaRPr lang="en-US" sz="2000" smtClean="0">
              <a:latin typeface="Courier New" panose="02070309020205020404" pitchFamily="49" charset="0"/>
              <a:cs typeface="Courier New" panose="02070309020205020404" pitchFamily="49" charset="0"/>
            </a:endParaRPr>
          </a:p>
          <a:p>
            <a:pPr>
              <a:lnSpc>
                <a:spcPct val="100000"/>
              </a:lnSpc>
            </a:pPr>
            <a:r>
              <a:rPr lang="en-US" sz="2000">
                <a:latin typeface="Courier New" panose="02070309020205020404" pitchFamily="49" charset="0"/>
                <a:cs typeface="Courier New" panose="02070309020205020404" pitchFamily="49" charset="0"/>
              </a:rPr>
              <a:t>library(dplyr</a:t>
            </a:r>
            <a:r>
              <a:rPr lang="en-US" sz="2000" smtClean="0">
                <a:latin typeface="Courier New" panose="02070309020205020404" pitchFamily="49" charset="0"/>
                <a:cs typeface="Courier New" panose="02070309020205020404" pitchFamily="49" charset="0"/>
              </a:rPr>
              <a:t>)</a:t>
            </a:r>
          </a:p>
          <a:p>
            <a:pPr>
              <a:lnSpc>
                <a:spcPct val="100000"/>
              </a:lnSpc>
            </a:pPr>
            <a:endParaRPr lang="en-US" sz="2000" smtClean="0">
              <a:latin typeface="Courier New" panose="02070309020205020404" pitchFamily="49" charset="0"/>
              <a:cs typeface="Courier New" panose="02070309020205020404" pitchFamily="49" charset="0"/>
            </a:endParaRPr>
          </a:p>
          <a:p>
            <a:pPr>
              <a:lnSpc>
                <a:spcPct val="100000"/>
              </a:lnSpc>
            </a:pPr>
            <a:r>
              <a:rPr lang="en-US" sz="2000" err="1">
                <a:latin typeface="Courier New" panose="02070309020205020404" pitchFamily="49" charset="0"/>
                <a:cs typeface="Courier New" panose="02070309020205020404" pitchFamily="49" charset="0"/>
              </a:rPr>
              <a:t>bind_rows(</a:t>
            </a:r>
          </a:p>
          <a:p>
            <a:pPr>
              <a:lnSpc>
                <a:spcPct val="100000"/>
              </a:lnSpc>
            </a:pPr>
            <a:r>
              <a:rPr lang="en-US" sz="2000">
                <a:latin typeface="Courier New" panose="02070309020205020404" pitchFamily="49" charset="0"/>
                <a:cs typeface="Courier New" panose="02070309020205020404" pitchFamily="49" charset="0"/>
              </a:rPr>
              <a:t>  my_data_frame, </a:t>
            </a:r>
          </a:p>
          <a:p>
            <a:pPr>
              <a:lnSpc>
                <a:spcPct val="100000"/>
              </a:lnSpc>
            </a:pPr>
            <a:r>
              <a:rPr lang="en-US" sz="2000" smtClean="0">
                <a:latin typeface="Courier New" panose="02070309020205020404" pitchFamily="49" charset="0"/>
                <a:cs typeface="Courier New" panose="02070309020205020404" pitchFamily="49" charset="0"/>
              </a:rPr>
              <a:t>  data_frame(v1 = 5, v2 = 20, logicals = TRUE)</a:t>
            </a:r>
          </a:p>
          <a:p>
            <a:pPr>
              <a:lnSpc>
                <a:spcPct val="100000"/>
              </a:lnSpc>
            </a:pPr>
            <a:r>
              <a:rPr lang="en-US" sz="2000" smtClean="0">
                <a:latin typeface="Courier New" panose="02070309020205020404" pitchFamily="49" charset="0"/>
                <a:cs typeface="Courier New" panose="02070309020205020404" pitchFamily="49" charset="0"/>
              </a:rPr>
              <a:t>)</a:t>
            </a:r>
            <a:endParaRPr lang="en-US" sz="20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2519083"/>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177</a:t>
            </a:fld>
            <a:endParaRPr lang="en-US"/>
          </a:p>
        </p:txBody>
      </p:sp>
      <p:sp>
        <p:nvSpPr>
          <p:cNvPr id="3" name="Title 2"/>
          <p:cNvSpPr>
            <a:spLocks noGrp="1"/>
          </p:cNvSpPr>
          <p:nvPr>
            <p:ph type="title"/>
          </p:nvPr>
        </p:nvSpPr>
        <p:spPr/>
        <p:txBody>
          <a:bodyPr/>
          <a:lstStyle/>
          <a:p>
            <a:r>
              <a:rPr lang="en-US"/>
              <a:t>Adding rows and columns</a:t>
            </a:r>
          </a:p>
        </p:txBody>
      </p:sp>
      <p:sp>
        <p:nvSpPr>
          <p:cNvPr id="4" name="Content Placeholder 3"/>
          <p:cNvSpPr>
            <a:spLocks noGrp="1"/>
          </p:cNvSpPr>
          <p:nvPr>
            <p:ph idx="1"/>
          </p:nvPr>
        </p:nvSpPr>
        <p:spPr/>
        <p:txBody>
          <a:bodyPr/>
          <a:lstStyle/>
          <a:p>
            <a:pPr>
              <a:lnSpc>
                <a:spcPct val="100000"/>
              </a:lnSpc>
            </a:pPr>
            <a:r>
              <a:rPr lang="en-US" smtClean="0"/>
              <a:t>Try:</a:t>
            </a:r>
          </a:p>
          <a:p>
            <a:pPr>
              <a:lnSpc>
                <a:spcPct val="100000"/>
              </a:lnSpc>
            </a:pPr>
            <a:r>
              <a:rPr lang="en-US" err="1" smtClean="0">
                <a:latin typeface="Courier New" panose="02070309020205020404" pitchFamily="49" charset="0"/>
                <a:cs typeface="Courier New" panose="02070309020205020404" pitchFamily="49" charset="0"/>
              </a:rPr>
              <a:t>bind_cols</a:t>
            </a:r>
            <a:r>
              <a:rPr lang="en-US">
                <a:latin typeface="Courier New" panose="02070309020205020404" pitchFamily="49" charset="0"/>
                <a:cs typeface="Courier New" panose="02070309020205020404" pitchFamily="49" charset="0"/>
              </a:rPr>
              <a:t>(</a:t>
            </a:r>
          </a:p>
          <a:p>
            <a:pPr>
              <a:lnSpc>
                <a:spcPct val="100000"/>
              </a:lnSpc>
            </a:pPr>
            <a:r>
              <a:rPr lang="en-US">
                <a:latin typeface="Courier New" panose="02070309020205020404" pitchFamily="49" charset="0"/>
                <a:cs typeface="Courier New" panose="02070309020205020404" pitchFamily="49" charset="0"/>
              </a:rPr>
              <a:t>  my_data_frame, </a:t>
            </a:r>
          </a:p>
          <a:p>
            <a:pPr>
              <a:lnSpc>
                <a:spcPct val="100000"/>
              </a:lnSpc>
            </a:pPr>
            <a:r>
              <a:rPr lang="en-US">
                <a:latin typeface="Courier New" panose="02070309020205020404" pitchFamily="49" charset="0"/>
                <a:cs typeface="Courier New" panose="02070309020205020404" pitchFamily="49" charset="0"/>
              </a:rPr>
              <a:t>  data_frame(string = c("cat", "dog"))</a:t>
            </a:r>
          </a:p>
          <a:p>
            <a:pPr>
              <a:lnSpc>
                <a:spcPct val="100000"/>
              </a:lnSpc>
            </a:pPr>
            <a:r>
              <a:rPr lang="en-US" smtClean="0">
                <a:latin typeface="Courier New" panose="02070309020205020404" pitchFamily="49" charset="0"/>
                <a:cs typeface="Courier New" panose="02070309020205020404" pitchFamily="49" charset="0"/>
              </a:rPr>
              <a:t>)</a:t>
            </a:r>
          </a:p>
          <a:p>
            <a:pPr>
              <a:lnSpc>
                <a:spcPct val="100000"/>
              </a:lnSpc>
            </a:pPr>
            <a:r>
              <a:rPr lang="en-US" smtClean="0"/>
              <a:t>Running the above command does not make the change to the data frame, but just shows the result</a:t>
            </a:r>
            <a:endParaRPr lang="en-US" smtClean="0"/>
          </a:p>
          <a:p>
            <a:pPr>
              <a:lnSpc>
                <a:spcPct val="100000"/>
              </a:lnSpc>
            </a:pPr>
            <a:r>
              <a:rPr lang="en-US" err="1" smtClean="0">
                <a:latin typeface="Courier New" panose="02070309020205020404" pitchFamily="49" charset="0"/>
                <a:cs typeface="Courier New" panose="02070309020205020404" pitchFamily="49" charset="0"/>
              </a:rPr>
              <a:t>rbind()</a:t>
            </a:r>
            <a:r>
              <a:rPr lang="en-US" smtClean="0"/>
              <a:t> </a:t>
            </a:r>
            <a:r>
              <a:rPr lang="en-US"/>
              <a:t>and </a:t>
            </a:r>
            <a:r>
              <a:rPr lang="en-US" err="1" smtClean="0">
                <a:latin typeface="Courier New" panose="02070309020205020404" pitchFamily="49" charset="0"/>
                <a:cs typeface="Courier New" panose="02070309020205020404" pitchFamily="49" charset="0"/>
              </a:rPr>
              <a:t>cbind()</a:t>
            </a:r>
            <a:r>
              <a:rPr lang="en-US" smtClean="0"/>
              <a:t> </a:t>
            </a:r>
            <a:r>
              <a:rPr lang="en-US"/>
              <a:t>are </a:t>
            </a:r>
            <a:r>
              <a:rPr lang="en-US" smtClean="0"/>
              <a:t>R </a:t>
            </a:r>
            <a:r>
              <a:rPr lang="en-US"/>
              <a:t>base functions for combining data frames but use </a:t>
            </a:r>
            <a:r>
              <a:rPr lang="en-US" err="1" smtClean="0">
                <a:latin typeface="Courier New" panose="02070309020205020404" pitchFamily="49" charset="0"/>
                <a:cs typeface="Courier New" panose="02070309020205020404" pitchFamily="49" charset="0"/>
              </a:rPr>
              <a:t>bind_rows()</a:t>
            </a:r>
            <a:r>
              <a:rPr lang="en-US" smtClean="0"/>
              <a:t> </a:t>
            </a:r>
            <a:r>
              <a:rPr lang="en-US"/>
              <a:t>and </a:t>
            </a:r>
            <a:r>
              <a:rPr lang="en-US" err="1" smtClean="0">
                <a:latin typeface="Courier New" panose="02070309020205020404" pitchFamily="49" charset="0"/>
                <a:cs typeface="Courier New" panose="02070309020205020404" pitchFamily="49" charset="0"/>
              </a:rPr>
              <a:t>bind_cols()</a:t>
            </a:r>
            <a:r>
              <a:rPr lang="en-US" smtClean="0"/>
              <a:t> instead</a:t>
            </a:r>
          </a:p>
        </p:txBody>
      </p:sp>
    </p:spTree>
    <p:extLst>
      <p:ext uri="{BB962C8B-B14F-4D97-AF65-F5344CB8AC3E}">
        <p14:creationId xmlns:p14="http://schemas.microsoft.com/office/powerpoint/2010/main" val="1576535733"/>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178</a:t>
            </a:fld>
            <a:endParaRPr lang="en-US"/>
          </a:p>
        </p:txBody>
      </p:sp>
      <p:sp>
        <p:nvSpPr>
          <p:cNvPr id="3" name="Title 2"/>
          <p:cNvSpPr>
            <a:spLocks noGrp="1"/>
          </p:cNvSpPr>
          <p:nvPr>
            <p:ph type="title"/>
          </p:nvPr>
        </p:nvSpPr>
        <p:spPr/>
        <p:txBody>
          <a:bodyPr/>
          <a:lstStyle/>
          <a:p>
            <a:r>
              <a:rPr lang="en-US" smtClean="0"/>
              <a:t>Flights dataframe</a:t>
            </a:r>
            <a:endParaRPr lang="en-US"/>
          </a:p>
        </p:txBody>
      </p:sp>
      <p:sp>
        <p:nvSpPr>
          <p:cNvPr id="4" name="Content Placeholder 3"/>
          <p:cNvSpPr>
            <a:spLocks noGrp="1"/>
          </p:cNvSpPr>
          <p:nvPr>
            <p:ph idx="1"/>
          </p:nvPr>
        </p:nvSpPr>
        <p:spPr/>
        <p:txBody>
          <a:bodyPr/>
          <a:lstStyle/>
          <a:p>
            <a:pPr>
              <a:lnSpc>
                <a:spcPct val="100000"/>
              </a:lnSpc>
            </a:pPr>
            <a:r>
              <a:rPr lang="en-US" err="1">
                <a:latin typeface="Courier New" panose="02070309020205020404" pitchFamily="49" charset="0"/>
                <a:cs typeface="Courier New" panose="02070309020205020404" pitchFamily="49" charset="0"/>
              </a:rPr>
              <a:t>install.packages("nycflights13")</a:t>
            </a:r>
            <a:endParaRPr lang="en-US" smtClean="0">
              <a:latin typeface="Courier New" panose="02070309020205020404" pitchFamily="49" charset="0"/>
              <a:cs typeface="Courier New" panose="02070309020205020404" pitchFamily="49" charset="0"/>
            </a:endParaRPr>
          </a:p>
          <a:p>
            <a:pPr>
              <a:lnSpc>
                <a:spcPct val="100000"/>
              </a:lnSpc>
            </a:pPr>
            <a:r>
              <a:rPr lang="en-US" smtClean="0">
                <a:latin typeface="Courier New" panose="02070309020205020404" pitchFamily="49" charset="0"/>
                <a:cs typeface="Courier New" panose="02070309020205020404" pitchFamily="49" charset="0"/>
              </a:rPr>
              <a:t>library(nycflights13)</a:t>
            </a:r>
          </a:p>
          <a:p>
            <a:pPr>
              <a:lnSpc>
                <a:spcPct val="100000"/>
              </a:lnSpc>
            </a:pPr>
            <a:r>
              <a:rPr lang="en-US" smtClean="0">
                <a:latin typeface="Courier New" panose="02070309020205020404" pitchFamily="49" charset="0"/>
                <a:cs typeface="Courier New" panose="02070309020205020404" pitchFamily="49" charset="0"/>
              </a:rPr>
              <a:t>flights</a:t>
            </a:r>
          </a:p>
          <a:p>
            <a:pPr>
              <a:lnSpc>
                <a:spcPct val="100000"/>
              </a:lnSpc>
            </a:pPr>
            <a:r>
              <a:rPr lang="en-US">
                <a:latin typeface="Courier New" panose="02070309020205020404" pitchFamily="49" charset="0"/>
                <a:cs typeface="Courier New" panose="02070309020205020404" pitchFamily="49" charset="0"/>
              </a:rPr>
              <a:t>flights2 &lt;- flights[1:10, c("dep_delay", "arr_delay</a:t>
            </a:r>
            <a:r>
              <a:rPr lang="en-US" smtClean="0">
                <a:latin typeface="Courier New" panose="02070309020205020404" pitchFamily="49" charset="0"/>
                <a:cs typeface="Courier New" panose="02070309020205020404" pitchFamily="49" charset="0"/>
              </a:rPr>
              <a:t>")]</a:t>
            </a:r>
          </a:p>
          <a:p>
            <a:pPr>
              <a:lnSpc>
                <a:spcPct val="100000"/>
              </a:lnSpc>
            </a:pPr>
            <a:r>
              <a:rPr lang="en-US">
                <a:latin typeface="Courier New" panose="02070309020205020404" pitchFamily="49" charset="0"/>
                <a:cs typeface="Courier New" panose="02070309020205020404" pitchFamily="49" charset="0"/>
              </a:rPr>
              <a:t>flights2</a:t>
            </a:r>
          </a:p>
        </p:txBody>
      </p:sp>
    </p:spTree>
    <p:extLst>
      <p:ext uri="{BB962C8B-B14F-4D97-AF65-F5344CB8AC3E}">
        <p14:creationId xmlns:p14="http://schemas.microsoft.com/office/powerpoint/2010/main" val="4289981659"/>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179</a:t>
            </a:fld>
            <a:endParaRPr lang="en-US"/>
          </a:p>
        </p:txBody>
      </p:sp>
      <p:sp>
        <p:nvSpPr>
          <p:cNvPr id="3" name="Title 2"/>
          <p:cNvSpPr>
            <a:spLocks noGrp="1"/>
          </p:cNvSpPr>
          <p:nvPr>
            <p:ph type="title"/>
          </p:nvPr>
        </p:nvSpPr>
        <p:spPr/>
        <p:txBody>
          <a:bodyPr/>
          <a:lstStyle/>
          <a:p>
            <a:r>
              <a:rPr lang="en-US"/>
              <a:t>Rows matching a condition</a:t>
            </a:r>
          </a:p>
        </p:txBody>
      </p:sp>
      <p:sp>
        <p:nvSpPr>
          <p:cNvPr id="4" name="Content Placeholder 3"/>
          <p:cNvSpPr>
            <a:spLocks noGrp="1"/>
          </p:cNvSpPr>
          <p:nvPr>
            <p:ph idx="1"/>
          </p:nvPr>
        </p:nvSpPr>
        <p:spPr/>
        <p:txBody>
          <a:bodyPr/>
          <a:lstStyle/>
          <a:p>
            <a:pPr>
              <a:lnSpc>
                <a:spcPct val="100000"/>
              </a:lnSpc>
            </a:pPr>
            <a:r>
              <a:rPr lang="en-US">
                <a:latin typeface="Courier New" panose="02070309020205020404" pitchFamily="49" charset="0"/>
                <a:cs typeface="Courier New" panose="02070309020205020404" pitchFamily="49" charset="0"/>
              </a:rPr>
              <a:t>flights2[flights2$arr_delay &gt; 0, ]</a:t>
            </a:r>
          </a:p>
          <a:p>
            <a:pPr>
              <a:lnSpc>
                <a:spcPct val="100000"/>
              </a:lnSpc>
            </a:pPr>
            <a:endParaRPr lang="en-US" smtClean="0"/>
          </a:p>
          <a:p>
            <a:pPr>
              <a:lnSpc>
                <a:spcPct val="100000"/>
              </a:lnSpc>
            </a:pPr>
            <a:r>
              <a:rPr lang="en-US" smtClean="0"/>
              <a:t>Try the following to understand how the above line works</a:t>
            </a:r>
            <a:endParaRPr lang="en-US"/>
          </a:p>
          <a:p>
            <a:pPr>
              <a:lnSpc>
                <a:spcPct val="100000"/>
              </a:lnSpc>
            </a:pPr>
            <a:r>
              <a:rPr lang="en-US">
                <a:latin typeface="Courier New" panose="02070309020205020404" pitchFamily="49" charset="0"/>
                <a:cs typeface="Courier New" panose="02070309020205020404" pitchFamily="49" charset="0"/>
              </a:rPr>
              <a:t>flights2$arr_delay</a:t>
            </a:r>
          </a:p>
          <a:p>
            <a:pPr>
              <a:lnSpc>
                <a:spcPct val="100000"/>
              </a:lnSpc>
            </a:pPr>
            <a:r>
              <a:rPr lang="en-US" smtClean="0">
                <a:latin typeface="Courier New" panose="02070309020205020404" pitchFamily="49" charset="0"/>
                <a:cs typeface="Courier New" panose="02070309020205020404" pitchFamily="49" charset="0"/>
              </a:rPr>
              <a:t>flights2$arr_delay </a:t>
            </a:r>
            <a:r>
              <a:rPr lang="en-US">
                <a:latin typeface="Courier New" panose="02070309020205020404" pitchFamily="49" charset="0"/>
                <a:cs typeface="Courier New" panose="02070309020205020404" pitchFamily="49" charset="0"/>
              </a:rPr>
              <a:t>&gt; 0</a:t>
            </a:r>
          </a:p>
        </p:txBody>
      </p:sp>
    </p:spTree>
    <p:extLst>
      <p:ext uri="{BB962C8B-B14F-4D97-AF65-F5344CB8AC3E}">
        <p14:creationId xmlns:p14="http://schemas.microsoft.com/office/powerpoint/2010/main" val="114184811"/>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rgbClr val="FFFFCC">
              <a:alpha val="54902"/>
            </a:srgb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457200" y="602815"/>
            <a:ext cx="8229600" cy="5950385"/>
          </a:xfrm>
        </p:spPr>
        <p:txBody>
          <a:bodyPr>
            <a:normAutofit/>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Predictive Business Analytics</a:t>
            </a:r>
            <a:br>
              <a:rPr lang="en-US" altLang="en-US" sz="3600" smtClean="0"/>
            </a:br>
            <a:br>
              <a:rPr lang="en-US" altLang="en-US" sz="3600" smtClean="0"/>
            </a:br>
            <a:br>
              <a:rPr lang="en-US" altLang="en-US" sz="3600"/>
            </a:br>
            <a:r>
              <a:rPr lang="en-US" altLang="en-US" sz="3300" b="1" smtClean="0"/>
              <a:t>Lecture 2 </a:t>
            </a:r>
            <a:r>
              <a:rPr lang="en-US" sz="3300" b="1" smtClean="0"/>
              <a:t>Relational Database</a:t>
            </a:r>
            <a:br>
              <a:rPr lang="en-US" altLang="en-US" sz="3600" b="1" smtClean="0"/>
            </a:br>
            <a:r>
              <a:rPr lang="en-US" sz="3600" smtClean="0"/>
              <a:t>(EBA Appendix B)</a:t>
            </a:r>
            <a:br>
              <a:rPr lang="en-US" sz="3000">
                <a:solidFill>
                  <a:srgbClr val="FF0000"/>
                </a:solidFill>
              </a:rPr>
            </a:br>
            <a:br>
              <a:rPr lang="en-US" altLang="en-US" sz="3600" smtClean="0"/>
            </a:br>
            <a:br>
              <a:rPr lang="en-US" altLang="en-US" sz="3600"/>
            </a:br>
            <a:br>
              <a:rPr lang="en-US" altLang="en-US" sz="3600" smtClean="0"/>
            </a:br>
            <a:br>
              <a:rPr lang="en-US" altLang="en-US" sz="2700" smtClean="0">
                <a:solidFill>
                  <a:schemeClr val="accent5">
                    <a:lumMod val="75000"/>
                  </a:schemeClr>
                </a:solidFill>
              </a:rPr>
            </a:br>
            <a:endParaRPr lang="en-US" altLang="en-US" sz="2700" smtClean="0">
              <a:solidFill>
                <a:schemeClr val="accent5">
                  <a:lumMod val="75000"/>
                </a:schemeClr>
              </a:solidFill>
            </a:endParaRPr>
          </a:p>
        </p:txBody>
      </p:sp>
    </p:spTree>
    <p:extLst>
      <p:ext uri="{BB962C8B-B14F-4D97-AF65-F5344CB8AC3E}">
        <p14:creationId xmlns:p14="http://schemas.microsoft.com/office/powerpoint/2010/main" val="695933380"/>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180</a:t>
            </a:fld>
            <a:endParaRPr lang="en-US"/>
          </a:p>
        </p:txBody>
      </p:sp>
      <p:sp>
        <p:nvSpPr>
          <p:cNvPr id="3" name="Title 2"/>
          <p:cNvSpPr>
            <a:spLocks noGrp="1"/>
          </p:cNvSpPr>
          <p:nvPr>
            <p:ph type="title"/>
          </p:nvPr>
        </p:nvSpPr>
        <p:spPr/>
        <p:txBody>
          <a:bodyPr/>
          <a:lstStyle/>
          <a:p>
            <a:r>
              <a:rPr lang="en-US"/>
              <a:t>Replacing values</a:t>
            </a:r>
          </a:p>
        </p:txBody>
      </p:sp>
      <p:sp>
        <p:nvSpPr>
          <p:cNvPr id="4" name="Content Placeholder 3"/>
          <p:cNvSpPr>
            <a:spLocks noGrp="1"/>
          </p:cNvSpPr>
          <p:nvPr>
            <p:ph idx="1"/>
          </p:nvPr>
        </p:nvSpPr>
        <p:spPr/>
        <p:txBody>
          <a:bodyPr/>
          <a:lstStyle/>
          <a:p>
            <a:pPr>
              <a:lnSpc>
                <a:spcPct val="100000"/>
              </a:lnSpc>
            </a:pPr>
            <a:r>
              <a:rPr lang="en-US"/>
              <a:t>Can make a new column from existing </a:t>
            </a:r>
            <a:r>
              <a:rPr lang="en-US" smtClean="0"/>
              <a:t>ones</a:t>
            </a:r>
          </a:p>
          <a:p>
            <a:pPr>
              <a:lnSpc>
                <a:spcPct val="100000"/>
              </a:lnSpc>
            </a:pPr>
            <a:r>
              <a:rPr lang="en-US">
                <a:latin typeface="Courier New" panose="02070309020205020404" pitchFamily="49" charset="0"/>
                <a:cs typeface="Courier New" panose="02070309020205020404" pitchFamily="49" charset="0"/>
              </a:rPr>
              <a:t>flights2$dep_delay_sec &lt;- flights2$dep_delay * </a:t>
            </a:r>
            <a:r>
              <a:rPr lang="en-US" smtClean="0">
                <a:latin typeface="Courier New" panose="02070309020205020404" pitchFamily="49" charset="0"/>
                <a:cs typeface="Courier New" panose="02070309020205020404" pitchFamily="49" charset="0"/>
              </a:rPr>
              <a:t>60</a:t>
            </a:r>
          </a:p>
          <a:p>
            <a:pPr>
              <a:lnSpc>
                <a:spcPct val="100000"/>
              </a:lnSpc>
            </a:pPr>
            <a:endParaRPr lang="en-US" smtClean="0"/>
          </a:p>
          <a:p>
            <a:pPr>
              <a:lnSpc>
                <a:spcPct val="100000"/>
              </a:lnSpc>
            </a:pPr>
            <a:r>
              <a:rPr lang="en-US"/>
              <a:t>Or change existing </a:t>
            </a:r>
            <a:r>
              <a:rPr lang="en-US" smtClean="0"/>
              <a:t>columns</a:t>
            </a:r>
          </a:p>
          <a:p>
            <a:pPr>
              <a:lnSpc>
                <a:spcPct val="100000"/>
              </a:lnSpc>
            </a:pPr>
            <a:r>
              <a:rPr lang="en-US">
                <a:latin typeface="Courier New" panose="02070309020205020404" pitchFamily="49" charset="0"/>
                <a:cs typeface="Courier New" panose="02070309020205020404" pitchFamily="49" charset="0"/>
              </a:rPr>
              <a:t>flights2$arr_delay &lt;- flights2$arr_delay * </a:t>
            </a:r>
            <a:r>
              <a:rPr lang="en-US" smtClean="0">
                <a:latin typeface="Courier New" panose="02070309020205020404" pitchFamily="49" charset="0"/>
                <a:cs typeface="Courier New" panose="02070309020205020404" pitchFamily="49" charset="0"/>
              </a:rPr>
              <a:t>60</a:t>
            </a:r>
          </a:p>
          <a:p>
            <a:pPr>
              <a:lnSpc>
                <a:spcPct val="100000"/>
              </a:lnSpc>
            </a:pPr>
            <a:r>
              <a:rPr lang="en-US">
                <a:latin typeface="Courier New" panose="02070309020205020404" pitchFamily="49" charset="0"/>
                <a:cs typeface="Courier New" panose="02070309020205020404" pitchFamily="49" charset="0"/>
              </a:rPr>
              <a:t>flights2</a:t>
            </a:r>
          </a:p>
        </p:txBody>
      </p:sp>
    </p:spTree>
    <p:extLst>
      <p:ext uri="{BB962C8B-B14F-4D97-AF65-F5344CB8AC3E}">
        <p14:creationId xmlns:p14="http://schemas.microsoft.com/office/powerpoint/2010/main" val="4030259665"/>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181</a:t>
            </a:fld>
            <a:endParaRPr lang="en-US"/>
          </a:p>
        </p:txBody>
      </p:sp>
      <p:sp>
        <p:nvSpPr>
          <p:cNvPr id="3" name="Title 2"/>
          <p:cNvSpPr>
            <a:spLocks noGrp="1"/>
          </p:cNvSpPr>
          <p:nvPr>
            <p:ph type="title"/>
          </p:nvPr>
        </p:nvSpPr>
        <p:spPr/>
        <p:txBody>
          <a:bodyPr/>
          <a:lstStyle/>
          <a:p>
            <a:r>
              <a:rPr lang="en-US"/>
              <a:t>Factors</a:t>
            </a:r>
          </a:p>
        </p:txBody>
      </p:sp>
      <p:sp>
        <p:nvSpPr>
          <p:cNvPr id="4" name="Content Placeholder 3"/>
          <p:cNvSpPr>
            <a:spLocks noGrp="1"/>
          </p:cNvSpPr>
          <p:nvPr>
            <p:ph idx="1"/>
          </p:nvPr>
        </p:nvSpPr>
        <p:spPr/>
        <p:txBody>
          <a:bodyPr/>
          <a:lstStyle/>
          <a:p>
            <a:pPr>
              <a:lnSpc>
                <a:spcPct val="100000"/>
              </a:lnSpc>
            </a:pPr>
            <a:r>
              <a:rPr lang="en-US"/>
              <a:t>Factors are used for making categorical </a:t>
            </a:r>
            <a:r>
              <a:rPr lang="en-US" smtClean="0"/>
              <a:t>variables</a:t>
            </a:r>
          </a:p>
          <a:p>
            <a:pPr>
              <a:lnSpc>
                <a:spcPts val="2080"/>
              </a:lnSpc>
            </a:pPr>
            <a:r>
              <a:rPr lang="en-US">
                <a:latin typeface="Courier New" panose="02070309020205020404" pitchFamily="49" charset="0"/>
                <a:cs typeface="Courier New" panose="02070309020205020404" pitchFamily="49" charset="0"/>
              </a:rPr>
              <a:t>x &lt;- c("Mar", "Jan", "Feb</a:t>
            </a:r>
            <a:r>
              <a:rPr lang="en-US" smtClean="0">
                <a:latin typeface="Courier New" panose="02070309020205020404" pitchFamily="49" charset="0"/>
                <a:cs typeface="Courier New" panose="02070309020205020404" pitchFamily="49" charset="0"/>
              </a:rPr>
              <a:t>")</a:t>
            </a:r>
            <a:endParaRPr lang="en-US">
              <a:latin typeface="Courier New" panose="02070309020205020404" pitchFamily="49" charset="0"/>
              <a:cs typeface="Courier New" panose="02070309020205020404" pitchFamily="49" charset="0"/>
            </a:endParaRPr>
          </a:p>
          <a:p>
            <a:pPr>
              <a:lnSpc>
                <a:spcPts val="2080"/>
              </a:lnSpc>
            </a:pPr>
            <a:r>
              <a:rPr lang="en-US" err="1" smtClean="0">
                <a:latin typeface="Courier New" panose="02070309020205020404" pitchFamily="49" charset="0"/>
                <a:cs typeface="Courier New" panose="02070309020205020404" pitchFamily="49" charset="0"/>
              </a:rPr>
              <a:t>month_levels </a:t>
            </a:r>
            <a:r>
              <a:rPr lang="en-US">
                <a:latin typeface="Courier New" panose="02070309020205020404" pitchFamily="49" charset="0"/>
                <a:cs typeface="Courier New" panose="02070309020205020404" pitchFamily="49" charset="0"/>
              </a:rPr>
              <a:t>&lt;- c(</a:t>
            </a:r>
          </a:p>
          <a:p>
            <a:pPr>
              <a:lnSpc>
                <a:spcPts val="2080"/>
              </a:lnSpc>
            </a:pPr>
            <a:r>
              <a:rPr lang="en-US">
                <a:latin typeface="Courier New" panose="02070309020205020404" pitchFamily="49" charset="0"/>
                <a:cs typeface="Courier New" panose="02070309020205020404" pitchFamily="49" charset="0"/>
              </a:rPr>
              <a:t>  "Jan", "Feb", "Mar", "Apr", "May", "Jun", </a:t>
            </a:r>
          </a:p>
          <a:p>
            <a:pPr>
              <a:lnSpc>
                <a:spcPts val="2080"/>
              </a:lnSpc>
            </a:pPr>
            <a:r>
              <a:rPr lang="en-US">
                <a:latin typeface="Courier New" panose="02070309020205020404" pitchFamily="49" charset="0"/>
                <a:cs typeface="Courier New" panose="02070309020205020404" pitchFamily="49" charset="0"/>
              </a:rPr>
              <a:t>  "Jul", "Aug", "Sep", "Oct", "Nov", "Dec"</a:t>
            </a:r>
          </a:p>
          <a:p>
            <a:pPr>
              <a:lnSpc>
                <a:spcPts val="2080"/>
              </a:lnSpc>
            </a:pPr>
            <a:r>
              <a:rPr lang="en-US">
                <a:latin typeface="Courier New" panose="02070309020205020404" pitchFamily="49" charset="0"/>
                <a:cs typeface="Courier New" panose="02070309020205020404" pitchFamily="49" charset="0"/>
              </a:rPr>
              <a:t>)</a:t>
            </a:r>
          </a:p>
          <a:p>
            <a:pPr>
              <a:lnSpc>
                <a:spcPts val="2080"/>
              </a:lnSpc>
            </a:pPr>
            <a:r>
              <a:rPr lang="en-US" err="1" smtClean="0">
                <a:latin typeface="Courier New" panose="02070309020205020404" pitchFamily="49" charset="0"/>
                <a:cs typeface="Courier New" panose="02070309020205020404" pitchFamily="49" charset="0"/>
              </a:rPr>
              <a:t>xf </a:t>
            </a:r>
            <a:r>
              <a:rPr lang="en-US">
                <a:latin typeface="Courier New" panose="02070309020205020404" pitchFamily="49" charset="0"/>
                <a:cs typeface="Courier New" panose="02070309020205020404" pitchFamily="49" charset="0"/>
              </a:rPr>
              <a:t>&lt;- factor(x = x, </a:t>
            </a:r>
          </a:p>
          <a:p>
            <a:pPr>
              <a:lnSpc>
                <a:spcPts val="2080"/>
              </a:lnSpc>
            </a:pPr>
            <a:r>
              <a:rPr lang="en-US">
                <a:latin typeface="Courier New" panose="02070309020205020404" pitchFamily="49" charset="0"/>
                <a:cs typeface="Courier New" panose="02070309020205020404" pitchFamily="49" charset="0"/>
              </a:rPr>
              <a:t>       levels = month_levels)</a:t>
            </a:r>
          </a:p>
          <a:p>
            <a:pPr>
              <a:lnSpc>
                <a:spcPts val="2080"/>
              </a:lnSpc>
            </a:pPr>
            <a:r>
              <a:rPr lang="en-US" err="1" smtClean="0">
                <a:latin typeface="Courier New" panose="02070309020205020404" pitchFamily="49" charset="0"/>
                <a:cs typeface="Courier New" panose="02070309020205020404" pitchFamily="49" charset="0"/>
              </a:rPr>
              <a:t>xf</a:t>
            </a:r>
            <a:endParaRPr lang="en-US">
              <a:latin typeface="Courier New" panose="02070309020205020404" pitchFamily="49" charset="0"/>
              <a:cs typeface="Courier New" panose="02070309020205020404" pitchFamily="49" charset="0"/>
            </a:endParaRPr>
          </a:p>
          <a:p>
            <a:pPr>
              <a:lnSpc>
                <a:spcPts val="2080"/>
              </a:lnSpc>
            </a:pPr>
            <a:r>
              <a:rPr lang="en-US" smtClean="0">
                <a:latin typeface="Courier New" panose="02070309020205020404" pitchFamily="49" charset="0"/>
                <a:cs typeface="Courier New" panose="02070309020205020404" pitchFamily="49" charset="0"/>
              </a:rPr>
              <a:t>sort(xf</a:t>
            </a:r>
            <a:r>
              <a:rPr lang="en-US">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46114560"/>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182</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pPr>
              <a:lnSpc>
                <a:spcPct val="100000"/>
              </a:lnSpc>
            </a:pPr>
            <a:r>
              <a:rPr lang="en-US" smtClean="0"/>
              <a:t>1. Create a tibble dataframe:</a:t>
            </a:r>
          </a:p>
          <a:p>
            <a:pPr>
              <a:lnSpc>
                <a:spcPct val="100000"/>
              </a:lnSpc>
            </a:pPr>
            <a:r>
              <a:rPr lang="en-US" err="1" smtClean="0">
                <a:latin typeface="Courier New" panose="02070309020205020404" pitchFamily="49" charset="0"/>
                <a:cs typeface="Courier New" panose="02070309020205020404" pitchFamily="49" charset="0"/>
              </a:rPr>
              <a:t>animal_df </a:t>
            </a:r>
            <a:r>
              <a:rPr lang="en-US">
                <a:latin typeface="Courier New" panose="02070309020205020404" pitchFamily="49" charset="0"/>
                <a:cs typeface="Courier New" panose="02070309020205020404" pitchFamily="49" charset="0"/>
              </a:rPr>
              <a:t>&lt;- tibble(animals, lifespan</a:t>
            </a:r>
            <a:r>
              <a:rPr lang="en-US"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2</a:t>
            </a:r>
            <a:r>
              <a:rPr lang="en-US"/>
              <a:t>. what's the second and third row of the dataframe?</a:t>
            </a:r>
          </a:p>
          <a:p>
            <a:pPr>
              <a:lnSpc>
                <a:spcPct val="100000"/>
              </a:lnSpc>
            </a:pPr>
            <a:r>
              <a:rPr lang="en-US"/>
              <a:t>3. what's the mean of the second column</a:t>
            </a:r>
            <a:r>
              <a:rPr lang="en-US" smtClean="0"/>
              <a:t>?</a:t>
            </a:r>
          </a:p>
          <a:p>
            <a:pPr>
              <a:lnSpc>
                <a:spcPct val="100000"/>
              </a:lnSpc>
            </a:pPr>
            <a:r>
              <a:rPr lang="en-US" smtClean="0"/>
              <a:t>4. </a:t>
            </a:r>
            <a:r>
              <a:rPr lang="en-US"/>
              <a:t>add a new row </a:t>
            </a:r>
            <a:r>
              <a:rPr lang="en-US" smtClean="0"/>
              <a:t>to </a:t>
            </a:r>
            <a:r>
              <a:rPr lang="en-US" err="1" smtClean="0">
                <a:latin typeface="Courier New" panose="02070309020205020404" pitchFamily="49" charset="0"/>
                <a:cs typeface="Courier New" panose="02070309020205020404" pitchFamily="49" charset="0"/>
              </a:rPr>
              <a:t>animals_df</a:t>
            </a:r>
            <a:r>
              <a:rPr lang="en-US" smtClean="0"/>
              <a:t> </a:t>
            </a:r>
            <a:r>
              <a:rPr lang="en-US"/>
              <a:t>with the information on an animal of your </a:t>
            </a:r>
            <a:r>
              <a:rPr lang="en-US" smtClean="0"/>
              <a:t>choice</a:t>
            </a:r>
            <a:endParaRPr lang="en-US"/>
          </a:p>
          <a:p>
            <a:pPr>
              <a:lnSpc>
                <a:spcPct val="100000"/>
              </a:lnSpc>
            </a:pPr>
            <a:r>
              <a:rPr lang="en-US" smtClean="0"/>
              <a:t>5. </a:t>
            </a:r>
            <a:r>
              <a:rPr lang="en-US"/>
              <a:t>add a new column indicating whether they could be kept as pets or </a:t>
            </a:r>
            <a:r>
              <a:rPr lang="en-US" smtClean="0"/>
              <a:t>not</a:t>
            </a:r>
            <a:endParaRPr lang="en-US"/>
          </a:p>
          <a:p>
            <a:pPr>
              <a:lnSpc>
                <a:spcPct val="100000"/>
              </a:lnSpc>
            </a:pPr>
            <a:endParaRPr lang="en-US" smtClean="0"/>
          </a:p>
          <a:p>
            <a:pPr>
              <a:lnSpc>
                <a:spcPct val="100000"/>
              </a:lnSpc>
            </a:pPr>
            <a:endParaRPr lang="en-US"/>
          </a:p>
        </p:txBody>
      </p:sp>
    </p:spTree>
    <p:extLst>
      <p:ext uri="{BB962C8B-B14F-4D97-AF65-F5344CB8AC3E}">
        <p14:creationId xmlns:p14="http://schemas.microsoft.com/office/powerpoint/2010/main" val="1463551841"/>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183</a:t>
            </a:fld>
            <a:endParaRPr lang="en-US"/>
          </a:p>
        </p:txBody>
      </p:sp>
      <p:sp>
        <p:nvSpPr>
          <p:cNvPr id="3" name="Title 2"/>
          <p:cNvSpPr>
            <a:spLocks noGrp="1"/>
          </p:cNvSpPr>
          <p:nvPr>
            <p:ph type="title"/>
          </p:nvPr>
        </p:nvSpPr>
        <p:spPr/>
        <p:txBody>
          <a:bodyPr/>
          <a:lstStyle/>
          <a:p>
            <a:r>
              <a:rPr lang="en-US" smtClean="0"/>
              <a:t>Your turn (continued)</a:t>
            </a:r>
            <a:endParaRPr lang="en-US"/>
          </a:p>
        </p:txBody>
      </p:sp>
      <p:sp>
        <p:nvSpPr>
          <p:cNvPr id="4" name="Content Placeholder 3"/>
          <p:cNvSpPr>
            <a:spLocks noGrp="1"/>
          </p:cNvSpPr>
          <p:nvPr>
            <p:ph idx="1"/>
          </p:nvPr>
        </p:nvSpPr>
        <p:spPr/>
        <p:txBody>
          <a:bodyPr/>
          <a:lstStyle/>
          <a:p>
            <a:r>
              <a:rPr lang="en-US" smtClean="0"/>
              <a:t>6. select </a:t>
            </a:r>
            <a:r>
              <a:rPr lang="en-US"/>
              <a:t>animals with lifespan of more than 15 </a:t>
            </a:r>
            <a:r>
              <a:rPr lang="en-US" smtClean="0"/>
              <a:t>years</a:t>
            </a:r>
          </a:p>
          <a:p>
            <a:r>
              <a:rPr lang="en-US" smtClean="0"/>
              <a:t>7. </a:t>
            </a:r>
            <a:r>
              <a:rPr lang="en-US"/>
              <a:t>select animals that </a:t>
            </a:r>
            <a:r>
              <a:rPr lang="en-US" smtClean="0"/>
              <a:t>can't </a:t>
            </a:r>
            <a:r>
              <a:rPr lang="en-US"/>
              <a:t>be kept as a </a:t>
            </a:r>
            <a:r>
              <a:rPr lang="en-US" smtClean="0"/>
              <a:t>pet</a:t>
            </a:r>
          </a:p>
          <a:p>
            <a:r>
              <a:rPr lang="en-US" smtClean="0"/>
              <a:t>8. </a:t>
            </a:r>
            <a:r>
              <a:rPr lang="en-US"/>
              <a:t>convert the units of the lifespan column from years to </a:t>
            </a:r>
            <a:r>
              <a:rPr lang="en-US" smtClean="0"/>
              <a:t>months</a:t>
            </a:r>
          </a:p>
          <a:p>
            <a:endParaRPr lang="en-US"/>
          </a:p>
          <a:p>
            <a:r>
              <a:rPr lang="en-US" smtClean="0"/>
              <a:t>A solution will be uploaded on eClass</a:t>
            </a:r>
            <a:endParaRPr lang="en-US" smtClean="0"/>
          </a:p>
        </p:txBody>
      </p:sp>
    </p:spTree>
    <p:extLst>
      <p:ext uri="{BB962C8B-B14F-4D97-AF65-F5344CB8AC3E}">
        <p14:creationId xmlns:p14="http://schemas.microsoft.com/office/powerpoint/2010/main" val="1201314111"/>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184</a:t>
            </a:fld>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smtClean="0"/>
              <a:t>These slides were adapted from ‘</a:t>
            </a:r>
            <a:r>
              <a:rPr lang="en-US" b="1" smtClean="0"/>
              <a:t>Data Structures </a:t>
            </a:r>
            <a:r>
              <a:rPr lang="en-US" b="1"/>
              <a:t>in </a:t>
            </a:r>
            <a:r>
              <a:rPr lang="en-US" b="1" smtClean="0"/>
              <a:t>R</a:t>
            </a:r>
            <a:r>
              <a:rPr lang="en-US" smtClean="0"/>
              <a:t>’ by Mostafa Rezaei</a:t>
            </a:r>
            <a:endParaRPr lang="en-US"/>
          </a:p>
          <a:p>
            <a:endParaRPr lang="en-US"/>
          </a:p>
        </p:txBody>
      </p:sp>
    </p:spTree>
    <p:extLst>
      <p:ext uri="{BB962C8B-B14F-4D97-AF65-F5344CB8AC3E}">
        <p14:creationId xmlns:p14="http://schemas.microsoft.com/office/powerpoint/2010/main" val="838233930"/>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152400" y="602815"/>
            <a:ext cx="8839200" cy="5950385"/>
          </a:xfrm>
        </p:spPr>
        <p:txBody>
          <a:bodyPr>
            <a:normAutofit/>
          </a:bodyPr>
          <a:lstStyle/>
          <a:p>
            <a:r>
              <a:rPr lang="en-US" altLang="en-US" sz="3200" smtClean="0">
                <a:solidFill>
                  <a:srgbClr val="002060"/>
                </a:solidFill>
              </a:rPr>
              <a:t>OM 420/602</a:t>
            </a:r>
            <a:br>
              <a:rPr lang="en-US" altLang="en-US" sz="3200" smtClean="0">
                <a:solidFill>
                  <a:srgbClr val="002060"/>
                </a:solidFill>
              </a:rPr>
            </a:br>
            <a:r>
              <a:rPr lang="en-US" altLang="en-US" sz="3200" smtClean="0">
                <a:solidFill>
                  <a:srgbClr val="002060"/>
                </a:solidFill>
              </a:rPr>
              <a:t>Prescriptive Business Analytics</a:t>
            </a:r>
            <a:br>
              <a:rPr lang="en-US" altLang="en-US" sz="3600" smtClean="0"/>
            </a:br>
            <a:br>
              <a:rPr lang="en-US" altLang="en-US" sz="3600" smtClean="0"/>
            </a:br>
            <a:br>
              <a:rPr lang="en-US" altLang="en-US" sz="3600" smtClean="0"/>
            </a:br>
            <a:r>
              <a:rPr lang="en-US" altLang="en-US" sz="3300" b="1" smtClean="0"/>
              <a:t>Lecture 5 Data Preparation in R</a:t>
            </a:r>
            <a:br>
              <a:rPr lang="en-US" altLang="en-US" sz="3300" b="1" smtClean="0"/>
            </a:br>
            <a:r>
              <a:rPr lang="en-US" altLang="en-US" sz="3300" smtClean="0"/>
              <a:t>(RDS book Chapter 4)</a:t>
            </a:r>
            <a:br>
              <a:rPr lang="en-US" altLang="en-US" sz="3600" smtClean="0"/>
            </a:br>
            <a:br>
              <a:rPr lang="en-US" altLang="en-US" sz="3600"/>
            </a:br>
            <a:br>
              <a:rPr lang="en-US" altLang="en-US" sz="3600" smtClean="0"/>
            </a:br>
            <a:br>
              <a:rPr lang="en-US" altLang="en-US" sz="3600" smtClean="0"/>
            </a:br>
            <a:br>
              <a:rPr lang="en-US" sz="2800"/>
            </a:br>
            <a:r>
              <a:rPr lang="en-US" sz="2400"/>
              <a:t>These slides were adapted from http://r4ds.had.co.nz</a:t>
            </a: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8768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990600" y="1905000"/>
            <a:ext cx="6400800" cy="4038600"/>
          </a:xfrm>
          <a:prstGeom prst="rect">
            <a:avLst/>
          </a:prstGeom>
          <a:ln>
            <a:noFill/>
          </a:ln>
        </p:spPr>
        <p:txBody>
          <a:bodyPr/>
          <a:lstStyle/>
          <a:p>
            <a:pPr marL="457200" indent="-457200">
              <a:lnSpc>
                <a:spcPct val="100000"/>
              </a:lnSpc>
              <a:buAutoNum type="arabicPeriod"/>
            </a:pPr>
            <a:r>
              <a:rPr lang="en-US" sz="2800" smtClean="0">
                <a:solidFill>
                  <a:srgbClr val="002060"/>
                </a:solidFill>
              </a:rPr>
              <a:t>Data Preparation</a:t>
            </a:r>
          </a:p>
          <a:p>
            <a:pPr marL="457200" indent="-457200">
              <a:lnSpc>
                <a:spcPct val="100000"/>
              </a:lnSpc>
              <a:buAutoNum type="arabicPeriod"/>
            </a:pPr>
            <a:r>
              <a:rPr lang="en-US" sz="2800" smtClean="0">
                <a:solidFill>
                  <a:srgbClr val="002060"/>
                </a:solidFill>
              </a:rPr>
              <a:t>Data Preparation Using R</a:t>
            </a:r>
          </a:p>
          <a:p>
            <a:pPr marL="712788" indent="-261938">
              <a:lnSpc>
                <a:spcPct val="100000"/>
              </a:lnSpc>
              <a:buFontTx/>
              <a:buChar char="-"/>
            </a:pPr>
            <a:r>
              <a:rPr lang="en-US" sz="2800" i="1">
                <a:solidFill>
                  <a:srgbClr val="B610EA"/>
                </a:solidFill>
              </a:rPr>
              <a:t>Special values</a:t>
            </a:r>
          </a:p>
          <a:p>
            <a:pPr marL="712788" indent="-261938">
              <a:lnSpc>
                <a:spcPct val="100000"/>
              </a:lnSpc>
              <a:buFontTx/>
              <a:buChar char="-"/>
            </a:pPr>
            <a:r>
              <a:rPr lang="en-US" sz="2800" i="1">
                <a:solidFill>
                  <a:srgbClr val="B610EA"/>
                </a:solidFill>
              </a:rPr>
              <a:t>Handling missing values</a:t>
            </a:r>
          </a:p>
          <a:p>
            <a:pPr marL="712788" indent="-261938">
              <a:lnSpc>
                <a:spcPct val="100000"/>
              </a:lnSpc>
              <a:buFontTx/>
              <a:buChar char="-"/>
            </a:pPr>
            <a:r>
              <a:rPr lang="en-US" sz="2800" i="1" smtClean="0">
                <a:solidFill>
                  <a:srgbClr val="B610EA"/>
                </a:solidFill>
              </a:rPr>
              <a:t>Filtering</a:t>
            </a:r>
          </a:p>
          <a:p>
            <a:pPr marL="712788" indent="-261938">
              <a:lnSpc>
                <a:spcPct val="100000"/>
              </a:lnSpc>
              <a:buFontTx/>
              <a:buChar char="-"/>
            </a:pPr>
            <a:r>
              <a:rPr lang="en-US" sz="2800" i="1" smtClean="0">
                <a:solidFill>
                  <a:srgbClr val="B610EA"/>
                </a:solidFill>
              </a:rPr>
              <a:t>Selecting columns</a:t>
            </a:r>
            <a:endParaRPr lang="en-US" sz="2800" i="1">
              <a:solidFill>
                <a:srgbClr val="B610EA"/>
              </a:solidFill>
            </a:endParaRPr>
          </a:p>
          <a:p>
            <a:pPr marL="712788" indent="-261938">
              <a:lnSpc>
                <a:spcPct val="100000"/>
              </a:lnSpc>
              <a:buFontTx/>
              <a:buChar char="-"/>
            </a:pPr>
            <a:r>
              <a:rPr lang="en-US" sz="2800" i="1">
                <a:solidFill>
                  <a:srgbClr val="B610EA"/>
                </a:solidFill>
              </a:rPr>
              <a:t>Adding new columns</a:t>
            </a:r>
          </a:p>
          <a:p>
            <a:pPr marL="712788" indent="-261938">
              <a:lnSpc>
                <a:spcPct val="100000"/>
              </a:lnSpc>
              <a:buFontTx/>
              <a:buChar char="-"/>
            </a:pPr>
            <a:r>
              <a:rPr lang="en-US" sz="2800" i="1">
                <a:solidFill>
                  <a:srgbClr val="B610EA"/>
                </a:solidFill>
              </a:rPr>
              <a:t>Other useful functions in </a:t>
            </a:r>
            <a:r>
              <a:rPr lang="en-US" sz="2800" i="1" err="1" smtClean="0">
                <a:solidFill>
                  <a:srgbClr val="B610EA"/>
                </a:solidFill>
              </a:rPr>
              <a:t>dplyr</a:t>
            </a:r>
            <a:endParaRPr lang="en-US" sz="2800" smtClean="0">
              <a:solidFill>
                <a:srgbClr val="002060"/>
              </a:solidFill>
            </a:endParaRPr>
          </a:p>
          <a:p>
            <a:pPr marL="457200" indent="-457200">
              <a:lnSpc>
                <a:spcPct val="100000"/>
              </a:lnSpc>
              <a:buAutoNum type="arabicPeriod"/>
            </a:pPr>
            <a:endParaRPr lang="en-US" sz="2800">
              <a:solidFill>
                <a:srgbClr val="00206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186</a:t>
            </a:fld>
            <a:endParaRPr lang="en-US"/>
          </a:p>
        </p:txBody>
      </p:sp>
    </p:spTree>
    <p:extLst>
      <p:ext uri="{BB962C8B-B14F-4D97-AF65-F5344CB8AC3E}">
        <p14:creationId xmlns:p14="http://schemas.microsoft.com/office/powerpoint/2010/main" val="97104057"/>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Data </a:t>
            </a:r>
            <a:r>
              <a:rPr lang="en-US"/>
              <a:t>Preparation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524000"/>
            <a:ext cx="8458200"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spcAft>
                <a:spcPts val="600"/>
              </a:spcAft>
            </a:pPr>
            <a:r>
              <a:rPr lang="en-US" sz="2800" smtClean="0">
                <a:solidFill>
                  <a:srgbClr val="002060"/>
                </a:solidFill>
                <a:latin typeface="Calibri" pitchFamily="34" charset="0"/>
                <a:cs typeface="Calibri" pitchFamily="34" charset="0"/>
              </a:rPr>
              <a:t>Data Cleaning: Identify and correct problematic data which are:</a:t>
            </a:r>
          </a:p>
          <a:p>
            <a:pPr marL="268288" indent="-268288">
              <a:spcBef>
                <a:spcPts val="600"/>
              </a:spcBef>
              <a:spcAft>
                <a:spcPts val="600"/>
              </a:spcAft>
              <a:buFont typeface="Arial" pitchFamily="34" charset="0"/>
              <a:buChar char="•"/>
            </a:pPr>
            <a:r>
              <a:rPr lang="en-US" sz="2400" u="sng" smtClean="0">
                <a:solidFill>
                  <a:srgbClr val="002060"/>
                </a:solidFill>
                <a:latin typeface="Calibri" pitchFamily="34" charset="0"/>
                <a:cs typeface="Calibri" pitchFamily="34" charset="0"/>
              </a:rPr>
              <a:t>Incomplete</a:t>
            </a:r>
            <a:r>
              <a:rPr lang="en-US" sz="2400" smtClean="0">
                <a:solidFill>
                  <a:srgbClr val="002060"/>
                </a:solidFill>
                <a:latin typeface="Calibri" pitchFamily="34" charset="0"/>
                <a:cs typeface="Calibri" pitchFamily="34" charset="0"/>
              </a:rPr>
              <a:t>: lacking attribute values</a:t>
            </a:r>
            <a:br>
              <a:rPr lang="en-US" sz="2400" smtClean="0">
                <a:solidFill>
                  <a:srgbClr val="002060"/>
                </a:solidFill>
                <a:latin typeface="Calibri" pitchFamily="34" charset="0"/>
                <a:cs typeface="Calibri" pitchFamily="34" charset="0"/>
              </a:rPr>
            </a:br>
            <a:r>
              <a:rPr lang="en-US" sz="2400" smtClean="0">
                <a:solidFill>
                  <a:srgbClr val="00B0F0"/>
                </a:solidFill>
                <a:latin typeface="Calibri" pitchFamily="34" charset="0"/>
                <a:cs typeface="Calibri" pitchFamily="34" charset="0"/>
              </a:rPr>
              <a:t>- e.g., Occupation = “ “ (missing data)</a:t>
            </a:r>
          </a:p>
          <a:p>
            <a:pPr marL="268288" indent="-268288">
              <a:spcBef>
                <a:spcPts val="600"/>
              </a:spcBef>
              <a:spcAft>
                <a:spcPts val="600"/>
              </a:spcAft>
              <a:buFont typeface="Arial" pitchFamily="34" charset="0"/>
              <a:buChar char="•"/>
            </a:pPr>
            <a:r>
              <a:rPr lang="en-US" sz="2400" u="sng" smtClean="0">
                <a:solidFill>
                  <a:srgbClr val="002060"/>
                </a:solidFill>
                <a:latin typeface="Calibri" pitchFamily="34" charset="0"/>
                <a:cs typeface="Calibri" pitchFamily="34" charset="0"/>
              </a:rPr>
              <a:t>Noisy</a:t>
            </a:r>
            <a:r>
              <a:rPr lang="en-US" sz="2400" smtClean="0">
                <a:solidFill>
                  <a:srgbClr val="002060"/>
                </a:solidFill>
                <a:latin typeface="Calibri" pitchFamily="34" charset="0"/>
                <a:cs typeface="Calibri" pitchFamily="34" charset="0"/>
              </a:rPr>
              <a:t>: containing noise, errors, or outliers</a:t>
            </a:r>
            <a:br>
              <a:rPr lang="en-US" sz="2400" smtClean="0">
                <a:solidFill>
                  <a:srgbClr val="002060"/>
                </a:solidFill>
                <a:latin typeface="Calibri" pitchFamily="34" charset="0"/>
                <a:cs typeface="Calibri" pitchFamily="34" charset="0"/>
              </a:rPr>
            </a:br>
            <a:r>
              <a:rPr lang="en-US" sz="2400" smtClean="0">
                <a:solidFill>
                  <a:srgbClr val="00B0F0"/>
                </a:solidFill>
                <a:latin typeface="Calibri" pitchFamily="34" charset="0"/>
                <a:cs typeface="Calibri" pitchFamily="34" charset="0"/>
              </a:rPr>
              <a:t>- e.g., Salary = -10 (an error)</a:t>
            </a:r>
          </a:p>
          <a:p>
            <a:pPr marL="268288" indent="-268288">
              <a:spcBef>
                <a:spcPts val="600"/>
              </a:spcBef>
              <a:spcAft>
                <a:spcPts val="600"/>
              </a:spcAft>
              <a:buFont typeface="Arial" pitchFamily="34" charset="0"/>
              <a:buChar char="•"/>
            </a:pPr>
            <a:r>
              <a:rPr lang="en-US" sz="2400" u="sng" smtClean="0">
                <a:solidFill>
                  <a:srgbClr val="002060"/>
                </a:solidFill>
                <a:latin typeface="Calibri" pitchFamily="34" charset="0"/>
                <a:cs typeface="Calibri" pitchFamily="34" charset="0"/>
              </a:rPr>
              <a:t>Inconsistent</a:t>
            </a:r>
            <a:r>
              <a:rPr lang="en-US" sz="2400" smtClean="0">
                <a:solidFill>
                  <a:srgbClr val="002060"/>
                </a:solidFill>
                <a:latin typeface="Calibri" pitchFamily="34" charset="0"/>
                <a:cs typeface="Calibri" pitchFamily="34" charset="0"/>
              </a:rPr>
              <a:t>:</a:t>
            </a:r>
            <a:br>
              <a:rPr lang="en-US" sz="2400" smtClean="0">
                <a:solidFill>
                  <a:srgbClr val="002060"/>
                </a:solidFill>
                <a:latin typeface="Calibri" pitchFamily="34" charset="0"/>
                <a:cs typeface="Calibri" pitchFamily="34" charset="0"/>
              </a:rPr>
            </a:br>
            <a:r>
              <a:rPr lang="en-US" sz="2400" smtClean="0">
                <a:solidFill>
                  <a:srgbClr val="00B0F0"/>
                </a:solidFill>
                <a:latin typeface="Calibri" pitchFamily="34" charset="0"/>
                <a:cs typeface="Calibri" pitchFamily="34" charset="0"/>
              </a:rPr>
              <a:t>- e.g., Birthday = “28/01/2015”</a:t>
            </a:r>
            <a:br>
              <a:rPr lang="en-US" sz="2400" smtClean="0">
                <a:solidFill>
                  <a:srgbClr val="00B0F0"/>
                </a:solidFill>
                <a:latin typeface="Calibri" pitchFamily="34" charset="0"/>
                <a:cs typeface="Calibri" pitchFamily="34" charset="0"/>
              </a:rPr>
            </a:br>
            <a:r>
              <a:rPr lang="en-US" sz="2400" smtClean="0">
                <a:solidFill>
                  <a:srgbClr val="00B0F0"/>
                </a:solidFill>
                <a:latin typeface="Calibri" pitchFamily="34" charset="0"/>
                <a:cs typeface="Calibri" pitchFamily="34" charset="0"/>
              </a:rPr>
              <a:t>-          Was rating “1, 2, 3”, now rating “A, B, C”</a:t>
            </a:r>
          </a:p>
          <a:p>
            <a:pPr marL="268288" indent="-268288">
              <a:spcBef>
                <a:spcPts val="600"/>
              </a:spcBef>
              <a:spcAft>
                <a:spcPts val="600"/>
              </a:spcAft>
              <a:buFont typeface="Arial" pitchFamily="34" charset="0"/>
              <a:buChar char="•"/>
            </a:pPr>
            <a:r>
              <a:rPr lang="en-US" sz="2400" u="sng" smtClean="0">
                <a:solidFill>
                  <a:srgbClr val="002060"/>
                </a:solidFill>
                <a:latin typeface="Calibri" pitchFamily="34" charset="0"/>
                <a:cs typeface="Calibri" pitchFamily="34" charset="0"/>
              </a:rPr>
              <a:t>Intentional</a:t>
            </a:r>
            <a:r>
              <a:rPr lang="en-US" sz="2400" smtClean="0">
                <a:solidFill>
                  <a:srgbClr val="002060"/>
                </a:solidFill>
                <a:latin typeface="Calibri" pitchFamily="34" charset="0"/>
                <a:cs typeface="Calibri" pitchFamily="34" charset="0"/>
              </a:rPr>
              <a:t> (</a:t>
            </a:r>
            <a:r>
              <a:rPr lang="en-US" sz="2400" i="1" smtClean="0">
                <a:solidFill>
                  <a:srgbClr val="002060"/>
                </a:solidFill>
                <a:latin typeface="Calibri" pitchFamily="34" charset="0"/>
                <a:cs typeface="Calibri" pitchFamily="34" charset="0"/>
              </a:rPr>
              <a:t>disguised missing data</a:t>
            </a:r>
            <a:r>
              <a:rPr lang="en-US" sz="2400" smtClean="0">
                <a:solidFill>
                  <a:srgbClr val="002060"/>
                </a:solidFill>
                <a:latin typeface="Calibri" pitchFamily="34" charset="0"/>
                <a:cs typeface="Calibri" pitchFamily="34" charset="0"/>
              </a:rPr>
              <a:t>)</a:t>
            </a:r>
            <a:br>
              <a:rPr lang="en-US" sz="2400" smtClean="0">
                <a:solidFill>
                  <a:srgbClr val="002060"/>
                </a:solidFill>
                <a:latin typeface="Calibri" pitchFamily="34" charset="0"/>
                <a:cs typeface="Calibri" pitchFamily="34" charset="0"/>
              </a:rPr>
            </a:br>
            <a:r>
              <a:rPr lang="en-US" sz="2400" smtClean="0">
                <a:solidFill>
                  <a:srgbClr val="00B0F0"/>
                </a:solidFill>
                <a:latin typeface="Calibri" pitchFamily="34" charset="0"/>
                <a:cs typeface="Calibri" pitchFamily="34" charset="0"/>
              </a:rPr>
              <a:t>- e.g., Jan. 1 as everyone’s birthday?</a:t>
            </a:r>
          </a:p>
        </p:txBody>
      </p:sp>
    </p:spTree>
    <p:extLst>
      <p:ext uri="{BB962C8B-B14F-4D97-AF65-F5344CB8AC3E}">
        <p14:creationId xmlns:p14="http://schemas.microsoft.com/office/powerpoint/2010/main" val="3517125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Data </a:t>
            </a:r>
            <a:r>
              <a:rPr lang="en-US"/>
              <a:t>Preparation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6"/>
          <p:cNvSpPr txBox="1"/>
          <p:nvPr/>
        </p:nvSpPr>
        <p:spPr>
          <a:xfrm>
            <a:off x="266700" y="1752600"/>
            <a:ext cx="8458200" cy="27084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600"/>
              </a:spcBef>
              <a:spcAft>
                <a:spcPts val="600"/>
              </a:spcAft>
              <a:buFont typeface="Arial" pitchFamily="34" charset="0"/>
              <a:buChar char="•"/>
            </a:pPr>
            <a:r>
              <a:rPr lang="en-US" sz="2800" smtClean="0">
                <a:solidFill>
                  <a:srgbClr val="002060"/>
                </a:solidFill>
                <a:latin typeface="Calibri" pitchFamily="34" charset="0"/>
                <a:cs typeface="Calibri" pitchFamily="34" charset="0"/>
              </a:rPr>
              <a:t>Outliers</a:t>
            </a:r>
          </a:p>
          <a:p>
            <a:pPr marL="623888" indent="-360363">
              <a:spcBef>
                <a:spcPts val="600"/>
              </a:spcBef>
              <a:spcAft>
                <a:spcPts val="600"/>
              </a:spcAft>
              <a:buSzPct val="68000"/>
              <a:buFont typeface="Wingdings" panose="05000000000000000000" pitchFamily="2" charset="2"/>
              <a:buChar char="v"/>
            </a:pPr>
            <a:r>
              <a:rPr lang="en-US" sz="2800" smtClean="0">
                <a:solidFill>
                  <a:srgbClr val="477D59"/>
                </a:solidFill>
                <a:latin typeface="Calibri" pitchFamily="34" charset="0"/>
                <a:cs typeface="Calibri" pitchFamily="34" charset="0"/>
              </a:rPr>
              <a:t>Outliers easy to detect in low dimensions</a:t>
            </a:r>
          </a:p>
          <a:p>
            <a:pPr marL="623888" indent="-360363">
              <a:spcBef>
                <a:spcPts val="600"/>
              </a:spcBef>
              <a:spcAft>
                <a:spcPts val="600"/>
              </a:spcAft>
              <a:buSzPct val="68000"/>
              <a:buFont typeface="Wingdings" panose="05000000000000000000" pitchFamily="2" charset="2"/>
              <a:buChar char="v"/>
            </a:pPr>
            <a:r>
              <a:rPr lang="en-US" sz="2800" smtClean="0">
                <a:solidFill>
                  <a:srgbClr val="477D59"/>
                </a:solidFill>
                <a:latin typeface="Calibri" pitchFamily="34" charset="0"/>
                <a:cs typeface="Calibri" pitchFamily="34" charset="0"/>
              </a:rPr>
              <a:t>A high dimensional outliers may not show up in low dimensional projections</a:t>
            </a:r>
          </a:p>
          <a:p>
            <a:pPr marL="623888" indent="-360363">
              <a:spcBef>
                <a:spcPts val="600"/>
              </a:spcBef>
              <a:spcAft>
                <a:spcPts val="600"/>
              </a:spcAft>
              <a:buSzPct val="68000"/>
              <a:buFont typeface="Wingdings" panose="05000000000000000000" pitchFamily="2" charset="2"/>
              <a:buChar char="v"/>
            </a:pPr>
            <a:r>
              <a:rPr lang="en-US" sz="2800" smtClean="0">
                <a:solidFill>
                  <a:srgbClr val="477D59"/>
                </a:solidFill>
                <a:latin typeface="Calibri" pitchFamily="34" charset="0"/>
                <a:cs typeface="Calibri" pitchFamily="34" charset="0"/>
              </a:rPr>
              <a:t>Clustering and other statistical modeling can be used</a:t>
            </a:r>
            <a:endParaRPr lang="en-US" sz="2800" smtClean="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782745162"/>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a:t>Data Preparation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35702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600"/>
              </a:spcBef>
              <a:spcAft>
                <a:spcPts val="600"/>
              </a:spcAft>
              <a:buFont typeface="Arial" pitchFamily="34" charset="0"/>
              <a:buChar char="•"/>
            </a:pPr>
            <a:r>
              <a:rPr lang="en-US" sz="2800" smtClean="0">
                <a:solidFill>
                  <a:srgbClr val="002060"/>
                </a:solidFill>
                <a:latin typeface="Calibri" pitchFamily="34" charset="0"/>
                <a:cs typeface="Calibri" pitchFamily="34" charset="0"/>
              </a:rPr>
              <a:t>Redundant data</a:t>
            </a:r>
          </a:p>
          <a:p>
            <a:pPr marL="623888" indent="-360363">
              <a:spcBef>
                <a:spcPts val="600"/>
              </a:spcBef>
              <a:spcAft>
                <a:spcPts val="600"/>
              </a:spcAft>
              <a:buSzPct val="68000"/>
              <a:buFont typeface="Wingdings" panose="05000000000000000000" pitchFamily="2" charset="2"/>
              <a:buChar char="v"/>
            </a:pPr>
            <a:r>
              <a:rPr lang="en-US" sz="2800" smtClean="0">
                <a:solidFill>
                  <a:srgbClr val="477D59"/>
                </a:solidFill>
                <a:latin typeface="Calibri" pitchFamily="34" charset="0"/>
                <a:cs typeface="Calibri" pitchFamily="34" charset="0"/>
              </a:rPr>
              <a:t>Duplicate variables with </a:t>
            </a:r>
            <a:r>
              <a:rPr lang="en-US" sz="2800">
                <a:solidFill>
                  <a:srgbClr val="477D59"/>
                </a:solidFill>
                <a:latin typeface="Calibri" pitchFamily="34" charset="0"/>
                <a:cs typeface="Calibri" pitchFamily="34" charset="0"/>
              </a:rPr>
              <a:t>different </a:t>
            </a:r>
            <a:r>
              <a:rPr lang="en-US" sz="2800" smtClean="0">
                <a:solidFill>
                  <a:srgbClr val="477D59"/>
                </a:solidFill>
                <a:latin typeface="Calibri" pitchFamily="34" charset="0"/>
                <a:cs typeface="Calibri" pitchFamily="34" charset="0"/>
              </a:rPr>
              <a:t>names or </a:t>
            </a:r>
            <a:r>
              <a:rPr lang="en-US" sz="2800">
                <a:solidFill>
                  <a:srgbClr val="477D59"/>
                </a:solidFill>
                <a:latin typeface="Calibri" pitchFamily="34" charset="0"/>
                <a:cs typeface="Calibri" pitchFamily="34" charset="0"/>
              </a:rPr>
              <a:t>in different databases</a:t>
            </a:r>
          </a:p>
          <a:p>
            <a:pPr marL="623888" indent="-360363">
              <a:spcBef>
                <a:spcPts val="600"/>
              </a:spcBef>
              <a:spcAft>
                <a:spcPts val="600"/>
              </a:spcAft>
              <a:buSzPct val="68000"/>
              <a:buFont typeface="Wingdings" panose="05000000000000000000" pitchFamily="2" charset="2"/>
              <a:buChar char="v"/>
            </a:pPr>
            <a:r>
              <a:rPr lang="en-US" sz="2800">
                <a:solidFill>
                  <a:srgbClr val="477D59"/>
                </a:solidFill>
                <a:latin typeface="Calibri" pitchFamily="34" charset="0"/>
                <a:cs typeface="Calibri" pitchFamily="34" charset="0"/>
              </a:rPr>
              <a:t>Raw variable in one database is a derived variable in another</a:t>
            </a:r>
          </a:p>
          <a:p>
            <a:pPr marL="457200" indent="-457200">
              <a:spcBef>
                <a:spcPts val="600"/>
              </a:spcBef>
              <a:spcAft>
                <a:spcPts val="600"/>
              </a:spcAft>
              <a:buFont typeface="Arial" pitchFamily="34" charset="0"/>
              <a:buChar char="•"/>
            </a:pPr>
            <a:r>
              <a:rPr lang="en-US" sz="2800" smtClean="0">
                <a:solidFill>
                  <a:srgbClr val="002060"/>
                </a:solidFill>
                <a:latin typeface="Calibri" pitchFamily="34" charset="0"/>
                <a:cs typeface="Calibri" pitchFamily="34" charset="0"/>
              </a:rPr>
              <a:t>Irrelevant variables destroy speed (dimension reduction needed)</a:t>
            </a:r>
          </a:p>
        </p:txBody>
      </p:sp>
    </p:spTree>
    <p:extLst>
      <p:ext uri="{BB962C8B-B14F-4D97-AF65-F5344CB8AC3E}">
        <p14:creationId xmlns:p14="http://schemas.microsoft.com/office/powerpoint/2010/main" val="30075253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762000" y="1600200"/>
            <a:ext cx="7620000" cy="4992756"/>
          </a:xfrm>
          <a:prstGeom prst="rect">
            <a:avLst/>
          </a:prstGeom>
          <a:ln>
            <a:noFill/>
          </a:ln>
        </p:spPr>
        <p:txBody>
          <a:bodyPr/>
          <a:lstStyle/>
          <a:p>
            <a:pPr marL="457200" indent="-457200">
              <a:buFont typeface="+mj-lt"/>
              <a:buAutoNum type="arabicPeriod"/>
            </a:pPr>
            <a:r>
              <a:rPr lang="en-US" smtClean="0">
                <a:solidFill>
                  <a:srgbClr val="002060"/>
                </a:solidFill>
              </a:rPr>
              <a:t>Relational database</a:t>
            </a:r>
          </a:p>
          <a:p>
            <a:pPr marL="457200" indent="-457200">
              <a:buFont typeface="+mj-lt"/>
              <a:buAutoNum type="arabicPeriod"/>
            </a:pPr>
            <a:r>
              <a:rPr lang="en-US" smtClean="0">
                <a:solidFill>
                  <a:srgbClr val="002060"/>
                </a:solidFill>
              </a:rPr>
              <a:t>Table in Microsoft Access </a:t>
            </a:r>
          </a:p>
          <a:p>
            <a:pPr marL="712788" indent="-261938">
              <a:lnSpc>
                <a:spcPct val="100000"/>
              </a:lnSpc>
              <a:spcBef>
                <a:spcPct val="0"/>
              </a:spcBef>
              <a:spcAft>
                <a:spcPct val="0"/>
              </a:spcAft>
              <a:buFont typeface="Arial" pitchFamily="34" charset="0"/>
              <a:buChar char="•"/>
            </a:pPr>
            <a:r>
              <a:rPr lang="en-US" smtClean="0">
                <a:solidFill>
                  <a:srgbClr val="002060"/>
                </a:solidFill>
              </a:rPr>
              <a:t>Data type</a:t>
            </a:r>
          </a:p>
          <a:p>
            <a:pPr marL="457200" indent="-457200">
              <a:buFont typeface="+mj-lt"/>
              <a:buAutoNum type="arabicPeriod" startAt="3"/>
            </a:pPr>
            <a:r>
              <a:rPr lang="en-US" smtClean="0"/>
              <a:t>Associations </a:t>
            </a:r>
            <a:r>
              <a:rPr lang="en-US"/>
              <a:t>Among Tables</a:t>
            </a:r>
            <a:endParaRPr lang="en-US" smtClean="0">
              <a:solidFill>
                <a:srgbClr val="002060"/>
              </a:solidFill>
            </a:endParaRPr>
          </a:p>
          <a:p>
            <a:pPr marL="712788" indent="-261938">
              <a:lnSpc>
                <a:spcPct val="100000"/>
              </a:lnSpc>
              <a:spcBef>
                <a:spcPct val="0"/>
              </a:spcBef>
              <a:spcAft>
                <a:spcPct val="0"/>
              </a:spcAft>
              <a:buFont typeface="Arial" pitchFamily="34" charset="0"/>
              <a:buChar char="•"/>
            </a:pPr>
            <a:r>
              <a:rPr lang="en-US">
                <a:solidFill>
                  <a:srgbClr val="002060"/>
                </a:solidFill>
              </a:rPr>
              <a:t>P</a:t>
            </a:r>
            <a:r>
              <a:rPr lang="en-US" smtClean="0">
                <a:solidFill>
                  <a:srgbClr val="002060"/>
                </a:solidFill>
              </a:rPr>
              <a:t>rimary keys</a:t>
            </a:r>
            <a:endParaRPr lang="en-US">
              <a:solidFill>
                <a:srgbClr val="002060"/>
              </a:solidFill>
            </a:endParaRPr>
          </a:p>
          <a:p>
            <a:pPr marL="712788" indent="-261938">
              <a:lnSpc>
                <a:spcPct val="100000"/>
              </a:lnSpc>
              <a:spcBef>
                <a:spcPct val="0"/>
              </a:spcBef>
              <a:spcAft>
                <a:spcPct val="0"/>
              </a:spcAft>
              <a:buFont typeface="Arial" pitchFamily="34" charset="0"/>
              <a:buChar char="•"/>
            </a:pPr>
            <a:r>
              <a:rPr lang="en-US" smtClean="0">
                <a:solidFill>
                  <a:srgbClr val="002060"/>
                </a:solidFill>
              </a:rPr>
              <a:t>Foreign keys</a:t>
            </a:r>
          </a:p>
          <a:p>
            <a:pPr marL="712788" indent="-261938">
              <a:lnSpc>
                <a:spcPct val="100000"/>
              </a:lnSpc>
              <a:spcBef>
                <a:spcPct val="0"/>
              </a:spcBef>
              <a:spcAft>
                <a:spcPct val="0"/>
              </a:spcAft>
              <a:buFont typeface="Arial" pitchFamily="34" charset="0"/>
              <a:buChar char="•"/>
            </a:pPr>
            <a:r>
              <a:rPr lang="en-US" altLang="en-US" smtClean="0"/>
              <a:t>Entity </a:t>
            </a:r>
            <a:r>
              <a:rPr lang="en-US" altLang="en-US"/>
              <a:t>Relationship </a:t>
            </a:r>
            <a:r>
              <a:rPr lang="en-US" altLang="en-US" smtClean="0"/>
              <a:t>Diagram</a:t>
            </a:r>
          </a:p>
          <a:p>
            <a:pPr marL="450850">
              <a:lnSpc>
                <a:spcPct val="100000"/>
              </a:lnSpc>
              <a:spcBef>
                <a:spcPct val="0"/>
              </a:spcBef>
              <a:spcAft>
                <a:spcPct val="0"/>
              </a:spcAft>
            </a:pPr>
            <a:endParaRPr lang="en-US" smtClean="0">
              <a:solidFill>
                <a:srgbClr val="0070C0"/>
              </a:solidFill>
            </a:endParaRPr>
          </a:p>
          <a:p>
            <a:pPr marL="450850" indent="-450850">
              <a:lnSpc>
                <a:spcPct val="100000"/>
              </a:lnSpc>
              <a:spcBef>
                <a:spcPct val="0"/>
              </a:spcBef>
              <a:spcAft>
                <a:spcPct val="0"/>
              </a:spcAft>
            </a:pPr>
            <a:r>
              <a:rPr lang="en-US" smtClean="0">
                <a:solidFill>
                  <a:srgbClr val="7030A0"/>
                </a:solidFill>
              </a:rPr>
              <a:t>Example: </a:t>
            </a:r>
            <a:r>
              <a:rPr lang="en-US" altLang="en-US" smtClean="0">
                <a:solidFill>
                  <a:srgbClr val="7030A0"/>
                </a:solidFill>
              </a:rPr>
              <a:t>Stinsons.accdb</a:t>
            </a:r>
            <a:endParaRPr lang="en-US">
              <a:solidFill>
                <a:srgbClr val="7030A0"/>
              </a:solidFill>
            </a:endParaRPr>
          </a:p>
          <a:p>
            <a:pPr marL="342900" indent="-342900">
              <a:buFont typeface="Arial" pitchFamily="34" charset="0"/>
              <a:buChar char="•"/>
            </a:pPr>
            <a:endParaRPr lang="en-US">
              <a:solidFill>
                <a:srgbClr val="002060"/>
              </a:solidFill>
            </a:endParaRPr>
          </a:p>
          <a:p>
            <a:pPr>
              <a:buClr>
                <a:srgbClr val="009E47"/>
              </a:buClr>
            </a:pPr>
            <a:endParaRPr lang="en-US"/>
          </a:p>
          <a:p>
            <a:pPr>
              <a:lnSpc>
                <a:spcPct val="100000"/>
              </a:lnSpc>
              <a:buClr>
                <a:srgbClr val="009E47"/>
              </a:buClr>
            </a:pPr>
            <a:endParaRPr lang="en-US" smtClean="0"/>
          </a:p>
        </p:txBody>
      </p:sp>
      <p:sp>
        <p:nvSpPr>
          <p:cNvPr id="5" name="Slide Number Placeholder 4"/>
          <p:cNvSpPr>
            <a:spLocks noGrp="1"/>
          </p:cNvSpPr>
          <p:nvPr>
            <p:ph type="sldNum" sz="quarter" idx="12"/>
          </p:nvPr>
        </p:nvSpPr>
        <p:spPr/>
        <p:txBody>
          <a:bodyPr/>
          <a:lstStyle/>
          <a:p>
            <a:fld id="{4556B232-9F89-4083-B3BB-DDC8E5903F80}" type="slidenum">
              <a:rPr lang="en-US" smtClean="0"/>
              <a:t>19</a:t>
            </a:fld>
            <a:endParaRPr lang="en-US"/>
          </a:p>
        </p:txBody>
      </p:sp>
    </p:spTree>
    <p:extLst>
      <p:ext uri="{BB962C8B-B14F-4D97-AF65-F5344CB8AC3E}">
        <p14:creationId xmlns:p14="http://schemas.microsoft.com/office/powerpoint/2010/main" val="1123660657"/>
      </p:ext>
    </p:extLst>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a:t>Data Preparation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41549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600"/>
              </a:spcBef>
              <a:spcAft>
                <a:spcPts val="600"/>
              </a:spcAft>
              <a:buFont typeface="Arial" pitchFamily="34" charset="0"/>
              <a:buChar char="•"/>
            </a:pPr>
            <a:r>
              <a:rPr lang="en-US" sz="2800">
                <a:solidFill>
                  <a:srgbClr val="002060"/>
                </a:solidFill>
                <a:latin typeface="Calibri" pitchFamily="34" charset="0"/>
                <a:cs typeface="Calibri" pitchFamily="34" charset="0"/>
              </a:rPr>
              <a:t>Database </a:t>
            </a:r>
            <a:r>
              <a:rPr lang="en-US" sz="2800" smtClean="0">
                <a:solidFill>
                  <a:srgbClr val="002060"/>
                </a:solidFill>
                <a:latin typeface="Calibri" pitchFamily="34" charset="0"/>
                <a:cs typeface="Calibri" pitchFamily="34" charset="0"/>
              </a:rPr>
              <a:t>Sampling</a:t>
            </a:r>
          </a:p>
          <a:p>
            <a:pPr marL="623888" indent="-360363">
              <a:spcBef>
                <a:spcPts val="600"/>
              </a:spcBef>
              <a:spcAft>
                <a:spcPts val="600"/>
              </a:spcAft>
              <a:buSzPct val="68000"/>
              <a:buFont typeface="Wingdings" panose="05000000000000000000" pitchFamily="2" charset="2"/>
              <a:buChar char="v"/>
            </a:pPr>
            <a:r>
              <a:rPr lang="en-US" sz="2800">
                <a:solidFill>
                  <a:srgbClr val="477D59"/>
                </a:solidFill>
                <a:latin typeface="Calibri" pitchFamily="34" charset="0"/>
                <a:cs typeface="Calibri" pitchFamily="34" charset="0"/>
              </a:rPr>
              <a:t>For sampling to work, it must satisfy certain conditions (e.g., no systematic biases</a:t>
            </a:r>
            <a:r>
              <a:rPr lang="en-US" sz="2800" smtClean="0">
                <a:solidFill>
                  <a:srgbClr val="477D59"/>
                </a:solidFill>
                <a:latin typeface="Calibri" pitchFamily="34" charset="0"/>
                <a:cs typeface="Calibri" pitchFamily="34" charset="0"/>
              </a:rPr>
              <a:t>)</a:t>
            </a:r>
          </a:p>
          <a:p>
            <a:pPr marL="623888" indent="-360363">
              <a:spcBef>
                <a:spcPts val="600"/>
              </a:spcBef>
              <a:spcAft>
                <a:spcPts val="600"/>
              </a:spcAft>
              <a:buSzPct val="68000"/>
              <a:buFont typeface="Wingdings" panose="05000000000000000000" pitchFamily="2" charset="2"/>
              <a:buChar char="v"/>
            </a:pPr>
            <a:r>
              <a:rPr lang="en-US" sz="2800">
                <a:solidFill>
                  <a:srgbClr val="477D59"/>
                </a:solidFill>
                <a:latin typeface="Calibri" pitchFamily="34" charset="0"/>
                <a:cs typeface="Calibri" pitchFamily="34" charset="0"/>
              </a:rPr>
              <a:t>Sampling can be a very (computationally) expensive operation, especially when the sample is taken from some databases</a:t>
            </a:r>
          </a:p>
          <a:p>
            <a:pPr marL="623888" indent="-360363">
              <a:spcBef>
                <a:spcPts val="600"/>
              </a:spcBef>
              <a:spcAft>
                <a:spcPts val="600"/>
              </a:spcAft>
              <a:buSzPct val="68000"/>
              <a:buFont typeface="Wingdings" panose="05000000000000000000" pitchFamily="2" charset="2"/>
              <a:buChar char="v"/>
            </a:pPr>
            <a:endParaRPr lang="en-US" sz="2800" smtClean="0">
              <a:solidFill>
                <a:srgbClr val="477D59"/>
              </a:solidFill>
              <a:latin typeface="Calibri" pitchFamily="34" charset="0"/>
              <a:cs typeface="Calibri" pitchFamily="34" charset="0"/>
            </a:endParaRPr>
          </a:p>
          <a:p>
            <a:pPr marL="623888" indent="-360363">
              <a:spcBef>
                <a:spcPts val="600"/>
              </a:spcBef>
              <a:spcAft>
                <a:spcPts val="600"/>
              </a:spcAft>
              <a:buSzPct val="68000"/>
              <a:buFont typeface="Wingdings" panose="05000000000000000000" pitchFamily="2" charset="2"/>
              <a:buChar char="v"/>
            </a:pPr>
            <a:endParaRPr lang="en-US" sz="2800" smtClean="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1303658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Rectangle 1"/>
          <p:cNvSpPr/>
          <p:nvPr/>
        </p:nvSpPr>
        <p:spPr>
          <a:xfrm>
            <a:off x="1524000" y="1752600"/>
            <a:ext cx="5586466" cy="470898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i="1" smtClean="0">
                <a:latin typeface="Calibri" pitchFamily="34" charset="0"/>
                <a:cs typeface="Calibri" pitchFamily="34" charset="0"/>
              </a:rPr>
              <a:t>Data </a:t>
            </a:r>
            <a:r>
              <a:rPr lang="en-US" sz="4800" i="1">
                <a:latin typeface="Calibri" pitchFamily="34" charset="0"/>
                <a:cs typeface="Calibri" pitchFamily="34" charset="0"/>
              </a:rPr>
              <a:t>Preparation </a:t>
            </a:r>
            <a:r>
              <a:rPr lang="en-US" sz="4800" i="1" smtClean="0">
                <a:latin typeface="Calibri" pitchFamily="34" charset="0"/>
                <a:cs typeface="Calibri" pitchFamily="34" charset="0"/>
              </a:rPr>
              <a:t>In R</a:t>
            </a:r>
          </a:p>
          <a:p>
            <a:pPr marL="685800" indent="-330200">
              <a:buFontTx/>
              <a:buChar char="-"/>
            </a:pPr>
            <a:r>
              <a:rPr lang="en-US" sz="2800" i="1">
                <a:solidFill>
                  <a:srgbClr val="B610EA"/>
                </a:solidFill>
                <a:latin typeface="Calibri" pitchFamily="34" charset="0"/>
                <a:cs typeface="Calibri" pitchFamily="34" charset="0"/>
              </a:rPr>
              <a:t>Special values</a:t>
            </a:r>
          </a:p>
          <a:p>
            <a:pPr marL="685800" indent="-330200">
              <a:buFontTx/>
              <a:buChar char="-"/>
            </a:pPr>
            <a:r>
              <a:rPr lang="en-US" sz="2800" i="1">
                <a:solidFill>
                  <a:srgbClr val="B610EA"/>
                </a:solidFill>
                <a:latin typeface="Calibri" pitchFamily="34" charset="0"/>
                <a:cs typeface="Calibri" pitchFamily="34" charset="0"/>
              </a:rPr>
              <a:t>Handling missing values</a:t>
            </a:r>
          </a:p>
          <a:p>
            <a:pPr marL="685800" indent="-330200">
              <a:buFontTx/>
              <a:buChar char="-"/>
            </a:pPr>
            <a:r>
              <a:rPr lang="en-US" sz="2800" i="1">
                <a:solidFill>
                  <a:srgbClr val="B610EA"/>
                </a:solidFill>
                <a:latin typeface="Calibri" pitchFamily="34" charset="0"/>
                <a:cs typeface="Calibri" pitchFamily="34" charset="0"/>
              </a:rPr>
              <a:t>Filtering</a:t>
            </a:r>
          </a:p>
          <a:p>
            <a:pPr marL="685800" indent="-330200">
              <a:buFontTx/>
              <a:buChar char="-"/>
            </a:pPr>
            <a:r>
              <a:rPr lang="en-US" sz="2800" i="1">
                <a:solidFill>
                  <a:srgbClr val="B610EA"/>
                </a:solidFill>
                <a:latin typeface="Calibri" pitchFamily="34" charset="0"/>
                <a:cs typeface="Calibri" pitchFamily="34" charset="0"/>
              </a:rPr>
              <a:t>Adding new columns</a:t>
            </a:r>
          </a:p>
          <a:p>
            <a:pPr marL="685800" indent="-330200">
              <a:buFontTx/>
              <a:buChar char="-"/>
            </a:pPr>
            <a:r>
              <a:rPr lang="en-US" sz="2800" i="1" kern="200">
                <a:solidFill>
                  <a:srgbClr val="B610EA"/>
                </a:solidFill>
                <a:latin typeface="Calibri" pitchFamily="34" charset="0"/>
                <a:cs typeface="Calibri" pitchFamily="34" charset="0"/>
              </a:rPr>
              <a:t>Other useful functions in </a:t>
            </a:r>
            <a:r>
              <a:rPr lang="en-US" sz="2800" kern="200" err="1">
                <a:solidFill>
                  <a:prstClr val="black"/>
                </a:solidFill>
                <a:latin typeface="Courier New" panose="02070309020205020404" pitchFamily="49" charset="0"/>
                <a:cs typeface="Courier New" panose="02070309020205020404" pitchFamily="49" charset="0"/>
              </a:rPr>
              <a:t>dplyr</a:t>
            </a:r>
            <a:endParaRPr lang="en-US" sz="2800" kern="200">
              <a:solidFill>
                <a:prstClr val="black"/>
              </a:solidFill>
              <a:latin typeface="Courier New" panose="02070309020205020404" pitchFamily="49" charset="0"/>
              <a:cs typeface="Courier New" panose="02070309020205020404" pitchFamily="49" charset="0"/>
            </a:endParaRPr>
          </a:p>
          <a:p>
            <a:pPr marL="685800" indent="-330200">
              <a:buFontTx/>
              <a:buChar char="-"/>
            </a:pPr>
            <a:r>
              <a:rPr lang="en-US" sz="2800" i="1" kern="200">
                <a:solidFill>
                  <a:srgbClr val="B610EA"/>
                </a:solidFill>
                <a:latin typeface="Calibri" pitchFamily="34" charset="0"/>
                <a:cs typeface="Calibri" pitchFamily="34" charset="0"/>
              </a:rPr>
              <a:t>Other useful packages</a:t>
            </a:r>
          </a:p>
          <a:p>
            <a:pPr marL="685800" indent="-330200">
              <a:buFontTx/>
              <a:buChar char="-"/>
            </a:pPr>
            <a:endParaRPr lang="en-US" sz="2800" i="1" smtClean="0">
              <a:solidFill>
                <a:srgbClr val="B610EA"/>
              </a:solidFill>
              <a:latin typeface="Calibri" pitchFamily="34" charset="0"/>
              <a:cs typeface="Calibri" pitchFamily="34" charset="0"/>
            </a:endParaRPr>
          </a:p>
          <a:p>
            <a:pPr marL="685800" indent="-330200">
              <a:buFontTx/>
              <a:buChar char="-"/>
            </a:pPr>
            <a:endParaRPr lang="en-US" sz="2800" i="1" smtClean="0">
              <a:solidFill>
                <a:srgbClr val="B610EA"/>
              </a:solidFill>
              <a:latin typeface="Calibri" pitchFamily="34" charset="0"/>
              <a:cs typeface="Calibri" pitchFamily="34" charset="0"/>
            </a:endParaRPr>
          </a:p>
          <a:p>
            <a:pPr marL="685800" indent="-330200">
              <a:buFontTx/>
              <a:buChar char="-"/>
            </a:pPr>
            <a:endParaRPr lang="en-US" sz="2800" i="1" smtClean="0">
              <a:solidFill>
                <a:srgbClr val="B610EA"/>
              </a:solidFill>
              <a:latin typeface="Calibri" pitchFamily="34" charset="0"/>
              <a:cs typeface="Calibri" pitchFamily="34" charset="0"/>
            </a:endParaRPr>
          </a:p>
        </p:txBody>
      </p:sp>
    </p:spTree>
    <p:extLst>
      <p:ext uri="{BB962C8B-B14F-4D97-AF65-F5344CB8AC3E}">
        <p14:creationId xmlns:p14="http://schemas.microsoft.com/office/powerpoint/2010/main" val="3002674650"/>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latin typeface="Courier New" panose="02070309020205020404" pitchFamily="49" charset="0"/>
                <a:cs typeface="Courier New" panose="02070309020205020404" pitchFamily="49" charset="0"/>
              </a:rPr>
              <a:t>NA</a:t>
            </a:r>
            <a:endParaRPr lang="en-US" i="1">
              <a:latin typeface="Courier New" panose="02070309020205020404" pitchFamily="49" charset="0"/>
              <a:cs typeface="Courier New" panose="02070309020205020404" pitchFamily="49" charset="0"/>
            </a:endParaRPr>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524000"/>
            <a:ext cx="8458200" cy="54168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600"/>
              </a:spcAft>
              <a:buSzTx/>
              <a:buFont typeface="Arial" pitchFamily="34" charset="0"/>
              <a:buChar char="•"/>
            </a:pPr>
            <a:r>
              <a:rPr lang="en-US" sz="2400" smtClean="0">
                <a:solidFill>
                  <a:srgbClr val="0070C0"/>
                </a:solidFill>
                <a:latin typeface="Calibri" pitchFamily="34" charset="0"/>
                <a:cs typeface="Calibri" pitchFamily="34" charset="0"/>
              </a:rPr>
              <a:t>Stands for </a:t>
            </a:r>
            <a:r>
              <a:rPr lang="en-US" sz="2400" b="1" i="1" smtClean="0">
                <a:solidFill>
                  <a:srgbClr val="0070C0"/>
                </a:solidFill>
                <a:latin typeface="Calibri" pitchFamily="34" charset="0"/>
                <a:cs typeface="Calibri" pitchFamily="34" charset="0"/>
              </a:rPr>
              <a:t>not available</a:t>
            </a:r>
          </a:p>
          <a:p>
            <a:pPr marL="342900" indent="-342900">
              <a:spcAft>
                <a:spcPts val="600"/>
              </a:spcAft>
              <a:buSzTx/>
              <a:buFont typeface="Arial" pitchFamily="34" charset="0"/>
              <a:buChar char="•"/>
            </a:pPr>
            <a:r>
              <a:rPr lang="en-US" sz="2400" smtClean="0">
                <a:solidFill>
                  <a:srgbClr val="0070C0"/>
                </a:solidFill>
                <a:latin typeface="Calibri" pitchFamily="34" charset="0"/>
                <a:cs typeface="Calibri" pitchFamily="34" charset="0"/>
              </a:rPr>
              <a:t>It is a </a:t>
            </a:r>
            <a:r>
              <a:rPr lang="en-US" sz="2400" u="sng" smtClean="0">
                <a:solidFill>
                  <a:srgbClr val="0070C0"/>
                </a:solidFill>
                <a:latin typeface="Calibri" pitchFamily="34" charset="0"/>
                <a:cs typeface="Calibri" pitchFamily="34" charset="0"/>
              </a:rPr>
              <a:t>placeholder</a:t>
            </a:r>
            <a:r>
              <a:rPr lang="en-US" sz="2400" smtClean="0">
                <a:solidFill>
                  <a:srgbClr val="0070C0"/>
                </a:solidFill>
                <a:latin typeface="Calibri" pitchFamily="34" charset="0"/>
                <a:cs typeface="Calibri" pitchFamily="34" charset="0"/>
              </a:rPr>
              <a:t> for a missing value</a:t>
            </a:r>
          </a:p>
          <a:p>
            <a:pPr marL="342900" indent="-342900">
              <a:spcAft>
                <a:spcPts val="600"/>
              </a:spcAft>
              <a:buSzTx/>
              <a:buFont typeface="Arial" pitchFamily="34" charset="0"/>
              <a:buChar char="•"/>
            </a:pPr>
            <a:r>
              <a:rPr lang="en-US" sz="2400" smtClean="0">
                <a:solidFill>
                  <a:srgbClr val="0070C0"/>
                </a:solidFill>
                <a:latin typeface="Calibri" pitchFamily="34" charset="0"/>
                <a:cs typeface="Calibri" pitchFamily="34" charset="0"/>
              </a:rPr>
              <a:t>All basic operations in R handle </a:t>
            </a:r>
            <a:r>
              <a:rPr lang="en-US" sz="2400" smtClean="0">
                <a:solidFill>
                  <a:srgbClr val="0070C0"/>
                </a:solidFill>
                <a:latin typeface="Courier New" panose="02070309020205020404" pitchFamily="49" charset="0"/>
                <a:cs typeface="Courier New" panose="02070309020205020404" pitchFamily="49" charset="0"/>
              </a:rPr>
              <a:t>NA</a:t>
            </a:r>
            <a:r>
              <a:rPr lang="en-US" sz="2400" smtClean="0">
                <a:solidFill>
                  <a:srgbClr val="0070C0"/>
                </a:solidFill>
                <a:latin typeface="Calibri" pitchFamily="34" charset="0"/>
                <a:cs typeface="Calibri" pitchFamily="34" charset="0"/>
              </a:rPr>
              <a:t> without crashing and mostly return </a:t>
            </a:r>
            <a:r>
              <a:rPr lang="en-US" sz="2400" smtClean="0">
                <a:solidFill>
                  <a:srgbClr val="0070C0"/>
                </a:solidFill>
                <a:latin typeface="Courier New" panose="02070309020205020404" pitchFamily="49" charset="0"/>
                <a:cs typeface="Courier New" panose="02070309020205020404" pitchFamily="49" charset="0"/>
              </a:rPr>
              <a:t>NA</a:t>
            </a:r>
            <a:r>
              <a:rPr lang="en-US" sz="2400" smtClean="0">
                <a:solidFill>
                  <a:srgbClr val="0070C0"/>
                </a:solidFill>
                <a:latin typeface="Calibri" pitchFamily="34" charset="0"/>
                <a:cs typeface="Calibri" pitchFamily="34" charset="0"/>
              </a:rPr>
              <a:t> as an answer whenever one of the input arguments is </a:t>
            </a:r>
            <a:r>
              <a:rPr lang="en-US" sz="2400" smtClean="0">
                <a:solidFill>
                  <a:srgbClr val="0070C0"/>
                </a:solidFill>
                <a:latin typeface="Courier New" panose="02070309020205020404" pitchFamily="49" charset="0"/>
                <a:cs typeface="Courier New" panose="02070309020205020404" pitchFamily="49" charset="0"/>
              </a:rPr>
              <a:t>NA</a:t>
            </a:r>
            <a:endParaRPr lang="en-US" sz="2400" smtClean="0">
              <a:solidFill>
                <a:srgbClr val="0070C0"/>
              </a:solidFill>
              <a:latin typeface="Calibri" pitchFamily="34" charset="0"/>
              <a:cs typeface="Calibri" pitchFamily="34" charset="0"/>
            </a:endParaRPr>
          </a:p>
          <a:p>
            <a:pPr marL="450850" indent="-450850">
              <a:spcAft>
                <a:spcPts val="600"/>
              </a:spcAft>
              <a:buSzTx/>
              <a:buFont typeface="Wingdings" panose="05000000000000000000" pitchFamily="2" charset="2"/>
              <a:buChar char="v"/>
            </a:pPr>
            <a:endParaRPr lang="en-US" sz="800">
              <a:solidFill>
                <a:srgbClr val="0070C0"/>
              </a:solidFill>
              <a:latin typeface="Calibri" pitchFamily="34" charset="0"/>
              <a:cs typeface="Calibri" pitchFamily="34" charset="0"/>
            </a:endParaRPr>
          </a:p>
          <a:p>
            <a:pPr marL="809625" indent="-358775">
              <a:spcAft>
                <a:spcPts val="600"/>
              </a:spcAft>
              <a:buSzTx/>
              <a:buFont typeface="Wingdings" panose="05000000000000000000" pitchFamily="2" charset="2"/>
              <a:buChar char="Ø"/>
            </a:pPr>
            <a:r>
              <a:rPr lang="en-US" sz="2400" smtClean="0">
                <a:solidFill>
                  <a:srgbClr val="00B050"/>
                </a:solidFill>
                <a:latin typeface="Calibri" pitchFamily="34" charset="0"/>
                <a:cs typeface="Calibri" pitchFamily="34" charset="0"/>
              </a:rPr>
              <a:t>Try these R statements:</a:t>
            </a:r>
          </a:p>
          <a:p>
            <a:pPr marL="450850">
              <a:spcAft>
                <a:spcPts val="600"/>
              </a:spcAft>
              <a:buSzTx/>
            </a:pPr>
            <a:r>
              <a:rPr lang="en-US" sz="2400">
                <a:solidFill>
                  <a:srgbClr val="00B050"/>
                </a:solidFill>
                <a:latin typeface="Calibri" pitchFamily="34" charset="0"/>
                <a:cs typeface="Calibri" pitchFamily="34" charset="0"/>
              </a:rPr>
              <a:t>	</a:t>
            </a:r>
            <a:r>
              <a:rPr lang="en-US" sz="2400" smtClean="0">
                <a:latin typeface="Courier New" panose="02070309020205020404" pitchFamily="49" charset="0"/>
                <a:cs typeface="Courier New" panose="02070309020205020404" pitchFamily="49" charset="0"/>
              </a:rPr>
              <a:t>NA+1</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sum(c(NA,1,2))</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median(c(NA,1,2), na.rm=TRUE)</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length(c(NA,1,2))</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3==NA</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is.na(c(NA,1,2))</a:t>
            </a:r>
          </a:p>
        </p:txBody>
      </p:sp>
      <p:sp>
        <p:nvSpPr>
          <p:cNvPr id="2" name="Rectangle 1"/>
          <p:cNvSpPr/>
          <p:nvPr/>
        </p:nvSpPr>
        <p:spPr>
          <a:xfrm>
            <a:off x="5181600" y="5562600"/>
            <a:ext cx="3695701" cy="1200329"/>
          </a:xfrm>
          <a:prstGeom prst="rect">
            <a:avLst/>
          </a:prstGeom>
          <a:ln>
            <a:solidFill>
              <a:srgbClr val="FF000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buFont typeface="Arial" pitchFamily="34" charset="0"/>
              <a:buChar char="•"/>
            </a:pPr>
            <a:r>
              <a:rPr lang="en-US" smtClean="0">
                <a:solidFill>
                  <a:srgbClr val="D60093"/>
                </a:solidFill>
                <a:latin typeface="Calibri" pitchFamily="34" charset="0"/>
                <a:cs typeface="Calibri" pitchFamily="34" charset="0"/>
              </a:rPr>
              <a:t>Missing </a:t>
            </a:r>
            <a:r>
              <a:rPr lang="en-US">
                <a:solidFill>
                  <a:srgbClr val="D60093"/>
                </a:solidFill>
                <a:latin typeface="Calibri" pitchFamily="34" charset="0"/>
                <a:cs typeface="Calibri" pitchFamily="34" charset="0"/>
              </a:rPr>
              <a:t>values </a:t>
            </a:r>
            <a:r>
              <a:rPr lang="en-US" smtClean="0">
                <a:solidFill>
                  <a:srgbClr val="D60093"/>
                </a:solidFill>
                <a:latin typeface="Calibri" pitchFamily="34" charset="0"/>
                <a:cs typeface="Calibri" pitchFamily="34" charset="0"/>
              </a:rPr>
              <a:t>are </a:t>
            </a:r>
            <a:r>
              <a:rPr lang="en-US">
                <a:solidFill>
                  <a:srgbClr val="D60093"/>
                </a:solidFill>
                <a:latin typeface="Calibri" pitchFamily="34" charset="0"/>
                <a:cs typeface="Calibri" pitchFamily="34" charset="0"/>
              </a:rPr>
              <a:t>regarded as non-comparable even to themselves, so comparisons involving them will always result in </a:t>
            </a:r>
            <a:r>
              <a:rPr lang="en-US" smtClean="0">
                <a:solidFill>
                  <a:srgbClr val="D60093"/>
                </a:solidFill>
                <a:latin typeface="Courier New" panose="02070309020205020404" pitchFamily="49" charset="0"/>
                <a:cs typeface="Courier New" panose="02070309020205020404" pitchFamily="49" charset="0"/>
              </a:rPr>
              <a:t>NA</a:t>
            </a:r>
            <a:endParaRPr lang="en-US">
              <a:solidFill>
                <a:srgbClr val="D60093"/>
              </a:solidFill>
              <a:latin typeface="Calibri" pitchFamily="34" charset="0"/>
              <a:cs typeface="Calibri" pitchFamily="34" charset="0"/>
            </a:endParaRPr>
          </a:p>
        </p:txBody>
      </p:sp>
    </p:spTree>
    <p:extLst>
      <p:ext uri="{BB962C8B-B14F-4D97-AF65-F5344CB8AC3E}">
        <p14:creationId xmlns:p14="http://schemas.microsoft.com/office/powerpoint/2010/main" val="4673195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193</a:t>
            </a:fld>
            <a:endParaRPr lang="en-US"/>
          </a:p>
        </p:txBody>
      </p:sp>
      <p:sp>
        <p:nvSpPr>
          <p:cNvPr id="3" name="Title 2"/>
          <p:cNvSpPr>
            <a:spLocks noGrp="1"/>
          </p:cNvSpPr>
          <p:nvPr>
            <p:ph type="title"/>
          </p:nvPr>
        </p:nvSpPr>
        <p:spPr/>
        <p:txBody>
          <a:bodyPr/>
          <a:lstStyle/>
          <a:p>
            <a:r>
              <a:rPr lang="en-US" smtClean="0"/>
              <a:t>Other Special </a:t>
            </a:r>
            <a:r>
              <a:rPr lang="en-US"/>
              <a:t>Values</a:t>
            </a:r>
          </a:p>
        </p:txBody>
      </p:sp>
      <p:sp>
        <p:nvSpPr>
          <p:cNvPr id="4" name="Content Placeholder 3"/>
          <p:cNvSpPr>
            <a:spLocks noGrp="1"/>
          </p:cNvSpPr>
          <p:nvPr>
            <p:ph idx="1"/>
          </p:nvPr>
        </p:nvSpPr>
        <p:spPr/>
        <p:txBody>
          <a:bodyPr/>
          <a:lstStyle/>
          <a:p>
            <a:r>
              <a:rPr lang="en-US" smtClean="0"/>
              <a:t>For other special values (</a:t>
            </a:r>
            <a:r>
              <a:rPr lang="en-US" smtClean="0">
                <a:latin typeface="Courier New" panose="02070309020205020404" pitchFamily="49" charset="0"/>
                <a:cs typeface="Courier New" panose="02070309020205020404" pitchFamily="49" charset="0"/>
              </a:rPr>
              <a:t>NULL, Inf, NaN</a:t>
            </a:r>
            <a:r>
              <a:rPr lang="en-US" smtClean="0"/>
              <a:t>), see the last slides of this file.</a:t>
            </a:r>
            <a:endParaRPr lang="en-US"/>
          </a:p>
        </p:txBody>
      </p:sp>
    </p:spTree>
    <p:extLst>
      <p:ext uri="{BB962C8B-B14F-4D97-AF65-F5344CB8AC3E}">
        <p14:creationId xmlns:p14="http://schemas.microsoft.com/office/powerpoint/2010/main" val="791399735"/>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194</a:t>
            </a:fld>
            <a:endParaRPr lang="en-US"/>
          </a:p>
        </p:txBody>
      </p:sp>
      <p:sp>
        <p:nvSpPr>
          <p:cNvPr id="3" name="Title 2"/>
          <p:cNvSpPr>
            <a:spLocks noGrp="1"/>
          </p:cNvSpPr>
          <p:nvPr>
            <p:ph type="title"/>
          </p:nvPr>
        </p:nvSpPr>
        <p:spPr/>
        <p:txBody>
          <a:bodyPr/>
          <a:lstStyle/>
          <a:p>
            <a:r>
              <a:rPr lang="en-US" smtClean="0"/>
              <a:t>Let’s Use the flights Data</a:t>
            </a:r>
            <a:endParaRPr lang="en-US"/>
          </a:p>
        </p:txBody>
      </p:sp>
      <p:sp>
        <p:nvSpPr>
          <p:cNvPr id="4" name="Content Placeholder 3"/>
          <p:cNvSpPr>
            <a:spLocks noGrp="1"/>
          </p:cNvSpPr>
          <p:nvPr>
            <p:ph idx="1"/>
          </p:nvPr>
        </p:nvSpPr>
        <p:spPr/>
        <p:txBody>
          <a:bodyPr/>
          <a:lstStyle/>
          <a:p>
            <a:pPr>
              <a:lnSpc>
                <a:spcPct val="100000"/>
              </a:lnSpc>
            </a:pPr>
            <a:r>
              <a:rPr lang="en-US" smtClean="0"/>
              <a:t>Run:</a:t>
            </a:r>
          </a:p>
          <a:p>
            <a:pPr>
              <a:lnSpc>
                <a:spcPct val="100000"/>
              </a:lnSpc>
            </a:pPr>
            <a:r>
              <a:rPr lang="en-US" err="1">
                <a:latin typeface="Courier New" panose="02070309020205020404" pitchFamily="49" charset="0"/>
                <a:cs typeface="Courier New" panose="02070309020205020404" pitchFamily="49" charset="0"/>
              </a:rPr>
              <a:t>install.packages("nycflights13")</a:t>
            </a:r>
          </a:p>
          <a:p>
            <a:pPr>
              <a:lnSpc>
                <a:spcPct val="100000"/>
              </a:lnSpc>
            </a:pPr>
            <a:r>
              <a:rPr lang="en-US">
                <a:latin typeface="Courier New" panose="02070309020205020404" pitchFamily="49" charset="0"/>
                <a:cs typeface="Courier New" panose="02070309020205020404" pitchFamily="49" charset="0"/>
              </a:rPr>
              <a:t>library(nycflights13)</a:t>
            </a:r>
          </a:p>
          <a:p>
            <a:pPr>
              <a:lnSpc>
                <a:spcPct val="100000"/>
              </a:lnSpc>
            </a:pPr>
            <a:r>
              <a:rPr lang="en-US">
                <a:latin typeface="Courier New" panose="02070309020205020404" pitchFamily="49" charset="0"/>
                <a:cs typeface="Courier New" panose="02070309020205020404" pitchFamily="49" charset="0"/>
              </a:rPr>
              <a:t>library(dplyr)</a:t>
            </a:r>
          </a:p>
          <a:p>
            <a:pPr>
              <a:lnSpc>
                <a:spcPct val="100000"/>
              </a:lnSpc>
            </a:pPr>
            <a:endParaRPr lang="en-US" smtClean="0"/>
          </a:p>
          <a:p>
            <a:pPr>
              <a:lnSpc>
                <a:spcPct val="100000"/>
              </a:lnSpc>
            </a:pPr>
            <a:endParaRPr lang="en-US" smtClean="0"/>
          </a:p>
        </p:txBody>
      </p:sp>
    </p:spTree>
    <p:extLst>
      <p:ext uri="{BB962C8B-B14F-4D97-AF65-F5344CB8AC3E}">
        <p14:creationId xmlns:p14="http://schemas.microsoft.com/office/powerpoint/2010/main" val="1136106897"/>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195</a:t>
            </a:fld>
            <a:endParaRPr lang="en-US"/>
          </a:p>
        </p:txBody>
      </p:sp>
      <p:sp>
        <p:nvSpPr>
          <p:cNvPr id="3" name="Title 2"/>
          <p:cNvSpPr>
            <a:spLocks noGrp="1"/>
          </p:cNvSpPr>
          <p:nvPr>
            <p:ph type="title"/>
          </p:nvPr>
        </p:nvSpPr>
        <p:spPr/>
        <p:txBody>
          <a:bodyPr/>
          <a:lstStyle/>
          <a:p>
            <a:r>
              <a:rPr lang="en-US"/>
              <a:t>Check Missing Data</a:t>
            </a:r>
          </a:p>
        </p:txBody>
      </p:sp>
      <p:sp>
        <p:nvSpPr>
          <p:cNvPr id="4" name="Content Placeholder 3"/>
          <p:cNvSpPr>
            <a:spLocks noGrp="1"/>
          </p:cNvSpPr>
          <p:nvPr>
            <p:ph idx="1"/>
          </p:nvPr>
        </p:nvSpPr>
        <p:spPr/>
        <p:txBody>
          <a:bodyPr/>
          <a:lstStyle/>
          <a:p>
            <a:pPr>
              <a:lnSpc>
                <a:spcPct val="100000"/>
              </a:lnSpc>
            </a:pPr>
            <a:r>
              <a:rPr lang="en-US"/>
              <a:t>See if the first column has any </a:t>
            </a:r>
            <a:r>
              <a:rPr lang="en-US">
                <a:latin typeface="Courier New" panose="02070309020205020404" pitchFamily="49" charset="0"/>
                <a:cs typeface="Courier New" panose="02070309020205020404" pitchFamily="49" charset="0"/>
              </a:rPr>
              <a:t>NA</a:t>
            </a:r>
            <a:r>
              <a:rPr lang="en-US"/>
              <a:t> (hint: use </a:t>
            </a:r>
            <a:r>
              <a:rPr lang="en-US">
                <a:latin typeface="Courier New" panose="02070309020205020404" pitchFamily="49" charset="0"/>
                <a:cs typeface="Courier New" panose="02070309020205020404" pitchFamily="49" charset="0"/>
              </a:rPr>
              <a:t>is.na()</a:t>
            </a:r>
            <a:r>
              <a:rPr lang="en-US"/>
              <a:t> and </a:t>
            </a:r>
            <a:r>
              <a:rPr lang="en-US">
                <a:latin typeface="Courier New" panose="02070309020205020404" pitchFamily="49" charset="0"/>
                <a:cs typeface="Courier New" panose="02070309020205020404" pitchFamily="49" charset="0"/>
              </a:rPr>
              <a:t>any()</a:t>
            </a:r>
            <a:r>
              <a:rPr lang="en-US"/>
              <a:t>) :</a:t>
            </a:r>
          </a:p>
          <a:p>
            <a:pPr>
              <a:lnSpc>
                <a:spcPct val="100000"/>
              </a:lnSpc>
            </a:pPr>
            <a:r>
              <a:rPr lang="en-US"/>
              <a:t>See if the fourth column has any </a:t>
            </a:r>
            <a:r>
              <a:rPr lang="en-US">
                <a:latin typeface="Courier New" panose="02070309020205020404" pitchFamily="49" charset="0"/>
                <a:cs typeface="Courier New" panose="02070309020205020404" pitchFamily="49" charset="0"/>
              </a:rPr>
              <a:t>NA</a:t>
            </a:r>
            <a:endParaRPr lang="en-US"/>
          </a:p>
          <a:p>
            <a:pPr>
              <a:lnSpc>
                <a:spcPct val="100000"/>
              </a:lnSpc>
            </a:pPr>
            <a:endParaRPr lang="en-US" smtClean="0"/>
          </a:p>
          <a:p>
            <a:pPr>
              <a:lnSpc>
                <a:spcPct val="100000"/>
              </a:lnSpc>
            </a:pPr>
            <a:r>
              <a:rPr lang="en-US" smtClean="0"/>
              <a:t>The function </a:t>
            </a:r>
            <a:r>
              <a:rPr lang="en-US" err="1" smtClean="0">
                <a:latin typeface="Courier New" panose="02070309020205020404" pitchFamily="49" charset="0"/>
                <a:cs typeface="Courier New" panose="02070309020205020404" pitchFamily="49" charset="0"/>
              </a:rPr>
              <a:t>complete.cases()</a:t>
            </a:r>
            <a:r>
              <a:rPr lang="en-US" smtClean="0"/>
              <a:t> shows TRUE if each row has neither </a:t>
            </a:r>
            <a:r>
              <a:rPr lang="en-US" smtClean="0">
                <a:latin typeface="Courier New" panose="02070309020205020404" pitchFamily="49" charset="0"/>
                <a:cs typeface="Courier New" panose="02070309020205020404" pitchFamily="49" charset="0"/>
              </a:rPr>
              <a:t>NA</a:t>
            </a:r>
            <a:r>
              <a:rPr lang="en-US" smtClean="0"/>
              <a:t> nor </a:t>
            </a:r>
            <a:r>
              <a:rPr lang="en-US" err="1" smtClean="0">
                <a:latin typeface="Courier New" panose="02070309020205020404" pitchFamily="49" charset="0"/>
                <a:cs typeface="Courier New" panose="02070309020205020404" pitchFamily="49" charset="0"/>
              </a:rPr>
              <a:t>NaN</a:t>
            </a:r>
            <a:endParaRPr lang="en-US" smtClean="0">
              <a:latin typeface="Courier New" panose="02070309020205020404" pitchFamily="49" charset="0"/>
              <a:cs typeface="Courier New" panose="02070309020205020404" pitchFamily="49" charset="0"/>
            </a:endParaRPr>
          </a:p>
          <a:p>
            <a:pPr>
              <a:lnSpc>
                <a:spcPct val="100000"/>
              </a:lnSpc>
            </a:pPr>
            <a:r>
              <a:rPr lang="en-US" smtClean="0"/>
              <a:t>Try:</a:t>
            </a:r>
          </a:p>
          <a:p>
            <a:pPr>
              <a:lnSpc>
                <a:spcPct val="100000"/>
              </a:lnSpc>
            </a:pPr>
            <a:r>
              <a:rPr lang="en-US" smtClean="0"/>
              <a:t>	</a:t>
            </a:r>
            <a:r>
              <a:rPr lang="en-US" err="1" smtClean="0">
                <a:latin typeface="Courier New" panose="02070309020205020404" pitchFamily="49" charset="0"/>
                <a:cs typeface="Courier New" panose="02070309020205020404" pitchFamily="49" charset="0"/>
              </a:rPr>
              <a:t>complete.cases(flights</a:t>
            </a:r>
            <a:r>
              <a:rPr lang="en-US">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6115563"/>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196</a:t>
            </a:fld>
            <a:endParaRPr lang="en-US"/>
          </a:p>
        </p:txBody>
      </p:sp>
      <p:sp>
        <p:nvSpPr>
          <p:cNvPr id="3" name="Title 2"/>
          <p:cNvSpPr>
            <a:spLocks noGrp="1"/>
          </p:cNvSpPr>
          <p:nvPr>
            <p:ph type="title"/>
          </p:nvPr>
        </p:nvSpPr>
        <p:spPr/>
        <p:txBody>
          <a:bodyPr/>
          <a:lstStyle/>
          <a:p>
            <a:r>
              <a:rPr lang="en-US" smtClean="0"/>
              <a:t>Check Missing Data</a:t>
            </a:r>
            <a:endParaRPr lang="en-US"/>
          </a:p>
        </p:txBody>
      </p:sp>
      <p:sp>
        <p:nvSpPr>
          <p:cNvPr id="4" name="Content Placeholder 3"/>
          <p:cNvSpPr>
            <a:spLocks noGrp="1"/>
          </p:cNvSpPr>
          <p:nvPr>
            <p:ph idx="1"/>
          </p:nvPr>
        </p:nvSpPr>
        <p:spPr/>
        <p:txBody>
          <a:bodyPr/>
          <a:lstStyle/>
          <a:p>
            <a:pPr>
              <a:lnSpc>
                <a:spcPct val="100000"/>
              </a:lnSpc>
            </a:pPr>
            <a:r>
              <a:rPr lang="en-US" smtClean="0"/>
              <a:t>Compute the number of rows that are complete:</a:t>
            </a:r>
          </a:p>
          <a:p>
            <a:pPr>
              <a:lnSpc>
                <a:spcPct val="100000"/>
              </a:lnSpc>
            </a:pPr>
            <a:r>
              <a:rPr lang="en-US"/>
              <a:t>	</a:t>
            </a:r>
            <a:r>
              <a:rPr lang="en-US" sz="2000">
                <a:latin typeface="Courier New" panose="02070309020205020404" pitchFamily="49" charset="0"/>
                <a:cs typeface="Courier New" panose="02070309020205020404" pitchFamily="49" charset="0"/>
              </a:rPr>
              <a:t>sum(complete.cases(flights))</a:t>
            </a:r>
            <a:endParaRPr lang="en-US" sz="2000" smtClean="0">
              <a:latin typeface="Courier New" panose="02070309020205020404" pitchFamily="49" charset="0"/>
              <a:cs typeface="Courier New" panose="02070309020205020404" pitchFamily="49" charset="0"/>
            </a:endParaRPr>
          </a:p>
          <a:p>
            <a:pPr>
              <a:lnSpc>
                <a:spcPct val="100000"/>
              </a:lnSpc>
            </a:pPr>
            <a:r>
              <a:rPr lang="en-US" smtClean="0"/>
              <a:t>Compute </a:t>
            </a:r>
            <a:r>
              <a:rPr lang="en-US"/>
              <a:t>the </a:t>
            </a:r>
            <a:r>
              <a:rPr lang="en-US" smtClean="0"/>
              <a:t>proportion </a:t>
            </a:r>
            <a:r>
              <a:rPr lang="en-US"/>
              <a:t>of rows that are </a:t>
            </a:r>
            <a:r>
              <a:rPr lang="en-US" smtClean="0"/>
              <a:t>not complete</a:t>
            </a:r>
            <a:r>
              <a:rPr lang="en-US"/>
              <a:t>:</a:t>
            </a:r>
          </a:p>
          <a:p>
            <a:pPr>
              <a:lnSpc>
                <a:spcPct val="100000"/>
              </a:lnSpc>
            </a:pPr>
            <a:r>
              <a:rPr lang="en-US"/>
              <a:t>	</a:t>
            </a:r>
            <a:r>
              <a:rPr lang="en-US" sz="2000">
                <a:latin typeface="Courier New" panose="02070309020205020404" pitchFamily="49" charset="0"/>
                <a:cs typeface="Courier New" panose="02070309020205020404" pitchFamily="49" charset="0"/>
              </a:rPr>
              <a:t>mean(!complete.cases(flights))</a:t>
            </a:r>
            <a:endParaRPr lang="en-US" sz="2000" smtClean="0">
              <a:latin typeface="Courier New" panose="02070309020205020404" pitchFamily="49" charset="0"/>
              <a:cs typeface="Courier New" panose="02070309020205020404" pitchFamily="49" charset="0"/>
            </a:endParaRPr>
          </a:p>
          <a:p>
            <a:pPr>
              <a:lnSpc>
                <a:spcPct val="100000"/>
              </a:lnSpc>
            </a:pPr>
            <a:r>
              <a:rPr lang="en-US" smtClean="0"/>
              <a:t>Obtain the indices of incomplete rows:</a:t>
            </a:r>
          </a:p>
          <a:p>
            <a:pPr>
              <a:lnSpc>
                <a:spcPct val="100000"/>
              </a:lnSpc>
            </a:pPr>
            <a:r>
              <a:rPr lang="en-US"/>
              <a:t>	</a:t>
            </a:r>
            <a:r>
              <a:rPr lang="en-US" sz="2000" err="1" smtClean="0">
                <a:latin typeface="Courier New" panose="02070309020205020404" pitchFamily="49" charset="0"/>
                <a:cs typeface="Courier New" panose="02070309020205020404" pitchFamily="49" charset="0"/>
              </a:rPr>
              <a:t>incomp_ids </a:t>
            </a:r>
            <a:r>
              <a:rPr lang="en-US" sz="2000">
                <a:latin typeface="Courier New" panose="02070309020205020404" pitchFamily="49" charset="0"/>
                <a:cs typeface="Courier New" panose="02070309020205020404" pitchFamily="49" charset="0"/>
              </a:rPr>
              <a:t>&lt;- which(!complete.cases(flights</a:t>
            </a:r>
            <a:r>
              <a:rPr lang="en-US" sz="2000" smtClean="0">
                <a:latin typeface="Courier New" panose="02070309020205020404" pitchFamily="49" charset="0"/>
                <a:cs typeface="Courier New" panose="02070309020205020404" pitchFamily="49" charset="0"/>
              </a:rPr>
              <a:t>))</a:t>
            </a:r>
          </a:p>
          <a:p>
            <a:pPr>
              <a:lnSpc>
                <a:spcPct val="100000"/>
              </a:lnSpc>
            </a:pPr>
            <a:r>
              <a:rPr lang="en-US" smtClean="0"/>
              <a:t>Check the first incomplete row:</a:t>
            </a:r>
          </a:p>
          <a:p>
            <a:pPr>
              <a:lnSpc>
                <a:spcPct val="100000"/>
              </a:lnSpc>
            </a:pPr>
            <a:r>
              <a:rPr lang="en-US"/>
              <a:t>	</a:t>
            </a:r>
            <a:r>
              <a:rPr lang="en-US" sz="2000" smtClean="0">
                <a:latin typeface="Courier New" panose="02070309020205020404" pitchFamily="49" charset="0"/>
                <a:cs typeface="Courier New" panose="02070309020205020404" pitchFamily="49" charset="0"/>
              </a:rPr>
              <a:t>flights[incomp_ids[1</a:t>
            </a:r>
            <a:r>
              <a:rPr lang="en-US" sz="2000">
                <a:latin typeface="Courier New" panose="02070309020205020404" pitchFamily="49" charset="0"/>
                <a:cs typeface="Courier New" panose="02070309020205020404" pitchFamily="49" charset="0"/>
              </a:rPr>
              <a:t>],]</a:t>
            </a:r>
            <a:endParaRPr lang="en-US" sz="20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3941846"/>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Handle Missing Values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46782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600"/>
              </a:spcBef>
              <a:spcAft>
                <a:spcPts val="600"/>
              </a:spcAft>
              <a:buFont typeface="Arial" pitchFamily="34" charset="0"/>
              <a:buChar char="•"/>
            </a:pPr>
            <a:r>
              <a:rPr lang="en-US" sz="2800" smtClean="0">
                <a:solidFill>
                  <a:srgbClr val="002060"/>
                </a:solidFill>
                <a:latin typeface="Calibri" pitchFamily="34" charset="0"/>
                <a:cs typeface="Calibri" pitchFamily="34" charset="0"/>
              </a:rPr>
              <a:t>Strategies handling a data set with missing values</a:t>
            </a:r>
          </a:p>
          <a:p>
            <a:pPr marL="457200" indent="-457200">
              <a:spcBef>
                <a:spcPts val="600"/>
              </a:spcBef>
              <a:spcAft>
                <a:spcPts val="600"/>
              </a:spcAft>
              <a:buFont typeface="Arial" pitchFamily="34" charset="0"/>
              <a:buChar char="•"/>
            </a:pPr>
            <a:endParaRPr lang="en-US" sz="1100" smtClean="0">
              <a:solidFill>
                <a:srgbClr val="002060"/>
              </a:solidFill>
              <a:latin typeface="Calibri" pitchFamily="34" charset="0"/>
              <a:cs typeface="Calibri" pitchFamily="34" charset="0"/>
            </a:endParaRPr>
          </a:p>
          <a:p>
            <a:pPr marL="965200" indent="-514350">
              <a:spcAft>
                <a:spcPts val="600"/>
              </a:spcAft>
              <a:buSzTx/>
              <a:buFont typeface="+mj-lt"/>
              <a:buAutoNum type="arabicPeriod"/>
            </a:pPr>
            <a:r>
              <a:rPr lang="en-US" sz="2800" smtClean="0">
                <a:solidFill>
                  <a:srgbClr val="477D59"/>
                </a:solidFill>
                <a:latin typeface="Calibri" pitchFamily="34" charset="0"/>
                <a:cs typeface="Calibri" pitchFamily="34" charset="0"/>
              </a:rPr>
              <a:t>Remove the observations with missing values</a:t>
            </a:r>
          </a:p>
          <a:p>
            <a:pPr marL="965200" indent="-514350">
              <a:spcAft>
                <a:spcPts val="600"/>
              </a:spcAft>
              <a:buSzTx/>
              <a:buFont typeface="+mj-lt"/>
              <a:buAutoNum type="arabicPeriod"/>
            </a:pPr>
            <a:r>
              <a:rPr lang="en-US" sz="2800">
                <a:solidFill>
                  <a:srgbClr val="477D59"/>
                </a:solidFill>
                <a:latin typeface="Calibri" pitchFamily="34" charset="0"/>
                <a:cs typeface="Calibri" pitchFamily="34" charset="0"/>
              </a:rPr>
              <a:t>Filling in the </a:t>
            </a:r>
            <a:r>
              <a:rPr lang="en-US" sz="2800" smtClean="0">
                <a:solidFill>
                  <a:srgbClr val="477D59"/>
                </a:solidFill>
                <a:latin typeface="Calibri" pitchFamily="34" charset="0"/>
                <a:cs typeface="Calibri" pitchFamily="34" charset="0"/>
              </a:rPr>
              <a:t>unknowns </a:t>
            </a:r>
            <a:r>
              <a:rPr lang="en-US" sz="2800">
                <a:solidFill>
                  <a:srgbClr val="477D59"/>
                </a:solidFill>
                <a:latin typeface="Calibri" pitchFamily="34" charset="0"/>
                <a:cs typeface="Calibri" pitchFamily="34" charset="0"/>
              </a:rPr>
              <a:t>with the most frequent </a:t>
            </a:r>
            <a:r>
              <a:rPr lang="en-US" sz="2800" smtClean="0">
                <a:solidFill>
                  <a:srgbClr val="477D59"/>
                </a:solidFill>
                <a:latin typeface="Calibri" pitchFamily="34" charset="0"/>
                <a:cs typeface="Calibri" pitchFamily="34" charset="0"/>
              </a:rPr>
              <a:t>values</a:t>
            </a:r>
          </a:p>
          <a:p>
            <a:pPr marL="965200" indent="-514350">
              <a:spcAft>
                <a:spcPts val="600"/>
              </a:spcAft>
              <a:buSzTx/>
              <a:buFont typeface="+mj-lt"/>
              <a:buAutoNum type="arabicPeriod"/>
            </a:pPr>
            <a:r>
              <a:rPr lang="en-US" sz="2800">
                <a:solidFill>
                  <a:srgbClr val="477D59"/>
                </a:solidFill>
                <a:latin typeface="Calibri" pitchFamily="34" charset="0"/>
                <a:cs typeface="Calibri" pitchFamily="34" charset="0"/>
              </a:rPr>
              <a:t>Leave them as </a:t>
            </a:r>
            <a:r>
              <a:rPr lang="en-US" sz="2800" smtClean="0">
                <a:solidFill>
                  <a:srgbClr val="477D59"/>
                </a:solidFill>
                <a:latin typeface="Calibri" pitchFamily="34" charset="0"/>
                <a:cs typeface="Calibri" pitchFamily="34" charset="0"/>
              </a:rPr>
              <a:t>is</a:t>
            </a:r>
            <a:endParaRPr lang="en-US" sz="2800">
              <a:solidFill>
                <a:srgbClr val="477D59"/>
              </a:solidFill>
              <a:latin typeface="Calibri" pitchFamily="34" charset="0"/>
              <a:cs typeface="Calibri" pitchFamily="34" charset="0"/>
            </a:endParaRPr>
          </a:p>
          <a:p>
            <a:pPr marL="965200" indent="-514350">
              <a:spcAft>
                <a:spcPts val="600"/>
              </a:spcAft>
              <a:buSzTx/>
              <a:buFont typeface="+mj-lt"/>
              <a:buAutoNum type="arabicPeriod"/>
            </a:pPr>
            <a:r>
              <a:rPr lang="en-US" sz="2800" smtClean="0">
                <a:solidFill>
                  <a:srgbClr val="D60093"/>
                </a:solidFill>
                <a:latin typeface="Calibri" pitchFamily="34" charset="0"/>
                <a:cs typeface="Calibri" pitchFamily="34" charset="0"/>
              </a:rPr>
              <a:t>Filling the missing values by exploring the correlation between variables</a:t>
            </a:r>
          </a:p>
          <a:p>
            <a:pPr marL="965200" indent="-514350">
              <a:spcAft>
                <a:spcPts val="600"/>
              </a:spcAft>
              <a:buSzTx/>
              <a:buFont typeface="+mj-lt"/>
              <a:buAutoNum type="arabicPeriod"/>
            </a:pPr>
            <a:r>
              <a:rPr lang="en-US" sz="2800" smtClean="0">
                <a:solidFill>
                  <a:srgbClr val="D60093"/>
                </a:solidFill>
                <a:latin typeface="Calibri" pitchFamily="34" charset="0"/>
                <a:cs typeface="Calibri" pitchFamily="34" charset="0"/>
              </a:rPr>
              <a:t>Filling the unknown values by exploring the similarity between cases (</a:t>
            </a:r>
            <a:r>
              <a:rPr lang="en-US" sz="2800" i="1" smtClean="0">
                <a:solidFill>
                  <a:srgbClr val="D60093"/>
                </a:solidFill>
                <a:latin typeface="Calibri" pitchFamily="34" charset="0"/>
                <a:cs typeface="Calibri" pitchFamily="34" charset="0"/>
              </a:rPr>
              <a:t>distance</a:t>
            </a:r>
            <a:r>
              <a:rPr lang="en-US" sz="2800" smtClean="0">
                <a:solidFill>
                  <a:srgbClr val="D60093"/>
                </a:solidFill>
                <a:latin typeface="Calibri" pitchFamily="34" charset="0"/>
                <a:cs typeface="Calibri" pitchFamily="34" charset="0"/>
              </a:rPr>
              <a:t> measure)</a:t>
            </a:r>
          </a:p>
        </p:txBody>
      </p:sp>
    </p:spTree>
    <p:extLst>
      <p:ext uri="{BB962C8B-B14F-4D97-AF65-F5344CB8AC3E}">
        <p14:creationId xmlns:p14="http://schemas.microsoft.com/office/powerpoint/2010/main" val="3431172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chor="ctr">
            <a:normAutofit/>
          </a:bodyPr>
          <a:lstStyle/>
          <a:p>
            <a:r>
              <a:rPr lang="en-US" sz="3000" smtClean="0"/>
              <a:t>(1) Removing the observations with missing values</a:t>
            </a:r>
            <a:endParaRPr lang="en-US" sz="3000"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48013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800" indent="-177800">
              <a:spcBef>
                <a:spcPts val="600"/>
              </a:spcBef>
              <a:spcAft>
                <a:spcPts val="600"/>
              </a:spcAft>
              <a:buFont typeface="Arial" pitchFamily="34" charset="0"/>
              <a:buChar char="•"/>
            </a:pPr>
            <a:r>
              <a:rPr lang="en-US" sz="2800" smtClean="0">
                <a:solidFill>
                  <a:srgbClr val="002060"/>
                </a:solidFill>
                <a:latin typeface="Calibri" pitchFamily="34" charset="0"/>
                <a:cs typeface="Calibri" pitchFamily="34" charset="0"/>
              </a:rPr>
              <a:t>This option can be a reasonable choice </a:t>
            </a:r>
            <a:r>
              <a:rPr lang="en-US" sz="2800" b="1" smtClean="0">
                <a:solidFill>
                  <a:srgbClr val="D60093"/>
                </a:solidFill>
                <a:latin typeface="Calibri" pitchFamily="34" charset="0"/>
                <a:cs typeface="Calibri" pitchFamily="34" charset="0"/>
              </a:rPr>
              <a:t>when the proportion of cases with unknowns is small with respect to the size of the available data set</a:t>
            </a:r>
            <a:endParaRPr lang="en-US" sz="2800" smtClean="0">
              <a:solidFill>
                <a:srgbClr val="002060"/>
              </a:solidFill>
              <a:latin typeface="Calibri" pitchFamily="34" charset="0"/>
              <a:cs typeface="Calibri" pitchFamily="34" charset="0"/>
            </a:endParaRPr>
          </a:p>
          <a:p>
            <a:pPr marL="177800" indent="-177800">
              <a:spcBef>
                <a:spcPts val="600"/>
              </a:spcBef>
              <a:spcAft>
                <a:spcPts val="600"/>
              </a:spcAft>
              <a:buFont typeface="Arial" pitchFamily="34" charset="0"/>
              <a:buChar char="•"/>
            </a:pPr>
            <a:endParaRPr lang="en-US" sz="2800" smtClean="0">
              <a:solidFill>
                <a:srgbClr val="0070C0"/>
              </a:solidFill>
              <a:latin typeface="Calibri" pitchFamily="34" charset="0"/>
              <a:cs typeface="Calibri" pitchFamily="34" charset="0"/>
            </a:endParaRPr>
          </a:p>
          <a:p>
            <a:pPr marL="177800" indent="-177800">
              <a:spcBef>
                <a:spcPts val="600"/>
              </a:spcBef>
              <a:spcAft>
                <a:spcPts val="600"/>
              </a:spcAft>
              <a:buFont typeface="Arial" pitchFamily="34" charset="0"/>
              <a:buChar char="•"/>
            </a:pPr>
            <a:r>
              <a:rPr lang="en-US" sz="2800" smtClean="0">
                <a:solidFill>
                  <a:srgbClr val="0070C0"/>
                </a:solidFill>
                <a:latin typeface="Calibri" pitchFamily="34" charset="0"/>
                <a:cs typeface="Calibri" pitchFamily="34" charset="0"/>
              </a:rPr>
              <a:t>Before eliminating all observations with at least one unknown value in some variable, it is always wise to have a look, or at least count them</a:t>
            </a:r>
            <a:endParaRPr lang="en-US" sz="2800">
              <a:solidFill>
                <a:srgbClr val="0070C0"/>
              </a:solidFill>
              <a:latin typeface="Calibri" pitchFamily="34" charset="0"/>
              <a:cs typeface="Calibri" pitchFamily="34" charset="0"/>
            </a:endParaRPr>
          </a:p>
          <a:p>
            <a:pPr marL="177800" indent="-177800">
              <a:spcBef>
                <a:spcPts val="600"/>
              </a:spcBef>
              <a:spcAft>
                <a:spcPts val="600"/>
              </a:spcAft>
              <a:buFont typeface="Arial" pitchFamily="34" charset="0"/>
              <a:buChar char="•"/>
            </a:pPr>
            <a:endParaRPr lang="en-US" sz="2000" smtClean="0">
              <a:solidFill>
                <a:srgbClr val="477D59"/>
              </a:solidFill>
              <a:latin typeface="Calibri" pitchFamily="34" charset="0"/>
              <a:cs typeface="Calibri" pitchFamily="34" charset="0"/>
            </a:endParaRPr>
          </a:p>
          <a:p>
            <a:pPr marL="177800" indent="-177800">
              <a:spcBef>
                <a:spcPts val="600"/>
              </a:spcBef>
              <a:spcAft>
                <a:spcPts val="600"/>
              </a:spcAft>
              <a:buFont typeface="Arial" pitchFamily="34" charset="0"/>
              <a:buChar char="•"/>
            </a:pPr>
            <a:endParaRPr lang="en-US" sz="2000">
              <a:solidFill>
                <a:srgbClr val="477D59"/>
              </a:solidFill>
              <a:latin typeface="Calibri" pitchFamily="34" charset="0"/>
              <a:cs typeface="Calibri" pitchFamily="34" charset="0"/>
            </a:endParaRPr>
          </a:p>
          <a:p>
            <a:pPr marL="177800" indent="-177800">
              <a:spcBef>
                <a:spcPts val="600"/>
              </a:spcBef>
              <a:spcAft>
                <a:spcPts val="600"/>
              </a:spcAft>
              <a:buFont typeface="Arial" pitchFamily="34" charset="0"/>
              <a:buChar char="•"/>
            </a:pPr>
            <a:endParaRPr lang="en-US" sz="2000" smtClean="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2488501257"/>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199</a:t>
            </a:fld>
            <a:endParaRPr lang="en-US"/>
          </a:p>
        </p:txBody>
      </p:sp>
      <p:sp>
        <p:nvSpPr>
          <p:cNvPr id="3" name="Title 2"/>
          <p:cNvSpPr>
            <a:spLocks noGrp="1"/>
          </p:cNvSpPr>
          <p:nvPr>
            <p:ph type="title"/>
          </p:nvPr>
        </p:nvSpPr>
        <p:spPr/>
        <p:txBody>
          <a:bodyPr anchor="ctr"/>
          <a:lstStyle/>
          <a:p>
            <a:r>
              <a:rPr lang="en-US" sz="3000"/>
              <a:t>(1) Removing the observations with missing values</a:t>
            </a:r>
            <a:endParaRPr lang="en-US"/>
          </a:p>
        </p:txBody>
      </p:sp>
      <p:sp>
        <p:nvSpPr>
          <p:cNvPr id="4" name="Content Placeholder 3"/>
          <p:cNvSpPr>
            <a:spLocks noGrp="1"/>
          </p:cNvSpPr>
          <p:nvPr>
            <p:ph idx="1"/>
          </p:nvPr>
        </p:nvSpPr>
        <p:spPr/>
        <p:txBody>
          <a:bodyPr/>
          <a:lstStyle/>
          <a:p>
            <a:pPr>
              <a:lnSpc>
                <a:spcPct val="100000"/>
              </a:lnSpc>
            </a:pPr>
            <a:r>
              <a:rPr lang="en-US" smtClean="0"/>
              <a:t>There can be many methods to remove incomplete observations</a:t>
            </a:r>
          </a:p>
          <a:p>
            <a:pPr>
              <a:lnSpc>
                <a:spcPct val="100000"/>
              </a:lnSpc>
            </a:pPr>
            <a:r>
              <a:rPr lang="en-US" smtClean="0"/>
              <a:t>Method 1: </a:t>
            </a:r>
            <a:r>
              <a:rPr lang="en-US" sz="1800" smtClean="0">
                <a:latin typeface="Courier New" panose="02070309020205020404" pitchFamily="49" charset="0"/>
                <a:cs typeface="Courier New" panose="02070309020205020404" pitchFamily="49" charset="0"/>
              </a:rPr>
              <a:t>flights_clean1 </a:t>
            </a:r>
            <a:r>
              <a:rPr lang="en-US" sz="1800">
                <a:latin typeface="Courier New" panose="02070309020205020404" pitchFamily="49" charset="0"/>
                <a:cs typeface="Courier New" panose="02070309020205020404" pitchFamily="49" charset="0"/>
              </a:rPr>
              <a:t>&lt;- flights[complete.cases(flights),]</a:t>
            </a:r>
          </a:p>
          <a:p>
            <a:pPr>
              <a:lnSpc>
                <a:spcPct val="100000"/>
              </a:lnSpc>
            </a:pPr>
            <a:r>
              <a:rPr lang="en-US" smtClean="0"/>
              <a:t>Method 2: </a:t>
            </a:r>
            <a:r>
              <a:rPr lang="en-US" sz="1800" smtClean="0">
                <a:latin typeface="Courier New" panose="02070309020205020404" pitchFamily="49" charset="0"/>
                <a:cs typeface="Courier New" panose="02070309020205020404" pitchFamily="49" charset="0"/>
              </a:rPr>
              <a:t>flights_clean2 </a:t>
            </a:r>
            <a:r>
              <a:rPr lang="en-US" sz="1800">
                <a:latin typeface="Courier New" panose="02070309020205020404" pitchFamily="49" charset="0"/>
                <a:cs typeface="Courier New" panose="02070309020205020404" pitchFamily="49" charset="0"/>
              </a:rPr>
              <a:t>&lt;- na.omit(flights)</a:t>
            </a:r>
          </a:p>
          <a:p>
            <a:pPr>
              <a:lnSpc>
                <a:spcPct val="100000"/>
              </a:lnSpc>
            </a:pPr>
            <a:endParaRPr lang="en-US" smtClean="0"/>
          </a:p>
          <a:p>
            <a:pPr>
              <a:lnSpc>
                <a:spcPct val="100000"/>
              </a:lnSpc>
            </a:pPr>
            <a:r>
              <a:rPr lang="en-US" smtClean="0"/>
              <a:t>Check the result:</a:t>
            </a:r>
          </a:p>
          <a:p>
            <a:pPr>
              <a:lnSpc>
                <a:spcPct val="100000"/>
              </a:lnSpc>
            </a:pPr>
            <a:r>
              <a:rPr lang="en-US" sz="1800" smtClean="0">
                <a:latin typeface="Courier New" panose="02070309020205020404" pitchFamily="49" charset="0"/>
                <a:cs typeface="Courier New" panose="02070309020205020404" pitchFamily="49" charset="0"/>
              </a:rPr>
              <a:t>any</a:t>
            </a:r>
            <a:r>
              <a:rPr lang="en-US" sz="1800">
                <a:latin typeface="Courier New" panose="02070309020205020404" pitchFamily="49" charset="0"/>
                <a:cs typeface="Courier New" panose="02070309020205020404" pitchFamily="49" charset="0"/>
              </a:rPr>
              <a:t>(!complete.cases(flights_clean1))</a:t>
            </a:r>
          </a:p>
          <a:p>
            <a:pPr>
              <a:lnSpc>
                <a:spcPct val="100000"/>
              </a:lnSpc>
            </a:pPr>
            <a:r>
              <a:rPr lang="en-US" sz="1800" smtClean="0">
                <a:latin typeface="Courier New" panose="02070309020205020404" pitchFamily="49" charset="0"/>
                <a:cs typeface="Courier New" panose="02070309020205020404" pitchFamily="49" charset="0"/>
              </a:rPr>
              <a:t>any</a:t>
            </a:r>
            <a:r>
              <a:rPr lang="en-US" sz="1800">
                <a:latin typeface="Courier New" panose="02070309020205020404" pitchFamily="49" charset="0"/>
                <a:cs typeface="Courier New" panose="02070309020205020404" pitchFamily="49" charset="0"/>
              </a:rPr>
              <a:t>(!complete.cases(flights_clean2</a:t>
            </a:r>
            <a:r>
              <a:rPr lang="en-US" sz="1800" smtClean="0">
                <a:latin typeface="Courier New" panose="02070309020205020404" pitchFamily="49" charset="0"/>
                <a:cs typeface="Courier New" panose="02070309020205020404" pitchFamily="49" charset="0"/>
              </a:rPr>
              <a:t>))</a:t>
            </a:r>
          </a:p>
        </p:txBody>
      </p:sp>
      <p:sp>
        <p:nvSpPr>
          <p:cNvPr id="6" name="Rounded Rectangle 5"/>
          <p:cNvSpPr/>
          <p:nvPr/>
        </p:nvSpPr>
        <p:spPr>
          <a:xfrm>
            <a:off x="458856" y="5604979"/>
            <a:ext cx="8229600" cy="762000"/>
          </a:xfrm>
          <a:prstGeom prst="roundRect">
            <a:avLst/>
          </a:prstGeom>
          <a:solidFill>
            <a:srgbClr val="FFFFCC">
              <a:alpha val="52941"/>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400" smtClean="0">
                <a:solidFill>
                  <a:srgbClr val="C00000"/>
                </a:solidFill>
                <a:latin typeface="Calibri" pitchFamily="34" charset="0"/>
                <a:cs typeface="Calibri" pitchFamily="34" charset="0"/>
              </a:rPr>
              <a:t>Caution: If the values are non-randomly missing, then throwing away incomplete observations may introduce bias</a:t>
            </a:r>
            <a:endParaRPr lang="en-US" sz="2400">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3334119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457200"/>
            <a:ext cx="8690112" cy="1156252"/>
          </a:xfrm>
        </p:spPr>
        <p:txBody>
          <a:bodyPr>
            <a:normAutofit/>
          </a:bodyPr>
          <a:lstStyle/>
          <a:p>
            <a:r>
              <a:rPr lang="en-US" smtClean="0"/>
              <a:t>Basic Terminology</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graphicFrame>
        <p:nvGraphicFramePr>
          <p:cNvPr id="6" name="Table 5"/>
          <p:cNvGraphicFramePr>
            <a:graphicFrameLocks noGrp="1"/>
          </p:cNvGraphicFramePr>
          <p:nvPr>
            <p:extLst/>
          </p:nvPr>
        </p:nvGraphicFramePr>
        <p:xfrm>
          <a:off x="1120134" y="2895599"/>
          <a:ext cx="6400800" cy="2164080"/>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0">
                <a:tc>
                  <a:txBody>
                    <a:bodyPr vert="horz" wrap="square"/>
                    <a:lstStyle/>
                    <a:p>
                      <a:pPr algn="l"/>
                      <a:r>
                        <a:rPr lang="en-CA" sz="1600" smtClean="0"/>
                        <a:t>Company</a:t>
                      </a:r>
                      <a:endParaRPr lang="en-US" sz="1600"/>
                    </a:p>
                  </a:txBody>
                  <a:tcPr anchor="ctr">
                    <a:solidFill>
                      <a:schemeClr val="bg1"/>
                    </a:solidFill>
                  </a:tcPr>
                </a:tc>
                <a:tc>
                  <a:txBody>
                    <a:bodyPr vert="horz" wrap="square"/>
                    <a:lstStyle/>
                    <a:p>
                      <a:pPr algn="l"/>
                      <a:r>
                        <a:rPr lang="en-CA" sz="1600" smtClean="0"/>
                        <a:t>Industry</a:t>
                      </a:r>
                      <a:endParaRPr lang="en-US" sz="1600"/>
                    </a:p>
                  </a:txBody>
                  <a:tcPr anchor="ctr">
                    <a:solidFill>
                      <a:schemeClr val="bg1"/>
                    </a:solidFill>
                  </a:tcPr>
                </a:tc>
                <a:tc>
                  <a:txBody>
                    <a:bodyPr vert="horz" wrap="square"/>
                    <a:lstStyle/>
                    <a:p>
                      <a:pPr algn="l"/>
                      <a:r>
                        <a:rPr lang="en-CA" sz="1600" smtClean="0"/>
                        <a:t>Sales </a:t>
                      </a:r>
                      <a:br>
                        <a:rPr lang="en-CA" sz="1600" smtClean="0"/>
                      </a:br>
                      <a:r>
                        <a:rPr lang="en-CA" sz="1600" smtClean="0"/>
                        <a:t>($ Millions)</a:t>
                      </a:r>
                      <a:endParaRPr lang="en-US" sz="1600"/>
                    </a:p>
                  </a:txBody>
                  <a:tcPr anchor="ctr">
                    <a:solidFill>
                      <a:schemeClr val="bg1"/>
                    </a:solidFill>
                  </a:tcPr>
                </a:tc>
                <a:tc>
                  <a:txBody>
                    <a:bodyPr vert="horz" wrap="square"/>
                    <a:lstStyle/>
                    <a:p>
                      <a:pPr algn="l"/>
                      <a:r>
                        <a:rPr lang="en-CA" sz="1600" smtClean="0"/>
                        <a:t>CEO Pay </a:t>
                      </a:r>
                      <a:br>
                        <a:rPr lang="en-CA" sz="1600" smtClean="0"/>
                      </a:br>
                      <a:r>
                        <a:rPr lang="en-CA" sz="1600" smtClean="0"/>
                        <a:t>($000)</a:t>
                      </a:r>
                      <a:endParaRPr lang="en-US" sz="1600"/>
                    </a:p>
                  </a:txBody>
                  <a:tcPr anchor="ctr">
                    <a:solidFill>
                      <a:schemeClr val="bg1"/>
                    </a:solidFill>
                  </a:tcPr>
                </a:tc>
                <a:tc>
                  <a:txBody>
                    <a:bodyPr vert="horz" wrap="square"/>
                    <a:lstStyle/>
                    <a:p>
                      <a:pPr algn="l"/>
                      <a:r>
                        <a:rPr lang="en-CA" sz="1600" smtClean="0"/>
                        <a:t>ROE (%)</a:t>
                      </a:r>
                      <a:endParaRPr lang="en-US" sz="1600"/>
                    </a:p>
                  </a:txBody>
                  <a:tcPr anchor="ctr">
                    <a:solidFill>
                      <a:schemeClr val="bg1"/>
                    </a:solidFill>
                  </a:tcPr>
                </a:tc>
                <a:extLst>
                  <a:ext uri="{0D108BD9-81ED-4DB2-BD59-A6C34878D82A}">
                    <a16:rowId xmlns:a16="http://schemas.microsoft.com/office/drawing/2014/main" val="10000"/>
                  </a:ext>
                </a:extLst>
              </a:tr>
              <a:tr h="0">
                <a:tc>
                  <a:txBody>
                    <a:bodyPr vert="horz" wrap="square"/>
                    <a:lstStyle/>
                    <a:p>
                      <a:pPr algn="l"/>
                      <a:r>
                        <a:rPr lang="en-CA" sz="1600" smtClean="0"/>
                        <a:t>Boeing</a:t>
                      </a:r>
                      <a:endParaRPr lang="en-US" sz="1600"/>
                    </a:p>
                  </a:txBody>
                  <a:tcPr anchor="ctr">
                    <a:solidFill>
                      <a:schemeClr val="bg1"/>
                    </a:solidFill>
                  </a:tcPr>
                </a:tc>
                <a:tc>
                  <a:txBody>
                    <a:bodyPr vert="horz" wrap="square"/>
                    <a:lstStyle/>
                    <a:p>
                      <a:pPr algn="l"/>
                      <a:r>
                        <a:rPr lang="en-CA" sz="1600" smtClean="0"/>
                        <a:t>High</a:t>
                      </a:r>
                      <a:r>
                        <a:rPr lang="en-CA" sz="1600" baseline="0" smtClean="0"/>
                        <a:t> Tech</a:t>
                      </a:r>
                      <a:endParaRPr lang="en-US" sz="1600"/>
                    </a:p>
                  </a:txBody>
                  <a:tcPr anchor="ctr">
                    <a:solidFill>
                      <a:schemeClr val="bg1"/>
                    </a:solidFill>
                  </a:tcPr>
                </a:tc>
                <a:tc>
                  <a:txBody>
                    <a:bodyPr vert="horz" wrap="square"/>
                    <a:lstStyle/>
                    <a:p>
                      <a:pPr algn="l"/>
                      <a:r>
                        <a:rPr lang="en-CA" sz="1600" smtClean="0"/>
                        <a:t>56154.0</a:t>
                      </a:r>
                      <a:endParaRPr lang="en-US" sz="1600"/>
                    </a:p>
                  </a:txBody>
                  <a:tcPr anchor="ctr">
                    <a:solidFill>
                      <a:schemeClr val="bg1"/>
                    </a:solidFill>
                  </a:tcPr>
                </a:tc>
                <a:tc>
                  <a:txBody>
                    <a:bodyPr vert="horz" wrap="square"/>
                    <a:lstStyle/>
                    <a:p>
                      <a:pPr algn="l"/>
                      <a:r>
                        <a:rPr lang="en-CA" sz="1600" smtClean="0"/>
                        <a:t>999</a:t>
                      </a:r>
                      <a:endParaRPr lang="en-US" sz="1600"/>
                    </a:p>
                  </a:txBody>
                  <a:tcPr anchor="ctr">
                    <a:solidFill>
                      <a:schemeClr val="bg1"/>
                    </a:solidFill>
                  </a:tcPr>
                </a:tc>
                <a:tc>
                  <a:txBody>
                    <a:bodyPr vert="horz" wrap="square"/>
                    <a:lstStyle/>
                    <a:p>
                      <a:pPr algn="l"/>
                      <a:r>
                        <a:rPr lang="en-CA" sz="1600" smtClean="0"/>
                        <a:t>9.1</a:t>
                      </a:r>
                      <a:endParaRPr lang="en-US" sz="1600"/>
                    </a:p>
                  </a:txBody>
                  <a:tcPr anchor="ctr">
                    <a:solidFill>
                      <a:schemeClr val="bg1"/>
                    </a:solidFill>
                  </a:tcPr>
                </a:tc>
                <a:extLst>
                  <a:ext uri="{0D108BD9-81ED-4DB2-BD59-A6C34878D82A}">
                    <a16:rowId xmlns:a16="http://schemas.microsoft.com/office/drawing/2014/main" val="10001"/>
                  </a:ext>
                </a:extLst>
              </a:tr>
              <a:tr h="0">
                <a:tc>
                  <a:txBody>
                    <a:bodyPr vert="horz" wrap="square"/>
                    <a:lstStyle/>
                    <a:p>
                      <a:pPr algn="l"/>
                      <a:r>
                        <a:rPr lang="en-CA" sz="1600" smtClean="0"/>
                        <a:t>Delta Airlines</a:t>
                      </a:r>
                      <a:endParaRPr lang="en-US" sz="1600"/>
                    </a:p>
                  </a:txBody>
                  <a:tcPr anchor="ctr">
                    <a:solidFill>
                      <a:schemeClr val="bg1"/>
                    </a:solidFill>
                  </a:tcPr>
                </a:tc>
                <a:tc>
                  <a:txBody>
                    <a:bodyPr vert="horz" wrap="square"/>
                    <a:lstStyle/>
                    <a:p>
                      <a:pPr algn="l"/>
                      <a:r>
                        <a:rPr lang="en-CA" sz="1600" smtClean="0"/>
                        <a:t>Transportation</a:t>
                      </a:r>
                      <a:endParaRPr lang="en-US" sz="1600"/>
                    </a:p>
                  </a:txBody>
                  <a:tcPr anchor="ctr">
                    <a:solidFill>
                      <a:schemeClr val="bg1"/>
                    </a:solidFill>
                  </a:tcPr>
                </a:tc>
                <a:tc>
                  <a:txBody>
                    <a:bodyPr vert="horz" wrap="square"/>
                    <a:lstStyle/>
                    <a:p>
                      <a:pPr algn="l"/>
                      <a:r>
                        <a:rPr lang="en-CA" sz="1600" smtClean="0"/>
                        <a:t>14402.0</a:t>
                      </a:r>
                      <a:endParaRPr lang="en-US" sz="1600"/>
                    </a:p>
                  </a:txBody>
                  <a:tcPr anchor="ctr">
                    <a:solidFill>
                      <a:schemeClr val="bg1"/>
                    </a:solidFill>
                  </a:tcPr>
                </a:tc>
                <a:tc>
                  <a:txBody>
                    <a:bodyPr vert="horz" wrap="square"/>
                    <a:lstStyle/>
                    <a:p>
                      <a:pPr algn="l"/>
                      <a:r>
                        <a:rPr lang="en-CA" sz="1600" smtClean="0"/>
                        <a:t>1776</a:t>
                      </a:r>
                      <a:endParaRPr lang="en-US" sz="1600"/>
                    </a:p>
                  </a:txBody>
                  <a:tcPr anchor="ctr">
                    <a:solidFill>
                      <a:schemeClr val="bg1"/>
                    </a:solidFill>
                  </a:tcPr>
                </a:tc>
                <a:tc>
                  <a:txBody>
                    <a:bodyPr vert="horz" wrap="square"/>
                    <a:lstStyle/>
                    <a:p>
                      <a:pPr algn="l"/>
                      <a:r>
                        <a:rPr lang="en-CA" sz="1600" smtClean="0"/>
                        <a:t>26.4</a:t>
                      </a:r>
                      <a:endParaRPr lang="en-US" sz="1600"/>
                    </a:p>
                  </a:txBody>
                  <a:tcPr anchor="ctr">
                    <a:solidFill>
                      <a:schemeClr val="bg1"/>
                    </a:solidFill>
                  </a:tcPr>
                </a:tc>
                <a:extLst>
                  <a:ext uri="{0D108BD9-81ED-4DB2-BD59-A6C34878D82A}">
                    <a16:rowId xmlns:a16="http://schemas.microsoft.com/office/drawing/2014/main" val="10002"/>
                  </a:ext>
                </a:extLst>
              </a:tr>
              <a:tr h="0">
                <a:tc>
                  <a:txBody>
                    <a:bodyPr vert="horz" wrap="square"/>
                    <a:lstStyle/>
                    <a:p>
                      <a:pPr algn="l"/>
                      <a:r>
                        <a:rPr lang="en-CA" sz="1600" smtClean="0"/>
                        <a:t>Best Buy</a:t>
                      </a:r>
                      <a:endParaRPr lang="en-US" sz="1600"/>
                    </a:p>
                  </a:txBody>
                  <a:tcPr anchor="ctr">
                    <a:solidFill>
                      <a:schemeClr val="bg1"/>
                    </a:solidFill>
                  </a:tcPr>
                </a:tc>
                <a:tc>
                  <a:txBody>
                    <a:bodyPr vert="horz" wrap="square"/>
                    <a:lstStyle/>
                    <a:p>
                      <a:pPr algn="l"/>
                      <a:r>
                        <a:rPr lang="en-CA" sz="1600" smtClean="0"/>
                        <a:t>Consumer Products</a:t>
                      </a:r>
                      <a:endParaRPr lang="en-US" sz="1600"/>
                    </a:p>
                  </a:txBody>
                  <a:tcPr anchor="ctr">
                    <a:solidFill>
                      <a:schemeClr val="bg1"/>
                    </a:solidFill>
                  </a:tcPr>
                </a:tc>
                <a:tc>
                  <a:txBody>
                    <a:bodyPr vert="horz" wrap="square"/>
                    <a:lstStyle/>
                    <a:p>
                      <a:pPr algn="l"/>
                      <a:r>
                        <a:rPr lang="en-CA" sz="1600" smtClean="0"/>
                        <a:t>9471.7</a:t>
                      </a:r>
                      <a:endParaRPr lang="en-US" sz="1600"/>
                    </a:p>
                  </a:txBody>
                  <a:tcPr anchor="ctr">
                    <a:solidFill>
                      <a:schemeClr val="bg1"/>
                    </a:solidFill>
                  </a:tcPr>
                </a:tc>
                <a:tc>
                  <a:txBody>
                    <a:bodyPr vert="horz" wrap="square"/>
                    <a:lstStyle/>
                    <a:p>
                      <a:pPr algn="l"/>
                      <a:r>
                        <a:rPr lang="en-CA" sz="1600" smtClean="0"/>
                        <a:t>1587</a:t>
                      </a:r>
                      <a:endParaRPr lang="en-US" sz="1600"/>
                    </a:p>
                  </a:txBody>
                  <a:tcPr anchor="ctr">
                    <a:solidFill>
                      <a:schemeClr val="bg1"/>
                    </a:solidFill>
                  </a:tcPr>
                </a:tc>
                <a:tc>
                  <a:txBody>
                    <a:bodyPr vert="horz" wrap="square"/>
                    <a:lstStyle/>
                    <a:p>
                      <a:pPr algn="l"/>
                      <a:r>
                        <a:rPr lang="en-CA" sz="1600" smtClean="0"/>
                        <a:t>19.3</a:t>
                      </a:r>
                      <a:endParaRPr lang="en-US" sz="1600"/>
                    </a:p>
                  </a:txBody>
                  <a:tcPr anchor="ctr">
                    <a:solidFill>
                      <a:schemeClr val="bg1"/>
                    </a:solidFill>
                  </a:tcPr>
                </a:tc>
                <a:extLst>
                  <a:ext uri="{0D108BD9-81ED-4DB2-BD59-A6C34878D82A}">
                    <a16:rowId xmlns:a16="http://schemas.microsoft.com/office/drawing/2014/main" val="10003"/>
                  </a:ext>
                </a:extLst>
              </a:tr>
              <a:tr h="0">
                <a:tc>
                  <a:txBody>
                    <a:bodyPr vert="horz" wrap="square"/>
                    <a:lstStyle/>
                    <a:p>
                      <a:pPr algn="l"/>
                      <a:r>
                        <a:rPr lang="en-CA" sz="1600" smtClean="0"/>
                        <a:t>Chase</a:t>
                      </a:r>
                      <a:r>
                        <a:rPr lang="en-CA" sz="1600" baseline="0" smtClean="0"/>
                        <a:t> Manhattan</a:t>
                      </a:r>
                      <a:endParaRPr lang="en-US" sz="1600"/>
                    </a:p>
                  </a:txBody>
                  <a:tcPr anchor="ctr">
                    <a:solidFill>
                      <a:schemeClr val="bg1"/>
                    </a:solidFill>
                  </a:tcPr>
                </a:tc>
                <a:tc>
                  <a:txBody>
                    <a:bodyPr vert="horz" wrap="square"/>
                    <a:lstStyle/>
                    <a:p>
                      <a:pPr algn="l"/>
                      <a:r>
                        <a:rPr lang="en-CA" sz="1600" smtClean="0"/>
                        <a:t>Financial Services</a:t>
                      </a:r>
                      <a:endParaRPr lang="en-US" sz="1600"/>
                    </a:p>
                  </a:txBody>
                  <a:tcPr anchor="ctr">
                    <a:solidFill>
                      <a:schemeClr val="bg1"/>
                    </a:solidFill>
                  </a:tcPr>
                </a:tc>
                <a:tc>
                  <a:txBody>
                    <a:bodyPr vert="horz" wrap="square"/>
                    <a:lstStyle/>
                    <a:p>
                      <a:pPr algn="l"/>
                      <a:r>
                        <a:rPr lang="en-CA" sz="1600" smtClean="0"/>
                        <a:t>32379.0</a:t>
                      </a:r>
                      <a:endParaRPr lang="en-US" sz="1600"/>
                    </a:p>
                  </a:txBody>
                  <a:tcPr anchor="ctr">
                    <a:solidFill>
                      <a:schemeClr val="bg1"/>
                    </a:solidFill>
                  </a:tcPr>
                </a:tc>
                <a:tc>
                  <a:txBody>
                    <a:bodyPr vert="horz" wrap="square"/>
                    <a:lstStyle/>
                    <a:p>
                      <a:pPr algn="l"/>
                      <a:r>
                        <a:rPr lang="en-CA" sz="1600" smtClean="0"/>
                        <a:t>6229</a:t>
                      </a:r>
                      <a:endParaRPr lang="en-US" sz="1600"/>
                    </a:p>
                  </a:txBody>
                  <a:tcPr anchor="ctr">
                    <a:solidFill>
                      <a:schemeClr val="bg1"/>
                    </a:solidFill>
                  </a:tcPr>
                </a:tc>
                <a:tc>
                  <a:txBody>
                    <a:bodyPr vert="horz" wrap="square"/>
                    <a:lstStyle/>
                    <a:p>
                      <a:pPr algn="l"/>
                      <a:r>
                        <a:rPr lang="en-CA" sz="1600" smtClean="0"/>
                        <a:t>16.2</a:t>
                      </a:r>
                      <a:endParaRPr lang="en-US" sz="1600"/>
                    </a:p>
                  </a:txBody>
                  <a:tcPr anchor="ctr">
                    <a:solidFill>
                      <a:schemeClr val="bg1"/>
                    </a:solidFill>
                  </a:tcPr>
                </a:tc>
                <a:extLst>
                  <a:ext uri="{0D108BD9-81ED-4DB2-BD59-A6C34878D82A}">
                    <a16:rowId xmlns:a16="http://schemas.microsoft.com/office/drawing/2014/main" val="10004"/>
                  </a:ext>
                </a:extLst>
              </a:tr>
            </a:tbl>
          </a:graphicData>
        </a:graphic>
      </p:graphicFrame>
      <p:sp>
        <p:nvSpPr>
          <p:cNvPr id="7" name="TextBox 6"/>
          <p:cNvSpPr txBox="1"/>
          <p:nvPr/>
        </p:nvSpPr>
        <p:spPr>
          <a:xfrm>
            <a:off x="-41916" y="3505199"/>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CA" sz="1800" b="1"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Elements</a:t>
            </a:r>
            <a:endParaRPr kumimoji="0" lang="en-US" sz="1800" b="1"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sp>
        <p:nvSpPr>
          <p:cNvPr id="8" name="Rounded Rectangle 7"/>
          <p:cNvSpPr/>
          <p:nvPr/>
        </p:nvSpPr>
        <p:spPr>
          <a:xfrm>
            <a:off x="1043934" y="3689865"/>
            <a:ext cx="1676400" cy="1438210"/>
          </a:xfrm>
          <a:prstGeom prst="round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cxnSp>
        <p:nvCxnSpPr>
          <p:cNvPr id="9" name="Elbow Connector 8"/>
          <p:cNvCxnSpPr>
            <a:stCxn id="7" idx="2"/>
          </p:cNvCxnSpPr>
          <p:nvPr/>
        </p:nvCxnSpPr>
        <p:spPr>
          <a:xfrm rot="16200000" flipH="1">
            <a:off x="571375" y="3794640"/>
            <a:ext cx="392668" cy="552450"/>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2984" y="5128075"/>
            <a:ext cx="5867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CA" sz="1200" b="0" i="0" u="none" strike="noStrike" kern="1200" cap="none" spc="0" normalizeH="0" baseline="0" noProof="0" smtClean="0">
                <a:ln>
                  <a:noFill/>
                </a:ln>
                <a:solidFill>
                  <a:prstClr val="black">
                    <a:lumMod val="75000"/>
                    <a:lumOff val="25000"/>
                  </a:prstClr>
                </a:solidFill>
                <a:effectLst/>
                <a:uLnTx/>
                <a:uFillTx/>
                <a:latin typeface="Calibri" pitchFamily="34" charset="0"/>
                <a:ea typeface="+mn-ea"/>
                <a:cs typeface="Calibri" pitchFamily="34" charset="0"/>
              </a:rPr>
              <a:t>Source: Executive Compensation Scoreboard, </a:t>
            </a:r>
            <a:r>
              <a:rPr kumimoji="0" lang="en-CA" sz="1200" b="0" i="1" u="none" strike="noStrike" kern="1200" cap="none" spc="0" normalizeH="0" baseline="0" noProof="0" smtClean="0">
                <a:ln>
                  <a:noFill/>
                </a:ln>
                <a:solidFill>
                  <a:prstClr val="black">
                    <a:lumMod val="75000"/>
                    <a:lumOff val="25000"/>
                  </a:prstClr>
                </a:solidFill>
                <a:effectLst/>
                <a:uLnTx/>
                <a:uFillTx/>
                <a:latin typeface="Calibri" pitchFamily="34" charset="0"/>
                <a:ea typeface="+mn-ea"/>
                <a:cs typeface="Calibri" pitchFamily="34" charset="0"/>
              </a:rPr>
              <a:t>Business Week</a:t>
            </a:r>
            <a:r>
              <a:rPr kumimoji="0" lang="en-CA" sz="1200" b="0" i="0" u="none" strike="noStrike" kern="1200" cap="none" spc="0" normalizeH="0" baseline="0" noProof="0" smtClean="0">
                <a:ln>
                  <a:noFill/>
                </a:ln>
                <a:solidFill>
                  <a:prstClr val="black">
                    <a:lumMod val="75000"/>
                    <a:lumOff val="25000"/>
                  </a:prstClr>
                </a:solidFill>
                <a:effectLst/>
                <a:uLnTx/>
                <a:uFillTx/>
                <a:latin typeface="Calibri" pitchFamily="34" charset="0"/>
                <a:ea typeface="+mn-ea"/>
                <a:cs typeface="Calibri" pitchFamily="34" charset="0"/>
              </a:rPr>
              <a:t>, April 19, 1999</a:t>
            </a:r>
            <a:endParaRPr kumimoji="0" lang="en-US" sz="1200" b="0" i="0" u="none" strike="noStrike" kern="1200" cap="none" spc="0" normalizeH="0" baseline="0" noProof="0">
              <a:ln>
                <a:noFill/>
              </a:ln>
              <a:solidFill>
                <a:prstClr val="black">
                  <a:lumMod val="75000"/>
                  <a:lumOff val="25000"/>
                </a:prstClr>
              </a:solidFill>
              <a:effectLst/>
              <a:uLnTx/>
              <a:uFillTx/>
              <a:latin typeface="Calibri" pitchFamily="34" charset="0"/>
              <a:ea typeface="+mn-ea"/>
              <a:cs typeface="Calibri" pitchFamily="34" charset="0"/>
            </a:endParaRPr>
          </a:p>
        </p:txBody>
      </p:sp>
      <p:sp>
        <p:nvSpPr>
          <p:cNvPr id="12" name="Rounded Rectangle 11"/>
          <p:cNvSpPr/>
          <p:nvPr/>
        </p:nvSpPr>
        <p:spPr>
          <a:xfrm>
            <a:off x="2739384" y="2943997"/>
            <a:ext cx="4552950" cy="745867"/>
          </a:xfrm>
          <a:prstGeom prst="round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3" name="TextBox 12"/>
          <p:cNvSpPr txBox="1"/>
          <p:nvPr/>
        </p:nvSpPr>
        <p:spPr>
          <a:xfrm>
            <a:off x="7865742" y="313226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CA" sz="1800" b="1"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Variables</a:t>
            </a:r>
            <a:endParaRPr kumimoji="0" lang="en-US" sz="1800" b="1"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14" name="Straight Arrow Connector 13"/>
          <p:cNvCxnSpPr>
            <a:stCxn id="13" idx="1"/>
            <a:endCxn id="12" idx="3"/>
          </p:cNvCxnSpPr>
          <p:nvPr/>
        </p:nvCxnSpPr>
        <p:spPr>
          <a:xfrm flipH="1">
            <a:off x="7292334" y="3316930"/>
            <a:ext cx="573408" cy="1"/>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062984" y="2895599"/>
            <a:ext cx="6381750" cy="2232476"/>
          </a:xfrm>
          <a:prstGeom prst="roundRect">
            <a:avLst/>
          </a:prstGeom>
          <a:noFill/>
          <a:ln>
            <a:solidFill>
              <a:srgbClr val="00C459"/>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6" name="TextBox 15"/>
          <p:cNvSpPr txBox="1"/>
          <p:nvPr/>
        </p:nvSpPr>
        <p:spPr>
          <a:xfrm>
            <a:off x="7882884" y="3478766"/>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CA" sz="1800" b="1"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Data set</a:t>
            </a:r>
            <a:endParaRPr kumimoji="0" lang="en-US" sz="1800" b="1"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17" name="Straight Arrow Connector 16"/>
          <p:cNvCxnSpPr>
            <a:stCxn id="16" idx="1"/>
          </p:cNvCxnSpPr>
          <p:nvPr/>
        </p:nvCxnSpPr>
        <p:spPr>
          <a:xfrm flipH="1">
            <a:off x="7444734" y="3663432"/>
            <a:ext cx="438150" cy="0"/>
          </a:xfrm>
          <a:prstGeom prst="straightConnector1">
            <a:avLst/>
          </a:prstGeom>
          <a:ln w="19050">
            <a:solidFill>
              <a:srgbClr val="00C459"/>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753671" y="4070865"/>
            <a:ext cx="4524375" cy="347367"/>
          </a:xfrm>
          <a:prstGeom prst="round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19" name="TextBox 18"/>
          <p:cNvSpPr txBox="1"/>
          <p:nvPr/>
        </p:nvSpPr>
        <p:spPr>
          <a:xfrm>
            <a:off x="7654284" y="4075272"/>
            <a:ext cx="148971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CA" sz="1600" b="1"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An observation</a:t>
            </a:r>
            <a:endParaRPr kumimoji="0" lang="en-US" sz="1600" b="1" i="0" u="none" strike="noStrike" kern="1200" cap="none" spc="0" normalizeH="0" baseline="0" noProof="0">
              <a:ln>
                <a:noFill/>
              </a:ln>
              <a:solidFill>
                <a:srgbClr val="002060"/>
              </a:solidFill>
              <a:effectLst/>
              <a:uLnTx/>
              <a:uFillTx/>
              <a:latin typeface="Calibri" pitchFamily="34" charset="0"/>
              <a:ea typeface="+mn-ea"/>
              <a:cs typeface="Calibri" pitchFamily="34" charset="0"/>
            </a:endParaRPr>
          </a:p>
        </p:txBody>
      </p:sp>
      <p:cxnSp>
        <p:nvCxnSpPr>
          <p:cNvPr id="20" name="Straight Arrow Connector 19"/>
          <p:cNvCxnSpPr>
            <a:stCxn id="19" idx="1"/>
            <a:endCxn id="18" idx="3"/>
          </p:cNvCxnSpPr>
          <p:nvPr/>
        </p:nvCxnSpPr>
        <p:spPr>
          <a:xfrm flipH="1">
            <a:off x="7278046" y="4244549"/>
            <a:ext cx="376238"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2652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2" dur="5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2" dur="50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par>
                                <p:cTn id="11" presetID="22" presetClass="entr" presetSubtype="2" dur="50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8" dur="50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dur="50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dur="5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2" dur="50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par>
                                <p:cTn id="30" presetID="22" presetClass="entr" presetSubtype="2" dur="50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par>
                                <p:cTn id="33" presetID="22" presetClass="entr" presetSubtype="2" dur="5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2" dur="50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par>
                                <p:cTn id="41" presetID="22" presetClass="entr" presetSubtype="2" dur="50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par>
                                <p:cTn id="44" presetID="22" presetClass="entr" presetSubtype="2" dur="5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right)">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5" grpId="0"/>
      <p:bldP spid="16" grpId="0"/>
      <p:bldP spid="18" grpId="0"/>
      <p:bldP spid="19" grpId="0"/>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smtClean="0"/>
              <a:t>Basics of Database</a:t>
            </a:r>
            <a:endParaRPr lang="en-US"/>
          </a:p>
        </p:txBody>
      </p:sp>
      <p:sp>
        <p:nvSpPr>
          <p:cNvPr id="3" name="Content Placeholder 2"/>
          <p:cNvSpPr>
            <a:spLocks noGrp="1"/>
          </p:cNvSpPr>
          <p:nvPr>
            <p:ph idx="4294967295"/>
          </p:nvPr>
        </p:nvSpPr>
        <p:spPr>
          <a:xfrm>
            <a:off x="228600" y="1865244"/>
            <a:ext cx="8690112" cy="4992756"/>
          </a:xfrm>
          <a:prstGeom prst="rect">
            <a:avLst/>
          </a:prstGeom>
          <a:ln>
            <a:noFill/>
          </a:ln>
        </p:spPr>
        <p:txBody>
          <a:bodyPr/>
          <a:lstStyle/>
          <a:p>
            <a:pPr marL="342900" indent="-342900">
              <a:buFont typeface="Arial" pitchFamily="34" charset="0"/>
              <a:buChar char="•"/>
            </a:pPr>
            <a:r>
              <a:rPr lang="en-US" smtClean="0">
                <a:solidFill>
                  <a:srgbClr val="002060"/>
                </a:solidFill>
              </a:rPr>
              <a:t>A </a:t>
            </a:r>
            <a:r>
              <a:rPr lang="en-US" b="1" smtClean="0">
                <a:solidFill>
                  <a:srgbClr val="002060"/>
                </a:solidFill>
              </a:rPr>
              <a:t>database</a:t>
            </a:r>
            <a:r>
              <a:rPr lang="en-US" smtClean="0">
                <a:solidFill>
                  <a:srgbClr val="002060"/>
                </a:solidFill>
              </a:rPr>
              <a:t> is a structured collection of records</a:t>
            </a:r>
          </a:p>
          <a:p>
            <a:pPr marL="342900" indent="-342900">
              <a:buFont typeface="Arial" pitchFamily="34" charset="0"/>
              <a:buChar char="•"/>
            </a:pPr>
            <a:r>
              <a:rPr lang="en-US" smtClean="0">
                <a:solidFill>
                  <a:srgbClr val="002060"/>
                </a:solidFill>
              </a:rPr>
              <a:t>Database Management System (DBMS)</a:t>
            </a:r>
          </a:p>
          <a:p>
            <a:pPr marL="714375" indent="-350838">
              <a:lnSpc>
                <a:spcPct val="100000"/>
              </a:lnSpc>
              <a:spcBef>
                <a:spcPct val="0"/>
              </a:spcBef>
              <a:spcAft>
                <a:spcPct val="0"/>
              </a:spcAft>
              <a:buSzPct val="68000"/>
              <a:buFont typeface="Wingdings" panose="05000000000000000000" pitchFamily="2" charset="2"/>
              <a:buChar char="ü"/>
            </a:pPr>
            <a:r>
              <a:rPr lang="en-US" smtClean="0">
                <a:solidFill>
                  <a:srgbClr val="0070C0"/>
                </a:solidFill>
              </a:rPr>
              <a:t>add, remove, update records</a:t>
            </a:r>
          </a:p>
          <a:p>
            <a:pPr marL="714375" indent="-350838">
              <a:lnSpc>
                <a:spcPct val="100000"/>
              </a:lnSpc>
              <a:spcBef>
                <a:spcPct val="0"/>
              </a:spcBef>
              <a:spcAft>
                <a:spcPct val="0"/>
              </a:spcAft>
              <a:buSzPct val="68000"/>
              <a:buFont typeface="Wingdings" panose="05000000000000000000" pitchFamily="2" charset="2"/>
              <a:buChar char="ü"/>
            </a:pPr>
            <a:r>
              <a:rPr lang="en-US" smtClean="0">
                <a:solidFill>
                  <a:srgbClr val="0070C0"/>
                </a:solidFill>
              </a:rPr>
              <a:t>retrieve data that match certain criteria</a:t>
            </a:r>
          </a:p>
          <a:p>
            <a:pPr marL="714375" indent="-350838">
              <a:lnSpc>
                <a:spcPct val="100000"/>
              </a:lnSpc>
              <a:spcBef>
                <a:spcPct val="0"/>
              </a:spcBef>
              <a:spcAft>
                <a:spcPct val="0"/>
              </a:spcAft>
              <a:buSzPct val="68000"/>
              <a:buFont typeface="Wingdings" panose="05000000000000000000" pitchFamily="2" charset="2"/>
              <a:buChar char="ü"/>
            </a:pPr>
            <a:r>
              <a:rPr lang="en-US" smtClean="0">
                <a:solidFill>
                  <a:srgbClr val="0070C0"/>
                </a:solidFill>
              </a:rPr>
              <a:t>cross-reference data in different tables</a:t>
            </a:r>
          </a:p>
          <a:p>
            <a:pPr marL="714375" indent="-350838">
              <a:lnSpc>
                <a:spcPct val="100000"/>
              </a:lnSpc>
              <a:spcBef>
                <a:spcPct val="0"/>
              </a:spcBef>
              <a:spcAft>
                <a:spcPct val="0"/>
              </a:spcAft>
              <a:buSzPct val="68000"/>
              <a:buFont typeface="Wingdings" panose="05000000000000000000" pitchFamily="2" charset="2"/>
              <a:buChar char="ü"/>
            </a:pPr>
            <a:r>
              <a:rPr lang="en-US" smtClean="0">
                <a:solidFill>
                  <a:srgbClr val="0070C0"/>
                </a:solidFill>
              </a:rPr>
              <a:t>perform complex aggregate calculation</a:t>
            </a:r>
          </a:p>
          <a:p>
            <a:pPr marL="342900" indent="-342900">
              <a:buFont typeface="Arial" pitchFamily="34" charset="0"/>
              <a:buChar char="•"/>
            </a:pPr>
            <a:r>
              <a:rPr lang="en-US" smtClean="0">
                <a:solidFill>
                  <a:srgbClr val="002060"/>
                </a:solidFill>
              </a:rPr>
              <a:t>A table in a database consists of columns (attributes) and rows (records)</a:t>
            </a:r>
          </a:p>
          <a:p>
            <a:pPr marL="342900" indent="-342900">
              <a:buFont typeface="Arial" pitchFamily="34" charset="0"/>
              <a:buChar char="•"/>
            </a:pPr>
            <a:r>
              <a:rPr lang="en-US" smtClean="0">
                <a:solidFill>
                  <a:srgbClr val="002060"/>
                </a:solidFill>
              </a:rPr>
              <a:t>Databases versus spreadsheets?</a:t>
            </a:r>
            <a:endParaRPr lang="en-US">
              <a:solidFill>
                <a:srgbClr val="002060"/>
              </a:solidFill>
            </a:endParaRPr>
          </a:p>
          <a:p>
            <a:pPr>
              <a:buClr>
                <a:srgbClr val="009E47"/>
              </a:buClr>
            </a:pPr>
            <a:endParaRPr lang="en-US"/>
          </a:p>
          <a:p>
            <a:pPr>
              <a:lnSpc>
                <a:spcPct val="100000"/>
              </a:lnSpc>
              <a:buClr>
                <a:srgbClr val="009E47"/>
              </a:buClr>
            </a:pPr>
            <a:endParaRPr lang="en-US" smtClean="0"/>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a:p>
        </p:txBody>
      </p:sp>
    </p:spTree>
    <p:extLst>
      <p:ext uri="{BB962C8B-B14F-4D97-AF65-F5344CB8AC3E}">
        <p14:creationId xmlns:p14="http://schemas.microsoft.com/office/powerpoint/2010/main" val="3126198388"/>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Rounded Rectangle 6"/>
          <p:cNvSpPr/>
          <p:nvPr/>
        </p:nvSpPr>
        <p:spPr>
          <a:xfrm>
            <a:off x="360556" y="5867400"/>
            <a:ext cx="8458200" cy="762000"/>
          </a:xfrm>
          <a:prstGeom prst="roundRect">
            <a:avLst/>
          </a:prstGeom>
          <a:solidFill>
            <a:srgbClr val="FFFFCC">
              <a:alpha val="52941"/>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lvl="0" algn="ctr">
              <a:spcBef>
                <a:spcPts val="600"/>
              </a:spcBef>
              <a:spcAft>
                <a:spcPts val="600"/>
              </a:spcAft>
            </a:pPr>
            <a:r>
              <a:rPr lang="en-US" sz="2000">
                <a:solidFill>
                  <a:srgbClr val="D60093"/>
                </a:solidFill>
                <a:latin typeface="Calibri" pitchFamily="34" charset="0"/>
                <a:cs typeface="Calibri" pitchFamily="34" charset="0"/>
              </a:rPr>
              <a:t>It is not wise to use the mean without a previous inspection of the distribution of the variable using, for instance, some graphical </a:t>
            </a:r>
            <a:r>
              <a:rPr lang="en-US" sz="2000" smtClean="0">
                <a:solidFill>
                  <a:srgbClr val="D60093"/>
                </a:solidFill>
                <a:latin typeface="Calibri" pitchFamily="34" charset="0"/>
                <a:cs typeface="Calibri" pitchFamily="34" charset="0"/>
              </a:rPr>
              <a:t>tools</a:t>
            </a:r>
            <a:endParaRPr lang="en-US" sz="2000">
              <a:solidFill>
                <a:srgbClr val="D60093"/>
              </a:solidFill>
              <a:latin typeface="Calibri" pitchFamily="34" charset="0"/>
              <a:cs typeface="Calibri" pitchFamily="34" charset="0"/>
            </a:endParaRPr>
          </a:p>
        </p:txBody>
      </p:sp>
      <p:sp>
        <p:nvSpPr>
          <p:cNvPr id="9218" name="Rectangle 2"/>
          <p:cNvSpPr>
            <a:spLocks noGrp="1" noChangeArrowheads="1"/>
          </p:cNvSpPr>
          <p:nvPr>
            <p:ph type="title"/>
          </p:nvPr>
        </p:nvSpPr>
        <p:spPr>
          <a:xfrm>
            <a:off x="304800" y="277813"/>
            <a:ext cx="8382000" cy="1139825"/>
          </a:xfrm>
        </p:spPr>
        <p:txBody>
          <a:bodyPr>
            <a:noAutofit/>
          </a:bodyPr>
          <a:lstStyle/>
          <a:p>
            <a:r>
              <a:rPr lang="en-US" sz="3000" smtClean="0"/>
              <a:t>(2) Filling in the unknowns </a:t>
            </a:r>
            <a:br>
              <a:rPr lang="en-US" sz="3000" smtClean="0"/>
            </a:br>
            <a:r>
              <a:rPr lang="en-US" sz="3000" smtClean="0"/>
              <a:t>with the most frequent values</a:t>
            </a:r>
            <a:endParaRPr lang="en-US" sz="3000"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266700" y="1484616"/>
            <a:ext cx="8458200" cy="42473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spcAft>
                <a:spcPts val="600"/>
              </a:spcAft>
            </a:pPr>
            <a:r>
              <a:rPr lang="en-US" sz="2400" smtClean="0">
                <a:solidFill>
                  <a:srgbClr val="002060"/>
                </a:solidFill>
                <a:latin typeface="Calibri" pitchFamily="34" charset="0"/>
                <a:cs typeface="Calibri" pitchFamily="34" charset="0"/>
              </a:rPr>
              <a:t>Find the most probable value for each of these missing values</a:t>
            </a:r>
            <a:br>
              <a:rPr lang="en-US" sz="2400" smtClean="0">
                <a:solidFill>
                  <a:srgbClr val="002060"/>
                </a:solidFill>
                <a:latin typeface="Calibri" pitchFamily="34" charset="0"/>
                <a:cs typeface="Calibri" pitchFamily="34" charset="0"/>
              </a:rPr>
            </a:br>
            <a:r>
              <a:rPr lang="en-US" sz="2400" smtClean="0">
                <a:solidFill>
                  <a:srgbClr val="477D59"/>
                </a:solidFill>
                <a:latin typeface="Calibri" pitchFamily="34" charset="0"/>
                <a:cs typeface="Calibri" pitchFamily="34" charset="0"/>
              </a:rPr>
              <a:t>The simplest and fastest way – </a:t>
            </a:r>
            <a:r>
              <a:rPr lang="en-US" sz="2400" b="1" smtClean="0">
                <a:solidFill>
                  <a:srgbClr val="477D59"/>
                </a:solidFill>
                <a:latin typeface="Calibri" pitchFamily="34" charset="0"/>
                <a:cs typeface="Calibri" pitchFamily="34" charset="0"/>
              </a:rPr>
              <a:t>use a central value</a:t>
            </a:r>
            <a:r>
              <a:rPr lang="en-US" sz="2400" smtClean="0">
                <a:solidFill>
                  <a:srgbClr val="477D59"/>
                </a:solidFill>
                <a:latin typeface="Calibri" pitchFamily="34" charset="0"/>
                <a:cs typeface="Calibri" pitchFamily="34" charset="0"/>
              </a:rPr>
              <a:t>, </a:t>
            </a:r>
            <a:r>
              <a:rPr lang="en-US" sz="2400" i="1" smtClean="0">
                <a:solidFill>
                  <a:srgbClr val="477D59"/>
                </a:solidFill>
                <a:latin typeface="Calibri" pitchFamily="34" charset="0"/>
                <a:cs typeface="Calibri" pitchFamily="34" charset="0"/>
              </a:rPr>
              <a:t>e.g.,</a:t>
            </a:r>
            <a:r>
              <a:rPr lang="en-US" sz="2400" smtClean="0">
                <a:solidFill>
                  <a:srgbClr val="477D59"/>
                </a:solidFill>
                <a:latin typeface="Calibri" pitchFamily="34" charset="0"/>
                <a:cs typeface="Calibri" pitchFamily="34" charset="0"/>
              </a:rPr>
              <a:t> mean, median, etc.</a:t>
            </a:r>
          </a:p>
          <a:p>
            <a:pPr marL="534988" indent="-357188">
              <a:spcBef>
                <a:spcPts val="600"/>
              </a:spcBef>
              <a:spcAft>
                <a:spcPts val="600"/>
              </a:spcAft>
              <a:buFont typeface="Wingdings" panose="05000000000000000000" pitchFamily="2" charset="2"/>
              <a:buChar char="v"/>
            </a:pPr>
            <a:r>
              <a:rPr lang="en-US" sz="2000" smtClean="0">
                <a:solidFill>
                  <a:srgbClr val="D60093"/>
                </a:solidFill>
                <a:latin typeface="Calibri" pitchFamily="34" charset="0"/>
                <a:cs typeface="Calibri" pitchFamily="34" charset="0"/>
              </a:rPr>
              <a:t>For approximately normal distributions, the mean is the best choice</a:t>
            </a:r>
          </a:p>
          <a:p>
            <a:pPr marL="534988" indent="-357188">
              <a:spcBef>
                <a:spcPts val="600"/>
              </a:spcBef>
              <a:spcAft>
                <a:spcPts val="600"/>
              </a:spcAft>
              <a:buFont typeface="Wingdings" panose="05000000000000000000" pitchFamily="2" charset="2"/>
              <a:buChar char="v"/>
            </a:pPr>
            <a:r>
              <a:rPr lang="en-US" sz="2000" smtClean="0">
                <a:solidFill>
                  <a:srgbClr val="D60093"/>
                </a:solidFill>
                <a:latin typeface="Calibri" pitchFamily="34" charset="0"/>
                <a:cs typeface="Calibri" pitchFamily="34" charset="0"/>
              </a:rPr>
              <a:t>For skewed distributions or for variables with outliers, the median is a better statistic of centrality</a:t>
            </a:r>
          </a:p>
          <a:p>
            <a:pPr marL="712788" indent="-177800">
              <a:spcBef>
                <a:spcPts val="600"/>
              </a:spcBef>
              <a:spcAft>
                <a:spcPts val="600"/>
              </a:spcAft>
              <a:buFont typeface="Courier New" panose="02070309020205020404" pitchFamily="49" charset="0"/>
              <a:buChar char="o"/>
            </a:pPr>
            <a:r>
              <a:rPr lang="en-US" sz="2000" smtClean="0">
                <a:solidFill>
                  <a:srgbClr val="0070C0"/>
                </a:solidFill>
                <a:latin typeface="Calibri" pitchFamily="34" charset="0"/>
                <a:cs typeface="Calibri" pitchFamily="34" charset="0"/>
              </a:rPr>
              <a:t>For skewed distributions, the mean may not be representative of the most common value</a:t>
            </a:r>
          </a:p>
          <a:p>
            <a:pPr marL="712788" indent="-177800">
              <a:spcBef>
                <a:spcPts val="600"/>
              </a:spcBef>
              <a:spcAft>
                <a:spcPts val="600"/>
              </a:spcAft>
              <a:buFont typeface="Courier New" panose="02070309020205020404" pitchFamily="49" charset="0"/>
              <a:buChar char="o"/>
            </a:pPr>
            <a:r>
              <a:rPr lang="en-US" sz="2000" smtClean="0">
                <a:solidFill>
                  <a:srgbClr val="0070C0"/>
                </a:solidFill>
                <a:latin typeface="Calibri" pitchFamily="34" charset="0"/>
                <a:cs typeface="Calibri" pitchFamily="34" charset="0"/>
              </a:rPr>
              <a:t>For variables with outliers, extreme values may distort the calculation of the mean, thus leading to similar representativeness problems </a:t>
            </a:r>
          </a:p>
          <a:p>
            <a:pPr marL="534988">
              <a:spcBef>
                <a:spcPts val="600"/>
              </a:spcBef>
              <a:spcAft>
                <a:spcPts val="600"/>
              </a:spcAft>
            </a:pPr>
            <a:endParaRPr lang="en-US" sz="80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1032188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201</a:t>
            </a:fld>
            <a:endParaRPr lang="en-US"/>
          </a:p>
        </p:txBody>
      </p:sp>
      <p:sp>
        <p:nvSpPr>
          <p:cNvPr id="3" name="Title 2"/>
          <p:cNvSpPr>
            <a:spLocks noGrp="1"/>
          </p:cNvSpPr>
          <p:nvPr>
            <p:ph type="title"/>
          </p:nvPr>
        </p:nvSpPr>
        <p:spPr/>
        <p:txBody>
          <a:bodyPr/>
          <a:lstStyle/>
          <a:p>
            <a:r>
              <a:rPr lang="en-US" sz="3000"/>
              <a:t>(2) Filling in the unknowns </a:t>
            </a:r>
            <a:br>
              <a:rPr lang="en-US" sz="3000"/>
            </a:br>
            <a:r>
              <a:rPr lang="en-US" sz="3000"/>
              <a:t>with the most frequent </a:t>
            </a:r>
            <a:r>
              <a:rPr lang="en-US" sz="3000" smtClean="0"/>
              <a:t>values (Example)</a:t>
            </a:r>
            <a:endParaRPr lang="en-US"/>
          </a:p>
        </p:txBody>
      </p:sp>
      <p:sp>
        <p:nvSpPr>
          <p:cNvPr id="4" name="Content Placeholder 3"/>
          <p:cNvSpPr>
            <a:spLocks noGrp="1"/>
          </p:cNvSpPr>
          <p:nvPr>
            <p:ph idx="1"/>
          </p:nvPr>
        </p:nvSpPr>
        <p:spPr>
          <a:xfrm>
            <a:off x="228600" y="1865244"/>
            <a:ext cx="8690112" cy="4840356"/>
          </a:xfrm>
        </p:spPr>
        <p:txBody>
          <a:bodyPr/>
          <a:lstStyle/>
          <a:p>
            <a:pPr>
              <a:lnSpc>
                <a:spcPct val="100000"/>
              </a:lnSpc>
            </a:pPr>
            <a:r>
              <a:rPr lang="en-US" sz="2800" smtClean="0"/>
              <a:t>Replace </a:t>
            </a:r>
            <a:r>
              <a:rPr lang="en-US" sz="2800" smtClean="0">
                <a:latin typeface="Courier New" panose="02070309020205020404" pitchFamily="49" charset="0"/>
                <a:cs typeface="Courier New" panose="02070309020205020404" pitchFamily="49" charset="0"/>
              </a:rPr>
              <a:t>NA</a:t>
            </a:r>
            <a:r>
              <a:rPr lang="en-US" sz="2800" smtClean="0"/>
              <a:t>s in </a:t>
            </a:r>
            <a:r>
              <a:rPr lang="en-US" sz="2800" err="1" smtClean="0">
                <a:latin typeface="Courier New" panose="02070309020205020404" pitchFamily="49" charset="0"/>
                <a:cs typeface="Courier New" panose="02070309020205020404" pitchFamily="49" charset="0"/>
              </a:rPr>
              <a:t>arr_delay</a:t>
            </a:r>
            <a:r>
              <a:rPr lang="en-US" sz="2800" smtClean="0"/>
              <a:t> by the average </a:t>
            </a:r>
            <a:r>
              <a:rPr lang="en-US" sz="2800" err="1" smtClean="0">
                <a:latin typeface="Courier New" panose="02070309020205020404" pitchFamily="49" charset="0"/>
                <a:cs typeface="Courier New" panose="02070309020205020404" pitchFamily="49" charset="0"/>
              </a:rPr>
              <a:t>arr_delay</a:t>
            </a:r>
            <a:r>
              <a:rPr lang="en-US" sz="2800" smtClean="0"/>
              <a:t> (computed while excluding </a:t>
            </a:r>
            <a:r>
              <a:rPr lang="en-US" sz="2800" smtClean="0">
                <a:latin typeface="Courier New" panose="02070309020205020404" pitchFamily="49" charset="0"/>
                <a:cs typeface="Courier New" panose="02070309020205020404" pitchFamily="49" charset="0"/>
              </a:rPr>
              <a:t>NA</a:t>
            </a:r>
            <a:r>
              <a:rPr lang="en-US" sz="2800" smtClean="0"/>
              <a:t>s):</a:t>
            </a:r>
          </a:p>
          <a:p>
            <a:pPr>
              <a:lnSpc>
                <a:spcPct val="100000"/>
              </a:lnSpc>
            </a:pPr>
            <a:endParaRPr lang="en-US" smtClean="0"/>
          </a:p>
          <a:p>
            <a:pPr>
              <a:lnSpc>
                <a:spcPct val="100000"/>
              </a:lnSpc>
            </a:pPr>
            <a:r>
              <a:rPr lang="en-US" smtClean="0"/>
              <a:t>1. </a:t>
            </a:r>
            <a:r>
              <a:rPr lang="en-US"/>
              <a:t>Compute the average </a:t>
            </a:r>
            <a:r>
              <a:rPr lang="en-US" err="1">
                <a:latin typeface="Courier New" panose="02070309020205020404" pitchFamily="49" charset="0"/>
                <a:cs typeface="Courier New" panose="02070309020205020404" pitchFamily="49" charset="0"/>
              </a:rPr>
              <a:t>arr_delay</a:t>
            </a:r>
            <a:r>
              <a:rPr lang="en-US"/>
              <a:t>:</a:t>
            </a:r>
          </a:p>
          <a:p>
            <a:pPr>
              <a:lnSpc>
                <a:spcPct val="100000"/>
              </a:lnSpc>
            </a:pPr>
            <a:r>
              <a:rPr lang="en-US" err="1">
                <a:latin typeface="Courier New" panose="02070309020205020404" pitchFamily="49" charset="0"/>
                <a:cs typeface="Courier New" panose="02070309020205020404" pitchFamily="49" charset="0"/>
              </a:rPr>
              <a:t>arr_delay_mean &lt;- mean(flights$arr_delay, na.rm=T)</a:t>
            </a:r>
          </a:p>
          <a:p>
            <a:pPr>
              <a:lnSpc>
                <a:spcPct val="100000"/>
              </a:lnSpc>
            </a:pPr>
            <a:endParaRPr lang="en-US" smtClean="0"/>
          </a:p>
          <a:p>
            <a:pPr>
              <a:lnSpc>
                <a:spcPct val="100000"/>
              </a:lnSpc>
            </a:pPr>
            <a:r>
              <a:rPr lang="en-US" smtClean="0"/>
              <a:t>2. Get which rows are missing</a:t>
            </a:r>
          </a:p>
          <a:p>
            <a:pPr>
              <a:lnSpc>
                <a:spcPct val="100000"/>
              </a:lnSpc>
            </a:pPr>
            <a:r>
              <a:rPr lang="en-US" sz="2000" err="1" smtClean="0">
                <a:latin typeface="Courier New" panose="02070309020205020404" pitchFamily="49" charset="0"/>
                <a:cs typeface="Courier New" panose="02070309020205020404" pitchFamily="49" charset="0"/>
              </a:rPr>
              <a:t>arr_delay_missing </a:t>
            </a:r>
            <a:r>
              <a:rPr lang="en-US" sz="2000">
                <a:latin typeface="Courier New" panose="02070309020205020404" pitchFamily="49" charset="0"/>
                <a:cs typeface="Courier New" panose="02070309020205020404" pitchFamily="49" charset="0"/>
              </a:rPr>
              <a:t>&lt;- is.na(flights$arr_delay) </a:t>
            </a:r>
            <a:endParaRPr lang="en-US" sz="2000" smtClean="0">
              <a:latin typeface="Courier New" panose="02070309020205020404" pitchFamily="49" charset="0"/>
              <a:cs typeface="Courier New" panose="02070309020205020404" pitchFamily="49" charset="0"/>
            </a:endParaRPr>
          </a:p>
          <a:p>
            <a:pPr>
              <a:lnSpc>
                <a:spcPct val="100000"/>
              </a:lnSpc>
            </a:pPr>
            <a:endParaRPr lang="en-US" smtClean="0"/>
          </a:p>
        </p:txBody>
      </p:sp>
    </p:spTree>
    <p:extLst>
      <p:ext uri="{BB962C8B-B14F-4D97-AF65-F5344CB8AC3E}">
        <p14:creationId xmlns:p14="http://schemas.microsoft.com/office/powerpoint/2010/main" val="3946824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202</a:t>
            </a:fld>
            <a:endParaRPr lang="en-US"/>
          </a:p>
        </p:txBody>
      </p:sp>
      <p:sp>
        <p:nvSpPr>
          <p:cNvPr id="3" name="Title 2"/>
          <p:cNvSpPr>
            <a:spLocks noGrp="1"/>
          </p:cNvSpPr>
          <p:nvPr>
            <p:ph type="title"/>
          </p:nvPr>
        </p:nvSpPr>
        <p:spPr/>
        <p:txBody>
          <a:bodyPr/>
          <a:lstStyle/>
          <a:p>
            <a:r>
              <a:rPr lang="en-US" sz="3000"/>
              <a:t>(2) Filling in the unknowns </a:t>
            </a:r>
            <a:br>
              <a:rPr lang="en-US" sz="3000"/>
            </a:br>
            <a:r>
              <a:rPr lang="en-US" sz="3000"/>
              <a:t>with the most frequent </a:t>
            </a:r>
            <a:r>
              <a:rPr lang="en-US" sz="3000" smtClean="0"/>
              <a:t>values (Example)</a:t>
            </a:r>
            <a:endParaRPr lang="en-US"/>
          </a:p>
        </p:txBody>
      </p:sp>
      <p:sp>
        <p:nvSpPr>
          <p:cNvPr id="4" name="Content Placeholder 3"/>
          <p:cNvSpPr>
            <a:spLocks noGrp="1"/>
          </p:cNvSpPr>
          <p:nvPr>
            <p:ph idx="1"/>
          </p:nvPr>
        </p:nvSpPr>
        <p:spPr/>
        <p:txBody>
          <a:bodyPr/>
          <a:lstStyle/>
          <a:p>
            <a:pPr>
              <a:lnSpc>
                <a:spcPct val="100000"/>
              </a:lnSpc>
            </a:pPr>
            <a:r>
              <a:rPr lang="en-US" smtClean="0"/>
              <a:t>* Let’s copy </a:t>
            </a:r>
            <a:r>
              <a:rPr lang="en-US"/>
              <a:t>the </a:t>
            </a:r>
            <a:r>
              <a:rPr lang="en-US" smtClean="0"/>
              <a:t>data:</a:t>
            </a:r>
            <a:endParaRPr lang="en-US"/>
          </a:p>
          <a:p>
            <a:pPr>
              <a:lnSpc>
                <a:spcPct val="100000"/>
              </a:lnSpc>
            </a:pPr>
            <a:r>
              <a:rPr lang="en-US" sz="2000" err="1">
                <a:latin typeface="Courier New" panose="02070309020205020404" pitchFamily="49" charset="0"/>
                <a:cs typeface="Courier New" panose="02070309020205020404" pitchFamily="49" charset="0"/>
              </a:rPr>
              <a:t>flights_cleaning &lt;- </a:t>
            </a:r>
            <a:r>
              <a:rPr lang="en-US" sz="2000" smtClean="0">
                <a:latin typeface="Courier New" panose="02070309020205020404" pitchFamily="49" charset="0"/>
                <a:cs typeface="Courier New" panose="02070309020205020404" pitchFamily="49" charset="0"/>
              </a:rPr>
              <a:t>flights</a:t>
            </a:r>
          </a:p>
          <a:p>
            <a:pPr>
              <a:lnSpc>
                <a:spcPct val="100000"/>
              </a:lnSpc>
            </a:pPr>
            <a:endParaRPr lang="en-US" sz="2000">
              <a:latin typeface="Courier New" panose="02070309020205020404" pitchFamily="49" charset="0"/>
              <a:cs typeface="Courier New" panose="02070309020205020404" pitchFamily="49" charset="0"/>
            </a:endParaRPr>
          </a:p>
          <a:p>
            <a:pPr>
              <a:lnSpc>
                <a:spcPct val="100000"/>
              </a:lnSpc>
            </a:pPr>
            <a:r>
              <a:rPr lang="en-US" smtClean="0"/>
              <a:t>3. Replace </a:t>
            </a:r>
            <a:r>
              <a:rPr lang="en-US" smtClean="0">
                <a:latin typeface="Courier New" panose="02070309020205020404" pitchFamily="49" charset="0"/>
                <a:cs typeface="Courier New" panose="02070309020205020404" pitchFamily="49" charset="0"/>
              </a:rPr>
              <a:t>NA</a:t>
            </a:r>
            <a:r>
              <a:rPr lang="en-US" smtClean="0"/>
              <a:t>s by the average</a:t>
            </a:r>
            <a:endParaRPr lang="en-US"/>
          </a:p>
          <a:p>
            <a:pPr>
              <a:lnSpc>
                <a:spcPct val="100000"/>
              </a:lnSpc>
            </a:pPr>
            <a:r>
              <a:rPr lang="en-US" sz="2000" err="1" smtClean="0">
                <a:latin typeface="Courier New" panose="02070309020205020404" pitchFamily="49" charset="0"/>
                <a:cs typeface="Courier New" panose="02070309020205020404" pitchFamily="49" charset="0"/>
              </a:rPr>
              <a:t>flights_cleaning$arr_delay[arr_delay_missing] </a:t>
            </a:r>
            <a:r>
              <a:rPr lang="en-US" sz="2000">
                <a:latin typeface="Courier New" panose="02070309020205020404" pitchFamily="49" charset="0"/>
                <a:cs typeface="Courier New" panose="02070309020205020404" pitchFamily="49" charset="0"/>
              </a:rPr>
              <a:t>&lt;- </a:t>
            </a:r>
            <a:r>
              <a:rPr lang="en-US" sz="2000" err="1" smtClean="0">
                <a:latin typeface="Courier New" panose="02070309020205020404" pitchFamily="49" charset="0"/>
                <a:cs typeface="Courier New" panose="02070309020205020404" pitchFamily="49" charset="0"/>
              </a:rPr>
              <a:t>arr_delay_mean</a:t>
            </a:r>
            <a:endParaRPr lang="en-US" sz="2000" smtClean="0">
              <a:latin typeface="Courier New" panose="02070309020205020404" pitchFamily="49" charset="0"/>
              <a:cs typeface="Courier New" panose="02070309020205020404" pitchFamily="49" charset="0"/>
            </a:endParaRPr>
          </a:p>
          <a:p>
            <a:pPr>
              <a:lnSpc>
                <a:spcPct val="100000"/>
              </a:lnSpc>
            </a:pPr>
            <a:endParaRPr lang="en-US" sz="2000">
              <a:latin typeface="Courier New" panose="02070309020205020404" pitchFamily="49" charset="0"/>
              <a:cs typeface="Courier New" panose="02070309020205020404" pitchFamily="49" charset="0"/>
            </a:endParaRPr>
          </a:p>
          <a:p>
            <a:pPr>
              <a:lnSpc>
                <a:spcPct val="100000"/>
              </a:lnSpc>
            </a:pPr>
            <a:r>
              <a:rPr lang="en-US" smtClean="0"/>
              <a:t>4. Check the result:</a:t>
            </a:r>
            <a:endParaRPr lang="en-US"/>
          </a:p>
          <a:p>
            <a:pPr>
              <a:lnSpc>
                <a:spcPct val="100000"/>
              </a:lnSpc>
            </a:pPr>
            <a:r>
              <a:rPr lang="en-US" sz="2000">
                <a:latin typeface="Courier New" panose="02070309020205020404" pitchFamily="49" charset="0"/>
                <a:cs typeface="Courier New" panose="02070309020205020404" pitchFamily="49" charset="0"/>
              </a:rPr>
              <a:t>any(is.na(flights_cleaning$arr_delay</a:t>
            </a:r>
            <a:r>
              <a:rPr lang="en-US" sz="2000" smtClean="0">
                <a:latin typeface="Courier New" panose="02070309020205020404" pitchFamily="49" charset="0"/>
                <a:cs typeface="Courier New" panose="02070309020205020404" pitchFamily="49" charset="0"/>
              </a:rPr>
              <a:t>))</a:t>
            </a:r>
          </a:p>
          <a:p>
            <a:pPr>
              <a:lnSpc>
                <a:spcPct val="100000"/>
              </a:lnSpc>
            </a:pPr>
            <a:endParaRPr lang="en-US" sz="20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461201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chor="ctr">
            <a:normAutofit/>
          </a:bodyPr>
          <a:lstStyle/>
          <a:p>
            <a:r>
              <a:rPr lang="en-US" sz="3200" smtClean="0"/>
              <a:t>Other strategies to handle missing values</a:t>
            </a:r>
            <a:endParaRPr lang="en-US" sz="3200"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524000"/>
            <a:ext cx="8458200" cy="60631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34988" indent="-452438">
              <a:spcAft>
                <a:spcPts val="600"/>
              </a:spcAft>
              <a:buSzTx/>
            </a:pPr>
            <a:r>
              <a:rPr lang="en-US" sz="2800" smtClean="0">
                <a:solidFill>
                  <a:srgbClr val="477D59"/>
                </a:solidFill>
                <a:latin typeface="Calibri" pitchFamily="34" charset="0"/>
                <a:cs typeface="Calibri" pitchFamily="34" charset="0"/>
              </a:rPr>
              <a:t>(3) </a:t>
            </a:r>
            <a:r>
              <a:rPr lang="en-US" sz="2800">
                <a:solidFill>
                  <a:srgbClr val="477D59"/>
                </a:solidFill>
                <a:latin typeface="Calibri" pitchFamily="34" charset="0"/>
                <a:cs typeface="Calibri" pitchFamily="34" charset="0"/>
              </a:rPr>
              <a:t>Leave them as is</a:t>
            </a:r>
          </a:p>
          <a:p>
            <a:pPr marL="996950" lvl="1" indent="-457200">
              <a:spcAft>
                <a:spcPts val="600"/>
              </a:spcAft>
              <a:buSzTx/>
              <a:buFont typeface="Arial" pitchFamily="34" charset="0"/>
              <a:buChar char="•"/>
            </a:pPr>
            <a:r>
              <a:rPr lang="en-US" sz="2400">
                <a:solidFill>
                  <a:srgbClr val="477D59"/>
                </a:solidFill>
                <a:latin typeface="Calibri" pitchFamily="34" charset="0"/>
                <a:cs typeface="Calibri" pitchFamily="34" charset="0"/>
              </a:rPr>
              <a:t>You may choose to do this when you believe other values of the observations are informative</a:t>
            </a:r>
          </a:p>
          <a:p>
            <a:pPr marL="996950" lvl="1" indent="-457200">
              <a:spcAft>
                <a:spcPts val="600"/>
              </a:spcAft>
              <a:buSzTx/>
              <a:buFont typeface="Arial" pitchFamily="34" charset="0"/>
              <a:buChar char="•"/>
            </a:pPr>
            <a:r>
              <a:rPr lang="en-US" sz="2400">
                <a:solidFill>
                  <a:srgbClr val="477D59"/>
                </a:solidFill>
                <a:latin typeface="Calibri" pitchFamily="34" charset="0"/>
                <a:cs typeface="Calibri" pitchFamily="34" charset="0"/>
              </a:rPr>
              <a:t>Make sure you remove </a:t>
            </a:r>
            <a:r>
              <a:rPr lang="en-US" sz="2400">
                <a:solidFill>
                  <a:srgbClr val="477D59"/>
                </a:solidFill>
                <a:latin typeface="Courier New" panose="02070309020205020404" pitchFamily="49" charset="0"/>
                <a:cs typeface="Courier New" panose="02070309020205020404" pitchFamily="49" charset="0"/>
              </a:rPr>
              <a:t>NA</a:t>
            </a:r>
            <a:r>
              <a:rPr lang="en-US" sz="2400">
                <a:solidFill>
                  <a:srgbClr val="477D59"/>
                </a:solidFill>
                <a:latin typeface="Calibri" pitchFamily="34" charset="0"/>
                <a:cs typeface="Calibri" pitchFamily="34" charset="0"/>
              </a:rPr>
              <a:t>s (e.g. </a:t>
            </a:r>
            <a:r>
              <a:rPr lang="en-US" sz="2400">
                <a:solidFill>
                  <a:srgbClr val="477D59"/>
                </a:solidFill>
                <a:latin typeface="Courier New" panose="02070309020205020404" pitchFamily="49" charset="0"/>
                <a:cs typeface="Courier New" panose="02070309020205020404" pitchFamily="49" charset="0"/>
              </a:rPr>
              <a:t>na.rm=T</a:t>
            </a:r>
            <a:r>
              <a:rPr lang="en-US" sz="2400">
                <a:solidFill>
                  <a:srgbClr val="477D59"/>
                </a:solidFill>
                <a:latin typeface="Calibri" pitchFamily="34" charset="0"/>
                <a:cs typeface="Calibri" pitchFamily="34" charset="0"/>
              </a:rPr>
              <a:t>)when you perform any computation including </a:t>
            </a:r>
            <a:r>
              <a:rPr lang="en-US" sz="2400">
                <a:solidFill>
                  <a:srgbClr val="477D59"/>
                </a:solidFill>
                <a:latin typeface="Courier New" panose="02070309020205020404" pitchFamily="49" charset="0"/>
                <a:cs typeface="Courier New" panose="02070309020205020404" pitchFamily="49" charset="0"/>
              </a:rPr>
              <a:t>NA</a:t>
            </a:r>
            <a:r>
              <a:rPr lang="en-US" sz="2400">
                <a:solidFill>
                  <a:srgbClr val="477D59"/>
                </a:solidFill>
                <a:latin typeface="Calibri" pitchFamily="34" charset="0"/>
                <a:cs typeface="Calibri" pitchFamily="34" charset="0"/>
              </a:rPr>
              <a:t>s</a:t>
            </a:r>
          </a:p>
          <a:p>
            <a:pPr marL="534988" indent="-452438">
              <a:spcAft>
                <a:spcPts val="600"/>
              </a:spcAft>
              <a:buSzTx/>
            </a:pPr>
            <a:endParaRPr lang="en-US" sz="2800" smtClean="0">
              <a:latin typeface="Calibri" pitchFamily="34" charset="0"/>
              <a:cs typeface="Calibri" pitchFamily="34" charset="0"/>
            </a:endParaRPr>
          </a:p>
          <a:p>
            <a:pPr marL="534988" indent="-452438">
              <a:spcAft>
                <a:spcPts val="600"/>
              </a:spcAft>
              <a:buSzTx/>
            </a:pPr>
            <a:r>
              <a:rPr lang="en-US" sz="2800" smtClean="0">
                <a:latin typeface="Calibri" pitchFamily="34" charset="0"/>
                <a:cs typeface="Calibri" pitchFamily="34" charset="0"/>
              </a:rPr>
              <a:t>(4) Fill </a:t>
            </a:r>
            <a:r>
              <a:rPr lang="en-US" sz="2800">
                <a:latin typeface="Calibri" pitchFamily="34" charset="0"/>
                <a:cs typeface="Calibri" pitchFamily="34" charset="0"/>
              </a:rPr>
              <a:t>in the missing values by exploring the correlation between </a:t>
            </a:r>
            <a:r>
              <a:rPr lang="en-US" sz="2800" smtClean="0">
                <a:latin typeface="Calibri" pitchFamily="34" charset="0"/>
                <a:cs typeface="Calibri" pitchFamily="34" charset="0"/>
              </a:rPr>
              <a:t>variables</a:t>
            </a:r>
          </a:p>
          <a:p>
            <a:pPr marL="534988" indent="-452438">
              <a:spcAft>
                <a:spcPts val="600"/>
              </a:spcAft>
              <a:buSzTx/>
            </a:pPr>
            <a:endParaRPr lang="en-US" sz="2800" smtClean="0">
              <a:latin typeface="Calibri" pitchFamily="34" charset="0"/>
              <a:cs typeface="Calibri" pitchFamily="34" charset="0"/>
            </a:endParaRPr>
          </a:p>
          <a:p>
            <a:pPr marL="534988" indent="-452438">
              <a:spcAft>
                <a:spcPts val="600"/>
              </a:spcAft>
              <a:buSzTx/>
            </a:pPr>
            <a:r>
              <a:rPr lang="en-US" sz="2800" smtClean="0">
                <a:latin typeface="Calibri" pitchFamily="34" charset="0"/>
                <a:cs typeface="Calibri" pitchFamily="34" charset="0"/>
              </a:rPr>
              <a:t>(5) Fill </a:t>
            </a:r>
            <a:r>
              <a:rPr lang="en-US" sz="2800">
                <a:latin typeface="Calibri" pitchFamily="34" charset="0"/>
                <a:cs typeface="Calibri" pitchFamily="34" charset="0"/>
              </a:rPr>
              <a:t>in the unknown values by exploring the similarity between </a:t>
            </a:r>
            <a:r>
              <a:rPr lang="en-US" sz="2800" smtClean="0">
                <a:latin typeface="Calibri" pitchFamily="34" charset="0"/>
                <a:cs typeface="Calibri" pitchFamily="34" charset="0"/>
              </a:rPr>
              <a:t>cases</a:t>
            </a:r>
          </a:p>
          <a:p>
            <a:pPr marL="534988" indent="-452438">
              <a:spcAft>
                <a:spcPts val="600"/>
              </a:spcAft>
              <a:buSzTx/>
            </a:pPr>
            <a:endParaRPr lang="en-US" sz="2800">
              <a:solidFill>
                <a:srgbClr val="477D59"/>
              </a:solidFill>
              <a:latin typeface="Calibri" pitchFamily="34" charset="0"/>
              <a:cs typeface="Calibri" pitchFamily="34" charset="0"/>
            </a:endParaRPr>
          </a:p>
          <a:p>
            <a:pPr marL="534988" indent="-452438">
              <a:spcAft>
                <a:spcPts val="600"/>
              </a:spcAft>
              <a:buSzTx/>
            </a:pPr>
            <a:endParaRPr lang="en-US" sz="280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816250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204</a:t>
            </a:fld>
            <a:endParaRPr lang="en-US"/>
          </a:p>
        </p:txBody>
      </p:sp>
      <p:sp>
        <p:nvSpPr>
          <p:cNvPr id="3" name="Title 2"/>
          <p:cNvSpPr>
            <a:spLocks noGrp="1"/>
          </p:cNvSpPr>
          <p:nvPr>
            <p:ph type="title"/>
          </p:nvPr>
        </p:nvSpPr>
        <p:spPr/>
        <p:txBody>
          <a:bodyPr/>
          <a:lstStyle/>
          <a:p>
            <a:r>
              <a:rPr lang="en-US" smtClean="0"/>
              <a:t>Outlier Detection</a:t>
            </a:r>
            <a:endParaRPr lang="en-US"/>
          </a:p>
        </p:txBody>
      </p:sp>
      <p:sp>
        <p:nvSpPr>
          <p:cNvPr id="4" name="Content Placeholder 3"/>
          <p:cNvSpPr>
            <a:spLocks noGrp="1"/>
          </p:cNvSpPr>
          <p:nvPr>
            <p:ph idx="1"/>
          </p:nvPr>
        </p:nvSpPr>
        <p:spPr/>
        <p:txBody>
          <a:bodyPr/>
          <a:lstStyle/>
          <a:p>
            <a:pPr>
              <a:lnSpc>
                <a:spcPct val="100000"/>
              </a:lnSpc>
            </a:pPr>
            <a:r>
              <a:rPr lang="en-US">
                <a:solidFill>
                  <a:schemeClr val="tx1"/>
                </a:solidFill>
                <a:sym typeface="Wingdings" panose="05000000000000000000" pitchFamily="2" charset="2"/>
              </a:rPr>
              <a:t>Since many statistical techniques are sensitive to outliers, we usually detect and delete these outliers before applying data mining </a:t>
            </a:r>
            <a:r>
              <a:rPr lang="en-US" smtClean="0">
                <a:solidFill>
                  <a:schemeClr val="tx1"/>
                </a:solidFill>
                <a:sym typeface="Wingdings" panose="05000000000000000000" pitchFamily="2" charset="2"/>
              </a:rPr>
              <a:t>techniques</a:t>
            </a:r>
          </a:p>
          <a:p>
            <a:pPr>
              <a:lnSpc>
                <a:spcPct val="100000"/>
              </a:lnSpc>
            </a:pPr>
            <a:r>
              <a:rPr lang="en-US" b="1">
                <a:solidFill>
                  <a:schemeClr val="tx1"/>
                </a:solidFill>
                <a:sym typeface="Wingdings" panose="05000000000000000000" pitchFamily="2" charset="2"/>
              </a:rPr>
              <a:t>Note. </a:t>
            </a:r>
            <a:r>
              <a:rPr lang="en-US" i="1">
                <a:solidFill>
                  <a:schemeClr val="tx1"/>
                </a:solidFill>
                <a:sym typeface="Wingdings" panose="05000000000000000000" pitchFamily="2" charset="2"/>
              </a:rPr>
              <a:t>Outliers do not equal errors. They should be detected, but not necessarily removed. Their inclusion in the analysis is a statistical decision.</a:t>
            </a:r>
          </a:p>
          <a:p>
            <a:pPr>
              <a:lnSpc>
                <a:spcPct val="100000"/>
              </a:lnSpc>
            </a:pPr>
            <a:r>
              <a:rPr lang="en-US" smtClean="0">
                <a:solidFill>
                  <a:schemeClr val="tx1"/>
                </a:solidFill>
              </a:rPr>
              <a:t>Methods: z-score rule, box plot, etc</a:t>
            </a:r>
            <a:endParaRPr lang="en-US" smtClean="0">
              <a:solidFill>
                <a:schemeClr val="tx1"/>
              </a:solidFill>
            </a:endParaRPr>
          </a:p>
          <a:p>
            <a:pPr>
              <a:lnSpc>
                <a:spcPct val="100000"/>
              </a:lnSpc>
            </a:pPr>
            <a:r>
              <a:rPr lang="en-US" smtClean="0">
                <a:solidFill>
                  <a:schemeClr val="tx1"/>
                </a:solidFill>
              </a:rPr>
              <a:t>Box plot in R:</a:t>
            </a:r>
          </a:p>
          <a:p>
            <a:pPr>
              <a:lnSpc>
                <a:spcPct val="100000"/>
              </a:lnSpc>
            </a:pPr>
            <a:r>
              <a:rPr lang="en-US">
                <a:solidFill>
                  <a:schemeClr val="tx1"/>
                </a:solidFill>
              </a:rPr>
              <a:t>	</a:t>
            </a:r>
            <a:r>
              <a:rPr lang="en-US">
                <a:solidFill>
                  <a:schemeClr val="tx1"/>
                </a:solidFill>
                <a:latin typeface="Courier New" panose="02070309020205020404" pitchFamily="49" charset="0"/>
                <a:cs typeface="Courier New" panose="02070309020205020404" pitchFamily="49" charset="0"/>
              </a:rPr>
              <a:t>boxplot(flights$distance)</a:t>
            </a:r>
          </a:p>
          <a:p>
            <a:pPr>
              <a:lnSpc>
                <a:spcPct val="100000"/>
              </a:lnSpc>
            </a:pPr>
            <a:r>
              <a:rPr lang="en-US" smtClean="0">
                <a:solidFill>
                  <a:schemeClr val="tx1"/>
                </a:solidFill>
                <a:latin typeface="Courier New" panose="02070309020205020404" pitchFamily="49" charset="0"/>
                <a:cs typeface="Courier New" panose="02070309020205020404" pitchFamily="49" charset="0"/>
              </a:rPr>
              <a:t>	boxplot.stats(flights$distance</a:t>
            </a:r>
            <a:r>
              <a:rPr lang="en-US">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43919913"/>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205</a:t>
            </a:fld>
            <a:endParaRPr lang="en-US"/>
          </a:p>
        </p:txBody>
      </p:sp>
      <p:sp>
        <p:nvSpPr>
          <p:cNvPr id="3" name="Title 2"/>
          <p:cNvSpPr>
            <a:spLocks noGrp="1"/>
          </p:cNvSpPr>
          <p:nvPr>
            <p:ph type="title"/>
          </p:nvPr>
        </p:nvSpPr>
        <p:spPr/>
        <p:txBody>
          <a:bodyPr/>
          <a:lstStyle/>
          <a:p>
            <a:r>
              <a:rPr lang="en-US" smtClean="0"/>
              <a:t>Filtering</a:t>
            </a:r>
            <a:endParaRPr lang="en-US"/>
          </a:p>
        </p:txBody>
      </p:sp>
      <p:sp>
        <p:nvSpPr>
          <p:cNvPr id="4" name="Content Placeholder 3"/>
          <p:cNvSpPr>
            <a:spLocks noGrp="1"/>
          </p:cNvSpPr>
          <p:nvPr>
            <p:ph idx="1"/>
          </p:nvPr>
        </p:nvSpPr>
        <p:spPr/>
        <p:txBody>
          <a:bodyPr/>
          <a:lstStyle/>
          <a:p>
            <a:pPr>
              <a:lnSpc>
                <a:spcPct val="100000"/>
              </a:lnSpc>
            </a:pPr>
            <a:r>
              <a:rPr lang="en-US" smtClean="0"/>
              <a:t>We will use </a:t>
            </a:r>
            <a:r>
              <a:rPr lang="en-US" err="1" smtClean="0">
                <a:latin typeface="Courier New" panose="02070309020205020404" pitchFamily="49" charset="0"/>
                <a:cs typeface="Courier New" panose="02070309020205020404" pitchFamily="49" charset="0"/>
              </a:rPr>
              <a:t>dplyr</a:t>
            </a:r>
            <a:r>
              <a:rPr lang="en-US" smtClean="0"/>
              <a:t> package</a:t>
            </a:r>
          </a:p>
          <a:p>
            <a:pPr>
              <a:lnSpc>
                <a:spcPct val="100000"/>
              </a:lnSpc>
            </a:pPr>
            <a:r>
              <a:rPr lang="en-US" smtClean="0"/>
              <a:t>The function </a:t>
            </a:r>
            <a:r>
              <a:rPr lang="en-US" smtClean="0">
                <a:latin typeface="Courier New" panose="02070309020205020404" pitchFamily="49" charset="0"/>
                <a:cs typeface="Courier New" panose="02070309020205020404" pitchFamily="49" charset="0"/>
              </a:rPr>
              <a:t>filter()</a:t>
            </a:r>
            <a:r>
              <a:rPr lang="en-US" smtClean="0"/>
              <a:t> is used to pick observations by their values:</a:t>
            </a:r>
          </a:p>
          <a:p>
            <a:pPr>
              <a:lnSpc>
                <a:spcPct val="100000"/>
              </a:lnSpc>
            </a:pPr>
            <a:r>
              <a:rPr lang="en-US" smtClean="0"/>
              <a:t>	</a:t>
            </a:r>
            <a:r>
              <a:rPr lang="en-US" sz="2000" smtClean="0">
                <a:latin typeface="Courier New" panose="02070309020205020404" pitchFamily="49" charset="0"/>
                <a:cs typeface="Courier New" panose="02070309020205020404" pitchFamily="49" charset="0"/>
              </a:rPr>
              <a:t>filter(flights</a:t>
            </a:r>
            <a:r>
              <a:rPr lang="en-US" sz="2000">
                <a:latin typeface="Courier New" panose="02070309020205020404" pitchFamily="49" charset="0"/>
                <a:cs typeface="Courier New" panose="02070309020205020404" pitchFamily="49" charset="0"/>
              </a:rPr>
              <a:t>, month == 1, day == 1</a:t>
            </a:r>
            <a:r>
              <a:rPr lang="en-US" sz="2000" smtClean="0">
                <a:latin typeface="Courier New" panose="02070309020205020404" pitchFamily="49" charset="0"/>
                <a:cs typeface="Courier New" panose="02070309020205020404" pitchFamily="49" charset="0"/>
              </a:rPr>
              <a:t>)</a:t>
            </a:r>
          </a:p>
          <a:p>
            <a:pPr>
              <a:lnSpc>
                <a:spcPct val="100000"/>
              </a:lnSpc>
            </a:pPr>
            <a:r>
              <a:rPr lang="en-US" smtClean="0"/>
              <a:t>If you want to save the result:</a:t>
            </a:r>
          </a:p>
          <a:p>
            <a:pPr>
              <a:lnSpc>
                <a:spcPct val="100000"/>
              </a:lnSpc>
            </a:pPr>
            <a:r>
              <a:rPr lang="en-US"/>
              <a:t>	</a:t>
            </a:r>
            <a:r>
              <a:rPr lang="en-US" sz="2000">
                <a:latin typeface="Courier New" panose="02070309020205020404" pitchFamily="49" charset="0"/>
                <a:cs typeface="Courier New" panose="02070309020205020404" pitchFamily="49" charset="0"/>
              </a:rPr>
              <a:t>jan1 &lt;- filter(flights, month == 1, day == 1</a:t>
            </a:r>
            <a:r>
              <a:rPr lang="en-US" sz="200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37312252"/>
      </p:ext>
    </p:extLst>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206</a:t>
            </a:fld>
            <a:endParaRPr lang="en-US"/>
          </a:p>
        </p:txBody>
      </p:sp>
      <p:sp>
        <p:nvSpPr>
          <p:cNvPr id="3" name="Title 2"/>
          <p:cNvSpPr>
            <a:spLocks noGrp="1"/>
          </p:cNvSpPr>
          <p:nvPr>
            <p:ph type="title"/>
          </p:nvPr>
        </p:nvSpPr>
        <p:spPr/>
        <p:txBody>
          <a:bodyPr/>
          <a:lstStyle/>
          <a:p>
            <a:r>
              <a:rPr lang="en-US"/>
              <a:t>Filtering</a:t>
            </a:r>
          </a:p>
        </p:txBody>
      </p:sp>
      <p:sp>
        <p:nvSpPr>
          <p:cNvPr id="4" name="Content Placeholder 3"/>
          <p:cNvSpPr>
            <a:spLocks noGrp="1"/>
          </p:cNvSpPr>
          <p:nvPr>
            <p:ph idx="1"/>
          </p:nvPr>
        </p:nvSpPr>
        <p:spPr/>
        <p:txBody>
          <a:bodyPr/>
          <a:lstStyle/>
          <a:p>
            <a:pPr>
              <a:lnSpc>
                <a:spcPct val="100000"/>
              </a:lnSpc>
            </a:pPr>
            <a:r>
              <a:rPr lang="en-US"/>
              <a:t>However, if you work with potentially fractional numbers, there can be </a:t>
            </a:r>
            <a:r>
              <a:rPr lang="en-US" smtClean="0"/>
              <a:t>problems</a:t>
            </a:r>
          </a:p>
          <a:p>
            <a:pPr>
              <a:lnSpc>
                <a:spcPct val="100000"/>
              </a:lnSpc>
            </a:pPr>
            <a:r>
              <a:rPr lang="en-US" smtClean="0"/>
              <a:t>Try:</a:t>
            </a:r>
            <a:endParaRPr lang="en-US"/>
          </a:p>
          <a:p>
            <a:pPr>
              <a:lnSpc>
                <a:spcPct val="100000"/>
              </a:lnSpc>
            </a:pPr>
            <a:r>
              <a:rPr lang="en-US"/>
              <a:t>	</a:t>
            </a:r>
            <a:r>
              <a:rPr lang="en-US" err="1">
                <a:latin typeface="Courier New" panose="02070309020205020404" pitchFamily="49" charset="0"/>
                <a:cs typeface="Courier New" panose="02070309020205020404" pitchFamily="49" charset="0"/>
              </a:rPr>
              <a:t>sqrt(2) ^ 2 == 2</a:t>
            </a:r>
          </a:p>
          <a:p>
            <a:pPr>
              <a:lnSpc>
                <a:spcPct val="100000"/>
              </a:lnSpc>
            </a:pPr>
            <a:r>
              <a:rPr lang="en-US" smtClean="0">
                <a:latin typeface="Courier New" panose="02070309020205020404" pitchFamily="49" charset="0"/>
                <a:cs typeface="Courier New" panose="02070309020205020404" pitchFamily="49" charset="0"/>
              </a:rPr>
              <a:t>	1/49 </a:t>
            </a:r>
            <a:r>
              <a:rPr lang="en-US">
                <a:latin typeface="Courier New" panose="02070309020205020404" pitchFamily="49" charset="0"/>
                <a:cs typeface="Courier New" panose="02070309020205020404" pitchFamily="49" charset="0"/>
              </a:rPr>
              <a:t>* 49 == 1</a:t>
            </a:r>
          </a:p>
          <a:p>
            <a:pPr>
              <a:lnSpc>
                <a:spcPct val="100000"/>
              </a:lnSpc>
            </a:pPr>
            <a:r>
              <a:rPr lang="en-US"/>
              <a:t>Instead of relying on ==, use near():</a:t>
            </a:r>
          </a:p>
          <a:p>
            <a:pPr>
              <a:lnSpc>
                <a:spcPct val="100000"/>
              </a:lnSpc>
            </a:pPr>
            <a:r>
              <a:rPr lang="en-US"/>
              <a:t>	</a:t>
            </a:r>
            <a:r>
              <a:rPr lang="en-US">
                <a:latin typeface="Courier New" panose="02070309020205020404" pitchFamily="49" charset="0"/>
                <a:cs typeface="Courier New" panose="02070309020205020404" pitchFamily="49" charset="0"/>
              </a:rPr>
              <a:t>near(sqrt(2) ^ 2,  2</a:t>
            </a:r>
            <a:r>
              <a:rPr lang="en-US"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00676592"/>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207</a:t>
            </a:fld>
            <a:endParaRPr lang="en-US"/>
          </a:p>
        </p:txBody>
      </p:sp>
      <p:sp>
        <p:nvSpPr>
          <p:cNvPr id="3" name="Title 2"/>
          <p:cNvSpPr>
            <a:spLocks noGrp="1"/>
          </p:cNvSpPr>
          <p:nvPr>
            <p:ph type="title"/>
          </p:nvPr>
        </p:nvSpPr>
        <p:spPr/>
        <p:txBody>
          <a:bodyPr/>
          <a:lstStyle/>
          <a:p>
            <a:r>
              <a:rPr lang="en-US"/>
              <a:t>Filtering</a:t>
            </a:r>
          </a:p>
        </p:txBody>
      </p:sp>
      <p:sp>
        <p:nvSpPr>
          <p:cNvPr id="4" name="Content Placeholder 3"/>
          <p:cNvSpPr>
            <a:spLocks noGrp="1"/>
          </p:cNvSpPr>
          <p:nvPr>
            <p:ph idx="1"/>
          </p:nvPr>
        </p:nvSpPr>
        <p:spPr/>
        <p:txBody>
          <a:bodyPr/>
          <a:lstStyle/>
          <a:p>
            <a:pPr>
              <a:lnSpc>
                <a:spcPct val="100000"/>
              </a:lnSpc>
            </a:pPr>
            <a:r>
              <a:rPr lang="en-US"/>
              <a:t>You can use logical </a:t>
            </a:r>
            <a:r>
              <a:rPr lang="en-US" smtClean="0"/>
              <a:t>operators (</a:t>
            </a:r>
            <a:r>
              <a:rPr lang="en-US" smtClean="0">
                <a:latin typeface="Courier New" panose="02070309020205020404" pitchFamily="49" charset="0"/>
                <a:cs typeface="Courier New" panose="02070309020205020404" pitchFamily="49" charset="0"/>
              </a:rPr>
              <a:t>&amp;</a:t>
            </a:r>
            <a:r>
              <a:rPr lang="en-US" smtClean="0"/>
              <a:t>, </a:t>
            </a:r>
            <a:r>
              <a:rPr lang="en-US" smtClean="0">
                <a:latin typeface="Courier New" panose="02070309020205020404" pitchFamily="49" charset="0"/>
                <a:cs typeface="Courier New" panose="02070309020205020404" pitchFamily="49" charset="0"/>
              </a:rPr>
              <a:t>|</a:t>
            </a:r>
            <a:r>
              <a:rPr lang="en-US" smtClean="0"/>
              <a:t>, </a:t>
            </a:r>
            <a:r>
              <a:rPr lang="en-US" smtClean="0">
                <a:latin typeface="Courier New" panose="02070309020205020404" pitchFamily="49" charset="0"/>
                <a:cs typeface="Courier New" panose="02070309020205020404" pitchFamily="49" charset="0"/>
              </a:rPr>
              <a:t>!</a:t>
            </a:r>
            <a:r>
              <a:rPr lang="en-US" smtClean="0"/>
              <a:t>, and </a:t>
            </a:r>
            <a:r>
              <a:rPr lang="en-US" smtClean="0">
                <a:latin typeface="Courier New" panose="02070309020205020404" pitchFamily="49" charset="0"/>
                <a:cs typeface="Courier New" panose="02070309020205020404" pitchFamily="49" charset="0"/>
              </a:rPr>
              <a:t>()</a:t>
            </a:r>
            <a:r>
              <a:rPr lang="en-US" smtClean="0"/>
              <a:t>) </a:t>
            </a:r>
            <a:r>
              <a:rPr lang="en-US"/>
              <a:t>in the condition:</a:t>
            </a:r>
          </a:p>
          <a:p>
            <a:pPr>
              <a:lnSpc>
                <a:spcPct val="100000"/>
              </a:lnSpc>
            </a:pPr>
            <a:r>
              <a:rPr lang="en-US"/>
              <a:t>	</a:t>
            </a:r>
            <a:r>
              <a:rPr lang="en-US" sz="2000">
                <a:latin typeface="Courier New" panose="02070309020205020404" pitchFamily="49" charset="0"/>
                <a:cs typeface="Courier New" panose="02070309020205020404" pitchFamily="49" charset="0"/>
              </a:rPr>
              <a:t>filter(flights, month == 11 | month == 12)</a:t>
            </a:r>
          </a:p>
          <a:p>
            <a:pPr>
              <a:lnSpc>
                <a:spcPct val="100000"/>
              </a:lnSpc>
            </a:pPr>
            <a:r>
              <a:rPr lang="en-US"/>
              <a:t>The order of operations doesn’t work like English. You can’t write</a:t>
            </a:r>
          </a:p>
          <a:p>
            <a:pPr>
              <a:lnSpc>
                <a:spcPct val="100000"/>
              </a:lnSpc>
            </a:pPr>
            <a:r>
              <a:rPr lang="en-US" smtClean="0"/>
              <a:t>	</a:t>
            </a:r>
            <a:r>
              <a:rPr lang="en-US" sz="2000" smtClean="0">
                <a:latin typeface="Courier New" panose="02070309020205020404" pitchFamily="49" charset="0"/>
                <a:cs typeface="Courier New" panose="02070309020205020404" pitchFamily="49" charset="0"/>
              </a:rPr>
              <a:t>filter(flights</a:t>
            </a:r>
            <a:r>
              <a:rPr lang="en-US" sz="2000">
                <a:latin typeface="Courier New" panose="02070309020205020404" pitchFamily="49" charset="0"/>
                <a:cs typeface="Courier New" panose="02070309020205020404" pitchFamily="49" charset="0"/>
              </a:rPr>
              <a:t>, month == 11 | 12)</a:t>
            </a:r>
          </a:p>
          <a:p>
            <a:pPr>
              <a:lnSpc>
                <a:spcPct val="100000"/>
              </a:lnSpc>
            </a:pPr>
            <a:r>
              <a:rPr lang="en-US"/>
              <a:t>A useful short-hand for this problem is </a:t>
            </a:r>
            <a:r>
              <a:rPr lang="en-US">
                <a:latin typeface="Courier New" panose="02070309020205020404" pitchFamily="49" charset="0"/>
                <a:cs typeface="Courier New" panose="02070309020205020404" pitchFamily="49" charset="0"/>
              </a:rPr>
              <a:t>%in%</a:t>
            </a:r>
            <a:r>
              <a:rPr lang="en-US"/>
              <a:t>:</a:t>
            </a:r>
          </a:p>
          <a:p>
            <a:pPr>
              <a:lnSpc>
                <a:spcPct val="100000"/>
              </a:lnSpc>
            </a:pPr>
            <a:r>
              <a:rPr lang="en-US" smtClean="0"/>
              <a:t>	</a:t>
            </a:r>
            <a:r>
              <a:rPr lang="en-US" sz="2000" err="1" smtClean="0">
                <a:latin typeface="Courier New" panose="02070309020205020404" pitchFamily="49" charset="0"/>
                <a:cs typeface="Courier New" panose="02070309020205020404" pitchFamily="49" charset="0"/>
              </a:rPr>
              <a:t>nov_dec </a:t>
            </a:r>
            <a:r>
              <a:rPr lang="en-US" sz="2000">
                <a:latin typeface="Courier New" panose="02070309020205020404" pitchFamily="49" charset="0"/>
                <a:cs typeface="Courier New" panose="02070309020205020404" pitchFamily="49" charset="0"/>
              </a:rPr>
              <a:t>&lt;- filter(flights, month %in% c(11, 12))</a:t>
            </a:r>
          </a:p>
          <a:p>
            <a:pPr>
              <a:lnSpc>
                <a:spcPct val="100000"/>
              </a:lnSpc>
            </a:pPr>
            <a:r>
              <a:rPr lang="en-US" smtClean="0"/>
              <a:t>	(</a:t>
            </a:r>
            <a:r>
              <a:rPr lang="en-US"/>
              <a:t>This results in the same result as </a:t>
            </a:r>
            <a:r>
              <a:rPr lang="en-US" smtClean="0"/>
              <a:t>the top statement)</a:t>
            </a:r>
            <a:endParaRPr lang="en-US"/>
          </a:p>
        </p:txBody>
      </p:sp>
    </p:spTree>
    <p:extLst>
      <p:ext uri="{BB962C8B-B14F-4D97-AF65-F5344CB8AC3E}">
        <p14:creationId xmlns:p14="http://schemas.microsoft.com/office/powerpoint/2010/main" val="9535988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208</a:t>
            </a:fld>
            <a:endParaRPr lang="en-US"/>
          </a:p>
        </p:txBody>
      </p:sp>
      <p:sp>
        <p:nvSpPr>
          <p:cNvPr id="3" name="Title 2"/>
          <p:cNvSpPr>
            <a:spLocks noGrp="1"/>
          </p:cNvSpPr>
          <p:nvPr>
            <p:ph type="title"/>
          </p:nvPr>
        </p:nvSpPr>
        <p:spPr/>
        <p:txBody>
          <a:bodyPr/>
          <a:lstStyle/>
          <a:p>
            <a:r>
              <a:rPr lang="en-US"/>
              <a:t>Filtering</a:t>
            </a:r>
          </a:p>
        </p:txBody>
      </p:sp>
      <p:sp>
        <p:nvSpPr>
          <p:cNvPr id="4" name="Content Placeholder 3"/>
          <p:cNvSpPr>
            <a:spLocks noGrp="1"/>
          </p:cNvSpPr>
          <p:nvPr>
            <p:ph idx="1"/>
          </p:nvPr>
        </p:nvSpPr>
        <p:spPr/>
        <p:txBody>
          <a:bodyPr/>
          <a:lstStyle/>
          <a:p>
            <a:pPr>
              <a:lnSpc>
                <a:spcPct val="100000"/>
              </a:lnSpc>
            </a:pPr>
            <a:r>
              <a:rPr lang="en-US">
                <a:latin typeface="Courier New" panose="02070309020205020404" pitchFamily="49" charset="0"/>
                <a:cs typeface="Courier New" panose="02070309020205020404" pitchFamily="49" charset="0"/>
              </a:rPr>
              <a:t>filter()</a:t>
            </a:r>
            <a:r>
              <a:rPr lang="en-US"/>
              <a:t> only includes rows where the condition is </a:t>
            </a:r>
            <a:r>
              <a:rPr lang="en-US" smtClean="0">
                <a:latin typeface="Courier New" panose="02070309020205020404" pitchFamily="49" charset="0"/>
                <a:cs typeface="Courier New" panose="02070309020205020404" pitchFamily="49" charset="0"/>
              </a:rPr>
              <a:t>TRUE</a:t>
            </a:r>
          </a:p>
          <a:p>
            <a:pPr>
              <a:lnSpc>
                <a:spcPct val="100000"/>
              </a:lnSpc>
            </a:pPr>
            <a:r>
              <a:rPr lang="en-US"/>
              <a:t>… it excludes both </a:t>
            </a:r>
            <a:r>
              <a:rPr lang="en-US">
                <a:latin typeface="Courier New" panose="02070309020205020404" pitchFamily="49" charset="0"/>
                <a:cs typeface="Courier New" panose="02070309020205020404" pitchFamily="49" charset="0"/>
              </a:rPr>
              <a:t>FALSE</a:t>
            </a:r>
            <a:r>
              <a:rPr lang="en-US"/>
              <a:t> and </a:t>
            </a:r>
            <a:r>
              <a:rPr lang="en-US">
                <a:latin typeface="Courier New" panose="02070309020205020404" pitchFamily="49" charset="0"/>
                <a:cs typeface="Courier New" panose="02070309020205020404" pitchFamily="49" charset="0"/>
              </a:rPr>
              <a:t>NA</a:t>
            </a:r>
            <a:r>
              <a:rPr lang="en-US"/>
              <a:t> values. If you want to preserve missing values, ask for them explicitly</a:t>
            </a:r>
            <a:r>
              <a:rPr lang="en-US" smtClean="0"/>
              <a:t>:</a:t>
            </a:r>
          </a:p>
          <a:p>
            <a:pPr>
              <a:lnSpc>
                <a:spcPct val="100000"/>
              </a:lnSpc>
            </a:pPr>
            <a:r>
              <a:rPr lang="en-US" smtClean="0">
                <a:latin typeface="Courier New" panose="02070309020205020404" pitchFamily="49" charset="0"/>
                <a:cs typeface="Courier New" panose="02070309020205020404" pitchFamily="49" charset="0"/>
              </a:rPr>
              <a:t>	df </a:t>
            </a:r>
            <a:r>
              <a:rPr lang="en-US">
                <a:latin typeface="Courier New" panose="02070309020205020404" pitchFamily="49" charset="0"/>
                <a:cs typeface="Courier New" panose="02070309020205020404" pitchFamily="49" charset="0"/>
              </a:rPr>
              <a:t>&lt;- </a:t>
            </a:r>
            <a:r>
              <a:rPr lang="en-US" err="1" smtClean="0">
                <a:latin typeface="Courier New" panose="02070309020205020404" pitchFamily="49" charset="0"/>
                <a:cs typeface="Courier New" panose="02070309020205020404" pitchFamily="49" charset="0"/>
              </a:rPr>
              <a:t>tibble(x </a:t>
            </a:r>
            <a:r>
              <a:rPr lang="en-US">
                <a:latin typeface="Courier New" panose="02070309020205020404" pitchFamily="49" charset="0"/>
                <a:cs typeface="Courier New" panose="02070309020205020404" pitchFamily="49" charset="0"/>
              </a:rPr>
              <a:t>= c(1, NA, 3))</a:t>
            </a:r>
          </a:p>
          <a:p>
            <a:pPr>
              <a:lnSpc>
                <a:spcPct val="100000"/>
              </a:lnSpc>
            </a:pPr>
            <a:r>
              <a:rPr lang="en-US" smtClean="0">
                <a:latin typeface="Courier New" panose="02070309020205020404" pitchFamily="49" charset="0"/>
                <a:cs typeface="Courier New" panose="02070309020205020404" pitchFamily="49" charset="0"/>
              </a:rPr>
              <a:t>	filter(df</a:t>
            </a:r>
            <a:r>
              <a:rPr lang="en-US">
                <a:latin typeface="Courier New" panose="02070309020205020404" pitchFamily="49" charset="0"/>
                <a:cs typeface="Courier New" panose="02070309020205020404" pitchFamily="49" charset="0"/>
              </a:rPr>
              <a:t>, x &gt; 1)</a:t>
            </a:r>
          </a:p>
          <a:p>
            <a:pPr>
              <a:lnSpc>
                <a:spcPct val="100000"/>
              </a:lnSpc>
            </a:pPr>
            <a:r>
              <a:rPr lang="en-US" smtClean="0">
                <a:latin typeface="Courier New" panose="02070309020205020404" pitchFamily="49" charset="0"/>
                <a:cs typeface="Courier New" panose="02070309020205020404" pitchFamily="49" charset="0"/>
              </a:rPr>
              <a:t>	filter(df</a:t>
            </a:r>
            <a:r>
              <a:rPr lang="en-US">
                <a:latin typeface="Courier New" panose="02070309020205020404" pitchFamily="49" charset="0"/>
                <a:cs typeface="Courier New" panose="02070309020205020404" pitchFamily="49" charset="0"/>
              </a:rPr>
              <a:t>, is.na(x) | x &gt; 1)</a:t>
            </a:r>
          </a:p>
        </p:txBody>
      </p:sp>
    </p:spTree>
    <p:extLst>
      <p:ext uri="{BB962C8B-B14F-4D97-AF65-F5344CB8AC3E}">
        <p14:creationId xmlns:p14="http://schemas.microsoft.com/office/powerpoint/2010/main" val="2569707369"/>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209</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pPr>
              <a:lnSpc>
                <a:spcPct val="100000"/>
              </a:lnSpc>
            </a:pPr>
            <a:r>
              <a:rPr lang="en-US" smtClean="0"/>
              <a:t>Find all flights that:</a:t>
            </a:r>
          </a:p>
          <a:p>
            <a:pPr marL="457200" indent="-457200">
              <a:lnSpc>
                <a:spcPct val="100000"/>
              </a:lnSpc>
              <a:buFont typeface="+mj-lt"/>
              <a:buAutoNum type="arabicPeriod"/>
            </a:pPr>
            <a:r>
              <a:rPr lang="en-US" smtClean="0"/>
              <a:t>Had an arrival delay of two or more hours</a:t>
            </a:r>
          </a:p>
          <a:p>
            <a:pPr marL="457200" indent="-457200">
              <a:lnSpc>
                <a:spcPct val="100000"/>
              </a:lnSpc>
              <a:buFont typeface="+mj-lt"/>
              <a:buAutoNum type="arabicPeriod"/>
            </a:pPr>
            <a:r>
              <a:rPr lang="en-US" smtClean="0"/>
              <a:t>Flew to Houston (IAH or HOU)</a:t>
            </a:r>
          </a:p>
          <a:p>
            <a:pPr marL="457200" indent="-457200">
              <a:lnSpc>
                <a:spcPct val="100000"/>
              </a:lnSpc>
              <a:buFont typeface="+mj-lt"/>
              <a:buAutoNum type="arabicPeriod"/>
            </a:pPr>
            <a:r>
              <a:rPr lang="en-US" smtClean="0"/>
              <a:t>How </a:t>
            </a:r>
            <a:r>
              <a:rPr lang="en-US"/>
              <a:t>many flights have a missing </a:t>
            </a:r>
            <a:r>
              <a:rPr lang="en-US" err="1">
                <a:latin typeface="Courier New" panose="02070309020205020404" pitchFamily="49" charset="0"/>
                <a:cs typeface="Courier New" panose="02070309020205020404" pitchFamily="49" charset="0"/>
              </a:rPr>
              <a:t>dep_time</a:t>
            </a:r>
            <a:r>
              <a:rPr lang="en-US"/>
              <a:t>? What other variables are </a:t>
            </a:r>
            <a:r>
              <a:rPr lang="en-US" smtClean="0"/>
              <a:t>missing in the observations? </a:t>
            </a:r>
            <a:r>
              <a:rPr lang="en-US"/>
              <a:t>What might these rows represent?</a:t>
            </a:r>
            <a:endParaRPr lang="en-US" smtClean="0"/>
          </a:p>
          <a:p>
            <a:pPr marL="457200" indent="-457200">
              <a:lnSpc>
                <a:spcPct val="100000"/>
              </a:lnSpc>
              <a:buFont typeface="+mj-lt"/>
              <a:buAutoNum type="arabicPeriod"/>
            </a:pPr>
            <a:endParaRPr lang="en-US"/>
          </a:p>
        </p:txBody>
      </p:sp>
    </p:spTree>
    <p:extLst>
      <p:ext uri="{BB962C8B-B14F-4D97-AF65-F5344CB8AC3E}">
        <p14:creationId xmlns:p14="http://schemas.microsoft.com/office/powerpoint/2010/main" val="1523924931"/>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13" name="Table 12"/>
          <p:cNvGraphicFramePr>
            <a:graphicFrameLocks noGrp="1"/>
          </p:cNvGraphicFramePr>
          <p:nvPr>
            <p:extLst>
              <p:ext uri="{D42A27DB-BD31-4B8C-83A1-F6EECF244321}">
                <p14:modId xmlns:p14="http://schemas.microsoft.com/office/powerpoint/2010/main" val="3480695494"/>
              </p:ext>
            </p:extLst>
          </p:nvPr>
        </p:nvGraphicFramePr>
        <p:xfrm>
          <a:off x="533400" y="2133600"/>
          <a:ext cx="8000999" cy="2933627"/>
        </p:xfrm>
        <a:graphic>
          <a:graphicData uri="http://schemas.openxmlformats.org/drawingml/2006/table">
            <a:tbl>
              <a:tblPr/>
              <a:tblGrid>
                <a:gridCol w="1447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1295400">
                  <a:extLst>
                    <a:ext uri="{9D8B030D-6E8A-4147-A177-3AD203B41FA5}">
                      <a16:colId xmlns:a16="http://schemas.microsoft.com/office/drawing/2014/main" val="2572968561"/>
                    </a:ext>
                  </a:extLst>
                </a:gridCol>
                <a:gridCol w="1447800">
                  <a:extLst>
                    <a:ext uri="{9D8B030D-6E8A-4147-A177-3AD203B41FA5}">
                      <a16:colId xmlns:a16="http://schemas.microsoft.com/office/drawing/2014/main" val="2072822918"/>
                    </a:ext>
                  </a:extLst>
                </a:gridCol>
                <a:gridCol w="1219199">
                  <a:extLst>
                    <a:ext uri="{9D8B030D-6E8A-4147-A177-3AD203B41FA5}">
                      <a16:colId xmlns:a16="http://schemas.microsoft.com/office/drawing/2014/main" val="1861096182"/>
                    </a:ext>
                  </a:extLst>
                </a:gridCol>
              </a:tblGrid>
              <a:tr h="365125">
                <a:tc gridSpan="5">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Orders</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CustomerID</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err="1" smtClean="0">
                          <a:ln>
                            <a:noFill/>
                          </a:ln>
                          <a:solidFill>
                            <a:srgbClr val="7030A0"/>
                          </a:solidFill>
                          <a:effectLst/>
                          <a:latin typeface="Arial"/>
                        </a:rPr>
                        <a:t>CompanyName</a:t>
                      </a:r>
                      <a:endParaRPr kumimoji="0" lang="en-US" altLang="en-US" sz="1800" b="0" i="0" u="none" strike="noStrike" cap="none" normalizeH="0" baseline="0" smtClean="0">
                        <a:ln>
                          <a:noFill/>
                        </a:ln>
                        <a:solidFill>
                          <a:srgbClr val="7030A0"/>
                        </a:solidFill>
                        <a:effectLst/>
                        <a:latin typeface="Arial"/>
                      </a:endParaRP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City</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err="1" smtClean="0">
                          <a:ln>
                            <a:noFill/>
                          </a:ln>
                          <a:solidFill>
                            <a:srgbClr val="7030A0"/>
                          </a:solidFill>
                          <a:effectLst/>
                          <a:latin typeface="Arial"/>
                        </a:rPr>
                        <a:t>OrderDate</a:t>
                      </a:r>
                      <a:endParaRPr kumimoji="0" lang="en-US" altLang="en-US" sz="1800" b="0"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Product</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err="1" smtClean="0">
                          <a:ln>
                            <a:noFill/>
                          </a:ln>
                          <a:solidFill>
                            <a:srgbClr val="7030A0"/>
                          </a:solidFill>
                          <a:effectLst/>
                          <a:latin typeface="Calibri" pitchFamily="34" charset="0"/>
                        </a:rPr>
                        <a:t>Alfreds Futterkiste</a:t>
                      </a:r>
                      <a:endParaRPr kumimoji="0" lang="en-US" altLang="en-US" sz="1800" b="0" i="0" u="none" strike="noStrike" cap="none" normalizeH="0" baseline="0" smtClean="0">
                        <a:ln>
                          <a:noFill/>
                        </a:ln>
                        <a:solidFill>
                          <a:srgbClr val="7030A0"/>
                        </a:solidFill>
                        <a:effectLst/>
                        <a:latin typeface="Calibri" pitchFamily="34" charset="0"/>
                      </a:endParaRP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Berlin</a:t>
                      </a: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8/25/1997</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Candy</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s-ES" altLang="en-US" sz="1800" b="0" i="0" u="none" strike="noStrike" cap="none" normalizeH="0" baseline="0" smtClean="0">
                          <a:ln>
                            <a:noFill/>
                          </a:ln>
                          <a:solidFill>
                            <a:srgbClr val="7030A0"/>
                          </a:solidFill>
                          <a:effectLst/>
                          <a:latin typeface="Calibri" pitchFamily="34" charset="0"/>
                        </a:rPr>
                        <a:t>Ana Trujillo Emparedados y helados</a:t>
                      </a: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8/8/1997</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Chocolate</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s-ES" altLang="en-US" sz="1800" b="0" i="0" u="none" strike="noStrike" cap="none" normalizeH="0" baseline="0" smtClean="0">
                          <a:ln>
                            <a:noFill/>
                          </a:ln>
                          <a:solidFill>
                            <a:srgbClr val="7030A0"/>
                          </a:solidFill>
                          <a:effectLst/>
                          <a:latin typeface="Calibri" pitchFamily="34" charset="0"/>
                        </a:rPr>
                        <a:t>Ana Trujillo Emparedados y helados</a:t>
                      </a: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8/8/1997</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Chocolate</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2388791956"/>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Antonio Moreno Taquería</a:t>
                      </a:r>
                      <a:endParaRPr kumimoji="0" lang="en-US" altLang="en-US" sz="1800" b="0" i="0" u="none" strike="noStrike" cap="none" normalizeH="0" baseline="0" smtClean="0">
                        <a:ln>
                          <a:noFill/>
                        </a:ln>
                        <a:solidFill>
                          <a:srgbClr val="7030A0"/>
                        </a:solidFill>
                        <a:effectLst/>
                        <a:latin typeface="Calibri" pitchFamily="34" charset="0"/>
                      </a:endParaRP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9/22/1997</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Syrup</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en-US" sz="1800" b="0" i="0" u="none" strike="noStrike" cap="none" normalizeH="0" baseline="0" smtClean="0">
                          <a:ln>
                            <a:noFill/>
                          </a:ln>
                          <a:solidFill>
                            <a:srgbClr val="7030A0"/>
                          </a:solidFill>
                          <a:effectLst/>
                          <a:latin typeface="Calibri" pitchFamily="34" charset="0"/>
                        </a:rPr>
                        <a:t>Antonio Moreno Taquería</a:t>
                      </a:r>
                      <a:endParaRPr kumimoji="0" lang="en-US" altLang="en-US" sz="1800" b="0" i="0" u="none" strike="noStrike" cap="none" normalizeH="0" baseline="0" smtClean="0">
                        <a:ln>
                          <a:noFill/>
                        </a:ln>
                        <a:solidFill>
                          <a:srgbClr val="7030A0"/>
                        </a:solidFill>
                        <a:effectLst/>
                        <a:latin typeface="Calibri" pitchFamily="34" charset="0"/>
                      </a:endParaRP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9/25/1997</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p>
                      <a:pPr marL="0" marR="0" lvl="0" indent="0" algn="ctr"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Chocolate</a:t>
                      </a:r>
                    </a:p>
                  </a:txBody>
                  <a:tcPr marL="4764" marR="4764" marT="476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bl>
          </a:graphicData>
        </a:graphic>
      </p:graphicFrame>
      <p:sp>
        <p:nvSpPr>
          <p:cNvPr id="3" name="Rectangle 2"/>
          <p:cNvSpPr/>
          <p:nvPr/>
        </p:nvSpPr>
        <p:spPr>
          <a:xfrm>
            <a:off x="2268829" y="712857"/>
            <a:ext cx="46482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a:solidFill>
                  <a:srgbClr val="005828"/>
                </a:solidFill>
                <a:latin typeface="Calibri" pitchFamily="34" charset="0"/>
                <a:ea typeface="+mj-ea"/>
                <a:cs typeface="Calibri" pitchFamily="34" charset="0"/>
              </a:rPr>
              <a:t>Single </a:t>
            </a:r>
            <a:r>
              <a:rPr lang="en-US" sz="4000" smtClean="0">
                <a:solidFill>
                  <a:srgbClr val="005828"/>
                </a:solidFill>
                <a:latin typeface="Calibri" pitchFamily="34" charset="0"/>
                <a:ea typeface="+mj-ea"/>
                <a:cs typeface="Calibri" pitchFamily="34" charset="0"/>
              </a:rPr>
              <a:t>Table Database</a:t>
            </a:r>
            <a:endParaRPr lang="en-US" sz="4000">
              <a:solidFill>
                <a:srgbClr val="005828"/>
              </a:solidFill>
              <a:latin typeface="Calibri" pitchFamily="34" charset="0"/>
              <a:ea typeface="+mj-ea"/>
              <a:cs typeface="Calibri" pitchFamily="34" charset="0"/>
            </a:endParaRPr>
          </a:p>
        </p:txBody>
      </p:sp>
    </p:spTree>
    <p:extLst>
      <p:ext uri="{BB962C8B-B14F-4D97-AF65-F5344CB8AC3E}">
        <p14:creationId xmlns:p14="http://schemas.microsoft.com/office/powerpoint/2010/main" val="3161922878"/>
      </p:ext>
    </p:extLst>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210</a:t>
            </a:fld>
            <a:endParaRPr lang="en-US"/>
          </a:p>
        </p:txBody>
      </p:sp>
      <p:sp>
        <p:nvSpPr>
          <p:cNvPr id="3" name="Title 2"/>
          <p:cNvSpPr>
            <a:spLocks noGrp="1"/>
          </p:cNvSpPr>
          <p:nvPr>
            <p:ph type="title"/>
          </p:nvPr>
        </p:nvSpPr>
        <p:spPr/>
        <p:txBody>
          <a:bodyPr/>
          <a:lstStyle/>
          <a:p>
            <a:r>
              <a:rPr lang="en-US" smtClean="0"/>
              <a:t>Selecting Columns</a:t>
            </a:r>
            <a:endParaRPr lang="en-US"/>
          </a:p>
        </p:txBody>
      </p:sp>
      <p:sp>
        <p:nvSpPr>
          <p:cNvPr id="4" name="Content Placeholder 3"/>
          <p:cNvSpPr>
            <a:spLocks noGrp="1"/>
          </p:cNvSpPr>
          <p:nvPr>
            <p:ph idx="1"/>
          </p:nvPr>
        </p:nvSpPr>
        <p:spPr/>
        <p:txBody>
          <a:bodyPr/>
          <a:lstStyle/>
          <a:p>
            <a:pPr>
              <a:lnSpc>
                <a:spcPct val="100000"/>
              </a:lnSpc>
            </a:pPr>
            <a:r>
              <a:rPr lang="en-US">
                <a:latin typeface="Courier New" panose="02070309020205020404" pitchFamily="49" charset="0"/>
                <a:cs typeface="Courier New" panose="02070309020205020404" pitchFamily="49" charset="0"/>
              </a:rPr>
              <a:t>select()</a:t>
            </a:r>
            <a:r>
              <a:rPr lang="en-US"/>
              <a:t> allows you to rapidly zoom in on a useful subset using operations based on the names of the variables</a:t>
            </a:r>
            <a:r>
              <a:rPr lang="en-US" smtClean="0"/>
              <a:t>.</a:t>
            </a:r>
          </a:p>
          <a:p>
            <a:pPr>
              <a:lnSpc>
                <a:spcPct val="100000"/>
              </a:lnSpc>
            </a:pPr>
            <a:r>
              <a:rPr lang="en-US" smtClean="0">
                <a:latin typeface="Courier New" panose="02070309020205020404" pitchFamily="49" charset="0"/>
                <a:cs typeface="Courier New" panose="02070309020205020404" pitchFamily="49" charset="0"/>
              </a:rPr>
              <a:t>	select(flights</a:t>
            </a:r>
            <a:r>
              <a:rPr lang="en-US">
                <a:latin typeface="Courier New" panose="02070309020205020404" pitchFamily="49" charset="0"/>
                <a:cs typeface="Courier New" panose="02070309020205020404" pitchFamily="49" charset="0"/>
              </a:rPr>
              <a:t>, year, month, day</a:t>
            </a:r>
            <a:r>
              <a:rPr lang="en-US" smtClean="0">
                <a:latin typeface="Courier New" panose="02070309020205020404" pitchFamily="49" charset="0"/>
                <a:cs typeface="Courier New" panose="02070309020205020404" pitchFamily="49" charset="0"/>
              </a:rPr>
              <a:t>)</a:t>
            </a:r>
          </a:p>
          <a:p>
            <a:pPr>
              <a:lnSpc>
                <a:spcPct val="100000"/>
              </a:lnSpc>
            </a:pPr>
            <a:r>
              <a:rPr lang="en-US" smtClean="0">
                <a:latin typeface="Courier New" panose="02070309020205020404" pitchFamily="49" charset="0"/>
                <a:cs typeface="Courier New" panose="02070309020205020404" pitchFamily="49" charset="0"/>
              </a:rPr>
              <a:t>	select(flights</a:t>
            </a:r>
            <a:r>
              <a:rPr lang="en-US">
                <a:latin typeface="Courier New" panose="02070309020205020404" pitchFamily="49" charset="0"/>
                <a:cs typeface="Courier New" panose="02070309020205020404" pitchFamily="49" charset="0"/>
              </a:rPr>
              <a:t>, year:day)</a:t>
            </a:r>
          </a:p>
          <a:p>
            <a:pPr>
              <a:lnSpc>
                <a:spcPct val="100000"/>
              </a:lnSpc>
            </a:pPr>
            <a:r>
              <a:rPr lang="en-US" smtClean="0">
                <a:latin typeface="Courier New" panose="02070309020205020404" pitchFamily="49" charset="0"/>
                <a:cs typeface="Courier New" panose="02070309020205020404" pitchFamily="49" charset="0"/>
              </a:rPr>
              <a:t>	select(flights</a:t>
            </a:r>
            <a:r>
              <a:rPr lang="en-US">
                <a:latin typeface="Courier New" panose="02070309020205020404" pitchFamily="49" charset="0"/>
                <a:cs typeface="Courier New" panose="02070309020205020404" pitchFamily="49" charset="0"/>
              </a:rPr>
              <a:t>, -(year:day))</a:t>
            </a:r>
          </a:p>
        </p:txBody>
      </p:sp>
    </p:spTree>
    <p:extLst>
      <p:ext uri="{BB962C8B-B14F-4D97-AF65-F5344CB8AC3E}">
        <p14:creationId xmlns:p14="http://schemas.microsoft.com/office/powerpoint/2010/main" val="143531154"/>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211</a:t>
            </a:fld>
            <a:endParaRPr lang="en-US"/>
          </a:p>
        </p:txBody>
      </p:sp>
      <p:sp>
        <p:nvSpPr>
          <p:cNvPr id="3" name="Title 2"/>
          <p:cNvSpPr>
            <a:spLocks noGrp="1"/>
          </p:cNvSpPr>
          <p:nvPr>
            <p:ph type="title"/>
          </p:nvPr>
        </p:nvSpPr>
        <p:spPr/>
        <p:txBody>
          <a:bodyPr/>
          <a:lstStyle/>
          <a:p>
            <a:r>
              <a:rPr lang="en-US" smtClean="0"/>
              <a:t>Useful Functions for </a:t>
            </a:r>
            <a:r>
              <a:rPr lang="en-US" smtClean="0">
                <a:latin typeface="Courier New" panose="02070309020205020404" pitchFamily="49" charset="0"/>
                <a:cs typeface="Courier New" panose="02070309020205020404" pitchFamily="49" charset="0"/>
              </a:rPr>
              <a:t>select()</a:t>
            </a: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p:txBody>
          <a:bodyPr/>
          <a:lstStyle/>
          <a:p>
            <a:pPr marL="342900" indent="-342900">
              <a:buFont typeface="Arial" pitchFamily="34" charset="0"/>
              <a:buChar char="•"/>
            </a:pPr>
            <a:r>
              <a:rPr lang="en-US" err="1" smtClean="0">
                <a:latin typeface="Courier New" panose="02070309020205020404" pitchFamily="49" charset="0"/>
                <a:cs typeface="Courier New" panose="02070309020205020404" pitchFamily="49" charset="0"/>
              </a:rPr>
              <a:t>starts_with</a:t>
            </a:r>
            <a:r>
              <a:rPr lang="en-US">
                <a:latin typeface="Courier New" panose="02070309020205020404" pitchFamily="49" charset="0"/>
                <a:cs typeface="Courier New" panose="02070309020205020404" pitchFamily="49" charset="0"/>
              </a:rPr>
              <a:t>("abc</a:t>
            </a:r>
            <a:r>
              <a:rPr lang="en-US" smtClean="0">
                <a:latin typeface="Courier New" panose="02070309020205020404" pitchFamily="49" charset="0"/>
                <a:cs typeface="Courier New" panose="02070309020205020404" pitchFamily="49" charset="0"/>
              </a:rPr>
              <a:t>")</a:t>
            </a:r>
            <a:r>
              <a:rPr lang="en-US" smtClean="0"/>
              <a:t>: </a:t>
            </a:r>
            <a:r>
              <a:rPr lang="en-US"/>
              <a:t>matches names that begin with “abc”.</a:t>
            </a:r>
          </a:p>
          <a:p>
            <a:pPr marL="342900" indent="-342900">
              <a:buFont typeface="Arial" pitchFamily="34" charset="0"/>
              <a:buChar char="•"/>
            </a:pPr>
            <a:r>
              <a:rPr lang="en-US" err="1" smtClean="0">
                <a:latin typeface="Courier New" panose="02070309020205020404" pitchFamily="49" charset="0"/>
                <a:cs typeface="Courier New" panose="02070309020205020404" pitchFamily="49" charset="0"/>
              </a:rPr>
              <a:t>ends_with</a:t>
            </a:r>
            <a:r>
              <a:rPr lang="en-US">
                <a:latin typeface="Courier New" panose="02070309020205020404" pitchFamily="49" charset="0"/>
                <a:cs typeface="Courier New" panose="02070309020205020404" pitchFamily="49" charset="0"/>
              </a:rPr>
              <a:t>("xyz</a:t>
            </a:r>
            <a:r>
              <a:rPr lang="en-US" smtClean="0">
                <a:latin typeface="Courier New" panose="02070309020205020404" pitchFamily="49" charset="0"/>
                <a:cs typeface="Courier New" panose="02070309020205020404" pitchFamily="49" charset="0"/>
              </a:rPr>
              <a:t>")</a:t>
            </a:r>
            <a:r>
              <a:rPr lang="en-US" smtClean="0"/>
              <a:t>: </a:t>
            </a:r>
            <a:r>
              <a:rPr lang="en-US"/>
              <a:t>matches names that end with “xyz”.</a:t>
            </a:r>
          </a:p>
          <a:p>
            <a:pPr marL="342900" indent="-342900">
              <a:buFont typeface="Arial" pitchFamily="34" charset="0"/>
              <a:buChar char="•"/>
            </a:pPr>
            <a:r>
              <a:rPr lang="en-US" smtClean="0">
                <a:latin typeface="Courier New" panose="02070309020205020404" pitchFamily="49" charset="0"/>
                <a:cs typeface="Courier New" panose="02070309020205020404" pitchFamily="49" charset="0"/>
              </a:rPr>
              <a:t>contains</a:t>
            </a:r>
            <a:r>
              <a:rPr lang="en-US">
                <a:latin typeface="Courier New" panose="02070309020205020404" pitchFamily="49" charset="0"/>
                <a:cs typeface="Courier New" panose="02070309020205020404" pitchFamily="49" charset="0"/>
              </a:rPr>
              <a:t>("ijk</a:t>
            </a:r>
            <a:r>
              <a:rPr lang="en-US" smtClean="0">
                <a:latin typeface="Courier New" panose="02070309020205020404" pitchFamily="49" charset="0"/>
                <a:cs typeface="Courier New" panose="02070309020205020404" pitchFamily="49" charset="0"/>
              </a:rPr>
              <a:t>")</a:t>
            </a:r>
            <a:r>
              <a:rPr lang="en-US" smtClean="0"/>
              <a:t>: </a:t>
            </a:r>
            <a:r>
              <a:rPr lang="en-US"/>
              <a:t>matches names that contain “ijk”.</a:t>
            </a:r>
          </a:p>
        </p:txBody>
      </p:sp>
    </p:spTree>
    <p:extLst>
      <p:ext uri="{BB962C8B-B14F-4D97-AF65-F5344CB8AC3E}">
        <p14:creationId xmlns:p14="http://schemas.microsoft.com/office/powerpoint/2010/main" val="3069346835"/>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212</a:t>
            </a:fld>
            <a:endParaRPr lang="en-US"/>
          </a:p>
        </p:txBody>
      </p:sp>
      <p:sp>
        <p:nvSpPr>
          <p:cNvPr id="3" name="Title 2"/>
          <p:cNvSpPr>
            <a:spLocks noGrp="1"/>
          </p:cNvSpPr>
          <p:nvPr>
            <p:ph type="title"/>
          </p:nvPr>
        </p:nvSpPr>
        <p:spPr/>
        <p:txBody>
          <a:bodyPr/>
          <a:lstStyle/>
          <a:p>
            <a:r>
              <a:rPr lang="en-US" smtClean="0"/>
              <a:t>Adding New Columns</a:t>
            </a:r>
            <a:endParaRPr lang="en-US"/>
          </a:p>
        </p:txBody>
      </p:sp>
      <p:sp>
        <p:nvSpPr>
          <p:cNvPr id="4" name="Content Placeholder 3"/>
          <p:cNvSpPr>
            <a:spLocks noGrp="1"/>
          </p:cNvSpPr>
          <p:nvPr>
            <p:ph idx="1"/>
          </p:nvPr>
        </p:nvSpPr>
        <p:spPr/>
        <p:txBody>
          <a:bodyPr/>
          <a:lstStyle/>
          <a:p>
            <a:pPr>
              <a:lnSpc>
                <a:spcPct val="100000"/>
              </a:lnSpc>
            </a:pPr>
            <a:r>
              <a:rPr lang="en-US" smtClean="0"/>
              <a:t>The function </a:t>
            </a:r>
            <a:r>
              <a:rPr lang="en-US" smtClean="0">
                <a:latin typeface="Courier New" panose="02070309020205020404" pitchFamily="49" charset="0"/>
                <a:cs typeface="Courier New" panose="02070309020205020404" pitchFamily="49" charset="0"/>
              </a:rPr>
              <a:t>mutate()</a:t>
            </a:r>
            <a:r>
              <a:rPr lang="en-US" smtClean="0"/>
              <a:t> adds </a:t>
            </a:r>
            <a:r>
              <a:rPr lang="en-US"/>
              <a:t>new columns at the end of your </a:t>
            </a:r>
            <a:r>
              <a:rPr lang="en-US" smtClean="0"/>
              <a:t>dataset:</a:t>
            </a:r>
          </a:p>
          <a:p>
            <a:pPr>
              <a:lnSpc>
                <a:spcPct val="100000"/>
              </a:lnSpc>
            </a:pPr>
            <a:r>
              <a:rPr lang="en-US" err="1">
                <a:latin typeface="Courier New" panose="02070309020205020404" pitchFamily="49" charset="0"/>
                <a:cs typeface="Courier New" panose="02070309020205020404" pitchFamily="49" charset="0"/>
              </a:rPr>
              <a:t>flights_new &lt;- </a:t>
            </a:r>
            <a:r>
              <a:rPr lang="en-US" smtClean="0">
                <a:latin typeface="Courier New" panose="02070309020205020404" pitchFamily="49" charset="0"/>
                <a:cs typeface="Courier New" panose="02070309020205020404" pitchFamily="49" charset="0"/>
              </a:rPr>
              <a:t>mutate(flights, </a:t>
            </a:r>
          </a:p>
          <a:p>
            <a:pPr>
              <a:lnSpc>
                <a:spcPct val="100000"/>
              </a:lnSpc>
            </a:pPr>
            <a:r>
              <a:rPr lang="en-US" smtClean="0">
                <a:latin typeface="Courier New" panose="02070309020205020404" pitchFamily="49" charset="0"/>
                <a:cs typeface="Courier New" panose="02070309020205020404" pitchFamily="49" charset="0"/>
              </a:rPr>
              <a:t>speed </a:t>
            </a:r>
            <a:r>
              <a:rPr lang="en-US">
                <a:latin typeface="Courier New" panose="02070309020205020404" pitchFamily="49" charset="0"/>
                <a:cs typeface="Courier New" panose="02070309020205020404" pitchFamily="49" charset="0"/>
              </a:rPr>
              <a:t>= distance / air_time * </a:t>
            </a:r>
            <a:r>
              <a:rPr lang="en-US" smtClean="0">
                <a:latin typeface="Courier New" panose="02070309020205020404" pitchFamily="49" charset="0"/>
                <a:cs typeface="Courier New" panose="02070309020205020404" pitchFamily="49" charset="0"/>
              </a:rPr>
              <a:t>60</a:t>
            </a:r>
          </a:p>
          <a:p>
            <a:pPr>
              <a:lnSpc>
                <a:spcPct val="100000"/>
              </a:lnSpc>
            </a:pPr>
            <a:r>
              <a:rPr lang="en-US" smtClean="0">
                <a:latin typeface="Courier New" panose="02070309020205020404" pitchFamily="49" charset="0"/>
                <a:cs typeface="Courier New" panose="02070309020205020404" pitchFamily="49" charset="0"/>
              </a:rPr>
              <a:t>)</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38563357"/>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213</a:t>
            </a:fld>
            <a:endParaRPr lang="en-US"/>
          </a:p>
        </p:txBody>
      </p:sp>
      <p:sp>
        <p:nvSpPr>
          <p:cNvPr id="3" name="Title 2"/>
          <p:cNvSpPr>
            <a:spLocks noGrp="1"/>
          </p:cNvSpPr>
          <p:nvPr>
            <p:ph type="title"/>
          </p:nvPr>
        </p:nvSpPr>
        <p:spPr/>
        <p:txBody>
          <a:bodyPr/>
          <a:lstStyle/>
          <a:p>
            <a:r>
              <a:rPr lang="en-US"/>
              <a:t>Adding New Columns</a:t>
            </a:r>
          </a:p>
        </p:txBody>
      </p:sp>
      <p:sp>
        <p:nvSpPr>
          <p:cNvPr id="4" name="Content Placeholder 3"/>
          <p:cNvSpPr>
            <a:spLocks noGrp="1"/>
          </p:cNvSpPr>
          <p:nvPr>
            <p:ph idx="1"/>
          </p:nvPr>
        </p:nvSpPr>
        <p:spPr/>
        <p:txBody>
          <a:bodyPr/>
          <a:lstStyle/>
          <a:p>
            <a:pPr>
              <a:lnSpc>
                <a:spcPct val="100000"/>
              </a:lnSpc>
            </a:pPr>
            <a:r>
              <a:rPr lang="en-US"/>
              <a:t>Remember that the new column should be always a </a:t>
            </a:r>
            <a:r>
              <a:rPr lang="en-US" smtClean="0"/>
              <a:t>vector</a:t>
            </a:r>
          </a:p>
          <a:p>
            <a:pPr>
              <a:lnSpc>
                <a:spcPct val="100000"/>
              </a:lnSpc>
            </a:pPr>
            <a:r>
              <a:rPr lang="en-US" smtClean="0"/>
              <a:t>To create a new column, you can </a:t>
            </a:r>
            <a:r>
              <a:rPr lang="en-US"/>
              <a:t>use </a:t>
            </a:r>
            <a:r>
              <a:rPr lang="en-US" smtClean="0"/>
              <a:t>arithmetic operators and various functions:</a:t>
            </a:r>
          </a:p>
          <a:p>
            <a:pPr>
              <a:lnSpc>
                <a:spcPct val="100000"/>
              </a:lnSpc>
            </a:pPr>
            <a:r>
              <a:rPr lang="en-US" err="1">
                <a:latin typeface="Courier New" panose="02070309020205020404" pitchFamily="49" charset="0"/>
                <a:cs typeface="Courier New" panose="02070309020205020404" pitchFamily="49" charset="0"/>
              </a:rPr>
              <a:t>flights_new &lt;- mutate(flights, </a:t>
            </a:r>
          </a:p>
          <a:p>
            <a:pPr>
              <a:lnSpc>
                <a:spcPct val="100000"/>
              </a:lnSpc>
            </a:pPr>
            <a:r>
              <a:rPr lang="en-US">
                <a:latin typeface="Courier New" panose="02070309020205020404" pitchFamily="49" charset="0"/>
                <a:cs typeface="Courier New" panose="02070309020205020404" pitchFamily="49" charset="0"/>
              </a:rPr>
              <a:t>speed = distance / air_time * </a:t>
            </a:r>
            <a:r>
              <a:rPr lang="en-US" smtClean="0">
                <a:latin typeface="Courier New" panose="02070309020205020404" pitchFamily="49" charset="0"/>
                <a:cs typeface="Courier New" panose="02070309020205020404" pitchFamily="49" charset="0"/>
              </a:rPr>
              <a:t>60,</a:t>
            </a:r>
            <a:endParaRPr lang="en-US">
              <a:latin typeface="Courier New" panose="02070309020205020404" pitchFamily="49" charset="0"/>
              <a:cs typeface="Courier New" panose="02070309020205020404" pitchFamily="49" charset="0"/>
            </a:endParaRPr>
          </a:p>
          <a:p>
            <a:pPr>
              <a:lnSpc>
                <a:spcPct val="100000"/>
              </a:lnSpc>
            </a:pPr>
            <a:r>
              <a:rPr lang="en-US" err="1" smtClean="0">
                <a:latin typeface="Courier New" panose="02070309020205020404" pitchFamily="49" charset="0"/>
                <a:cs typeface="Courier New" panose="02070309020205020404" pitchFamily="49" charset="0"/>
              </a:rPr>
              <a:t>speed_dev = speed - mean(speed,na.rm=T)</a:t>
            </a:r>
            <a:endParaRPr lang="en-US">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a:t>
            </a:r>
          </a:p>
          <a:p>
            <a:pPr>
              <a:lnSpc>
                <a:spcPct val="100000"/>
              </a:lnSpc>
            </a:pPr>
            <a:r>
              <a:rPr lang="en-US" err="1" smtClean="0">
                <a:latin typeface="Courier New" panose="02070309020205020404" pitchFamily="49" charset="0"/>
                <a:cs typeface="Courier New" panose="02070309020205020404" pitchFamily="49" charset="0"/>
              </a:rPr>
              <a:t>flights_new$speed[1:10]</a:t>
            </a:r>
          </a:p>
          <a:p>
            <a:pPr>
              <a:lnSpc>
                <a:spcPct val="100000"/>
              </a:lnSpc>
            </a:pPr>
            <a:r>
              <a:rPr lang="en-US" err="1">
                <a:latin typeface="Courier New" panose="02070309020205020404" pitchFamily="49" charset="0"/>
                <a:cs typeface="Courier New" panose="02070309020205020404" pitchFamily="49" charset="0"/>
              </a:rPr>
              <a:t>flights_new$speed_dev[1:10]</a:t>
            </a:r>
          </a:p>
        </p:txBody>
      </p:sp>
    </p:spTree>
    <p:extLst>
      <p:ext uri="{BB962C8B-B14F-4D97-AF65-F5344CB8AC3E}">
        <p14:creationId xmlns:p14="http://schemas.microsoft.com/office/powerpoint/2010/main" val="577638979"/>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214</a:t>
            </a:fld>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a:lnSpc>
                <a:spcPct val="100000"/>
              </a:lnSpc>
            </a:pPr>
            <a:r>
              <a:rPr lang="en-US"/>
              <a:t>If you </a:t>
            </a:r>
            <a:r>
              <a:rPr lang="en-US" smtClean="0"/>
              <a:t>want </a:t>
            </a:r>
            <a:r>
              <a:rPr lang="en-US"/>
              <a:t>to keep only the new variables, use transmute</a:t>
            </a:r>
            <a:r>
              <a:rPr lang="en-US" smtClean="0"/>
              <a:t>():</a:t>
            </a:r>
          </a:p>
          <a:p>
            <a:pPr>
              <a:lnSpc>
                <a:spcPct val="100000"/>
              </a:lnSpc>
            </a:pPr>
            <a:r>
              <a:rPr lang="en-US">
                <a:latin typeface="Courier New" panose="02070309020205020404" pitchFamily="49" charset="0"/>
                <a:cs typeface="Courier New" panose="02070309020205020404" pitchFamily="49" charset="0"/>
              </a:rPr>
              <a:t>transmute(flights,</a:t>
            </a:r>
          </a:p>
          <a:p>
            <a:pPr>
              <a:lnSpc>
                <a:spcPct val="100000"/>
              </a:lnSpc>
            </a:pPr>
            <a:r>
              <a:rPr lang="en-US">
                <a:latin typeface="Courier New" panose="02070309020205020404" pitchFamily="49" charset="0"/>
                <a:cs typeface="Courier New" panose="02070309020205020404" pitchFamily="49" charset="0"/>
              </a:rPr>
              <a:t>  gain = arr_delay </a:t>
            </a:r>
            <a:r>
              <a:rPr lang="en-US" smtClean="0">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dep_delay,</a:t>
            </a:r>
          </a:p>
          <a:p>
            <a:pPr>
              <a:lnSpc>
                <a:spcPct val="100000"/>
              </a:lnSpc>
            </a:pPr>
            <a:r>
              <a:rPr lang="en-US">
                <a:latin typeface="Courier New" panose="02070309020205020404" pitchFamily="49" charset="0"/>
                <a:cs typeface="Courier New" panose="02070309020205020404" pitchFamily="49" charset="0"/>
              </a:rPr>
              <a:t>  hours = air_time / 60,</a:t>
            </a:r>
          </a:p>
          <a:p>
            <a:pPr>
              <a:lnSpc>
                <a:spcPct val="100000"/>
              </a:lnSpc>
            </a:pPr>
            <a:r>
              <a:rPr lang="en-US">
                <a:latin typeface="Courier New" panose="02070309020205020404" pitchFamily="49" charset="0"/>
                <a:cs typeface="Courier New" panose="02070309020205020404" pitchFamily="49" charset="0"/>
              </a:rPr>
              <a:t>  gain_per_hour = gain / hours</a:t>
            </a:r>
          </a:p>
          <a:p>
            <a:pPr>
              <a:lnSpc>
                <a:spcPct val="100000"/>
              </a:lnSpc>
            </a:pPr>
            <a:r>
              <a:rPr lang="en-US"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35647256"/>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215</a:t>
            </a:fld>
            <a:endParaRPr lang="en-US"/>
          </a:p>
        </p:txBody>
      </p:sp>
      <p:sp>
        <p:nvSpPr>
          <p:cNvPr id="3" name="Title 2"/>
          <p:cNvSpPr>
            <a:spLocks noGrp="1"/>
          </p:cNvSpPr>
          <p:nvPr>
            <p:ph type="title"/>
          </p:nvPr>
        </p:nvSpPr>
        <p:spPr/>
        <p:txBody>
          <a:bodyPr/>
          <a:lstStyle/>
          <a:p>
            <a:r>
              <a:rPr lang="en-US"/>
              <a:t>Adding New Columns</a:t>
            </a:r>
          </a:p>
        </p:txBody>
      </p:sp>
      <p:sp>
        <p:nvSpPr>
          <p:cNvPr id="4" name="Content Placeholder 3"/>
          <p:cNvSpPr>
            <a:spLocks noGrp="1"/>
          </p:cNvSpPr>
          <p:nvPr>
            <p:ph idx="1"/>
          </p:nvPr>
        </p:nvSpPr>
        <p:spPr/>
        <p:txBody>
          <a:bodyPr/>
          <a:lstStyle/>
          <a:p>
            <a:pPr>
              <a:lnSpc>
                <a:spcPct val="100000"/>
              </a:lnSpc>
            </a:pPr>
            <a:r>
              <a:rPr lang="en-US" smtClean="0"/>
              <a:t>In </a:t>
            </a:r>
            <a:r>
              <a:rPr lang="en-US" smtClean="0">
                <a:latin typeface="Courier New" panose="02070309020205020404" pitchFamily="49" charset="0"/>
                <a:cs typeface="Courier New" panose="02070309020205020404" pitchFamily="49" charset="0"/>
              </a:rPr>
              <a:t>mutate()</a:t>
            </a:r>
            <a:r>
              <a:rPr lang="en-US" smtClean="0"/>
              <a:t>, </a:t>
            </a:r>
            <a:r>
              <a:rPr lang="en-US"/>
              <a:t>y</a:t>
            </a:r>
            <a:r>
              <a:rPr lang="en-US" smtClean="0"/>
              <a:t>ou </a:t>
            </a:r>
            <a:r>
              <a:rPr lang="en-US"/>
              <a:t>can </a:t>
            </a:r>
            <a:r>
              <a:rPr lang="en-US" smtClean="0"/>
              <a:t>use </a:t>
            </a:r>
            <a:endParaRPr lang="en-US"/>
          </a:p>
          <a:p>
            <a:pPr marL="342900" indent="-342900">
              <a:lnSpc>
                <a:spcPct val="100000"/>
              </a:lnSpc>
              <a:buFont typeface="Arial" pitchFamily="34" charset="0"/>
              <a:buChar char="•"/>
            </a:pPr>
            <a:r>
              <a:rPr lang="en-US"/>
              <a:t>Logical operators: </a:t>
            </a:r>
            <a:r>
              <a:rPr lang="en-US">
                <a:latin typeface="Courier New" panose="02070309020205020404" pitchFamily="49" charset="0"/>
                <a:cs typeface="Courier New" panose="02070309020205020404" pitchFamily="49" charset="0"/>
              </a:rPr>
              <a:t>&lt;, &lt;=, &gt;, &gt;=, !=</a:t>
            </a:r>
            <a:endParaRPr lang="en-US" smtClean="0">
              <a:latin typeface="Courier New" panose="02070309020205020404" pitchFamily="49" charset="0"/>
              <a:cs typeface="Courier New" panose="02070309020205020404" pitchFamily="49" charset="0"/>
            </a:endParaRPr>
          </a:p>
          <a:p>
            <a:pPr marL="342900" indent="-342900">
              <a:lnSpc>
                <a:spcPct val="100000"/>
              </a:lnSpc>
              <a:buFont typeface="Arial" pitchFamily="34" charset="0"/>
              <a:buChar char="•"/>
            </a:pPr>
            <a:r>
              <a:rPr lang="en-US" smtClean="0"/>
              <a:t>Arithmetic operators: </a:t>
            </a:r>
            <a:r>
              <a:rPr lang="en-US" smtClean="0">
                <a:latin typeface="Courier New" panose="02070309020205020404" pitchFamily="49" charset="0"/>
                <a:cs typeface="Courier New" panose="02070309020205020404" pitchFamily="49" charset="0"/>
              </a:rPr>
              <a:t>+, -, *, /, ^, %/%, </a:t>
            </a:r>
            <a:r>
              <a:rPr lang="en-US">
                <a:latin typeface="Courier New" panose="02070309020205020404" pitchFamily="49" charset="0"/>
                <a:cs typeface="Courier New" panose="02070309020205020404" pitchFamily="49" charset="0"/>
              </a:rPr>
              <a:t>%%</a:t>
            </a:r>
          </a:p>
          <a:p>
            <a:pPr marL="342900" indent="-342900">
              <a:lnSpc>
                <a:spcPct val="100000"/>
              </a:lnSpc>
              <a:buFont typeface="Arial" pitchFamily="34" charset="0"/>
              <a:buChar char="•"/>
            </a:pPr>
            <a:r>
              <a:rPr lang="en-US" smtClean="0"/>
              <a:t>Functions: </a:t>
            </a:r>
            <a:r>
              <a:rPr lang="en-US" smtClean="0">
                <a:latin typeface="Courier New" panose="02070309020205020404" pitchFamily="49" charset="0"/>
                <a:cs typeface="Courier New" panose="02070309020205020404" pitchFamily="49" charset="0"/>
              </a:rPr>
              <a:t>sum</a:t>
            </a:r>
            <a:r>
              <a:rPr lang="en-US">
                <a:latin typeface="Courier New" panose="02070309020205020404" pitchFamily="49" charset="0"/>
                <a:cs typeface="Courier New" panose="02070309020205020404" pitchFamily="49" charset="0"/>
              </a:rPr>
              <a:t>(), mean</a:t>
            </a:r>
            <a:r>
              <a:rPr lang="en-US" smtClean="0">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log</a:t>
            </a:r>
            <a:r>
              <a:rPr lang="en-US" smtClean="0">
                <a:latin typeface="Courier New" panose="02070309020205020404" pitchFamily="49" charset="0"/>
                <a:cs typeface="Courier New" panose="02070309020205020404" pitchFamily="49" charset="0"/>
              </a:rPr>
              <a:t>(), … </a:t>
            </a:r>
            <a:endParaRPr lang="en-US">
              <a:latin typeface="Courier New" panose="02070309020205020404" pitchFamily="49" charset="0"/>
              <a:cs typeface="Courier New" panose="02070309020205020404" pitchFamily="49" charset="0"/>
            </a:endParaRPr>
          </a:p>
          <a:p>
            <a:endParaRPr lang="en-US"/>
          </a:p>
        </p:txBody>
      </p:sp>
    </p:spTree>
    <p:extLst>
      <p:ext uri="{BB962C8B-B14F-4D97-AF65-F5344CB8AC3E}">
        <p14:creationId xmlns:p14="http://schemas.microsoft.com/office/powerpoint/2010/main" val="523416684"/>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216</a:t>
            </a:fld>
            <a:endParaRPr lang="en-US"/>
          </a:p>
        </p:txBody>
      </p:sp>
      <p:sp>
        <p:nvSpPr>
          <p:cNvPr id="3" name="Title 2"/>
          <p:cNvSpPr>
            <a:spLocks noGrp="1"/>
          </p:cNvSpPr>
          <p:nvPr>
            <p:ph type="title"/>
          </p:nvPr>
        </p:nvSpPr>
        <p:spPr/>
        <p:txBody>
          <a:bodyPr/>
          <a:lstStyle/>
          <a:p>
            <a:r>
              <a:rPr lang="en-US" smtClean="0"/>
              <a:t>Your Turn</a:t>
            </a:r>
            <a:endParaRPr lang="en-US"/>
          </a:p>
        </p:txBody>
      </p:sp>
      <p:sp>
        <p:nvSpPr>
          <p:cNvPr id="4" name="Content Placeholder 3"/>
          <p:cNvSpPr>
            <a:spLocks noGrp="1"/>
          </p:cNvSpPr>
          <p:nvPr>
            <p:ph idx="1"/>
          </p:nvPr>
        </p:nvSpPr>
        <p:spPr/>
        <p:txBody>
          <a:bodyPr/>
          <a:lstStyle/>
          <a:p>
            <a:pPr>
              <a:lnSpc>
                <a:spcPct val="100000"/>
              </a:lnSpc>
            </a:pPr>
            <a:r>
              <a:rPr lang="en-US"/>
              <a:t>1. Currently </a:t>
            </a:r>
            <a:r>
              <a:rPr lang="en-US" err="1">
                <a:latin typeface="Courier New" panose="02070309020205020404" pitchFamily="49" charset="0"/>
                <a:cs typeface="Courier New" panose="02070309020205020404" pitchFamily="49" charset="0"/>
              </a:rPr>
              <a:t>dep_time</a:t>
            </a:r>
            <a:r>
              <a:rPr lang="en-US"/>
              <a:t> </a:t>
            </a:r>
            <a:r>
              <a:rPr lang="en-US" smtClean="0"/>
              <a:t>is </a:t>
            </a:r>
            <a:r>
              <a:rPr lang="en-US"/>
              <a:t>convenient to look at, but hard to compute with because they’re not really continuous numbers. Convert them to a more convenient representation of number of minutes since midnight.</a:t>
            </a:r>
          </a:p>
        </p:txBody>
      </p:sp>
    </p:spTree>
    <p:extLst>
      <p:ext uri="{BB962C8B-B14F-4D97-AF65-F5344CB8AC3E}">
        <p14:creationId xmlns:p14="http://schemas.microsoft.com/office/powerpoint/2010/main" val="3551379576"/>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217</a:t>
            </a:fld>
            <a:endParaRPr lang="en-US"/>
          </a:p>
        </p:txBody>
      </p:sp>
      <p:sp>
        <p:nvSpPr>
          <p:cNvPr id="3" name="Title 2"/>
          <p:cNvSpPr>
            <a:spLocks noGrp="1"/>
          </p:cNvSpPr>
          <p:nvPr>
            <p:ph type="title"/>
          </p:nvPr>
        </p:nvSpPr>
        <p:spPr/>
        <p:txBody>
          <a:bodyPr/>
          <a:lstStyle/>
          <a:p>
            <a:r>
              <a:rPr lang="en-US" smtClean="0"/>
              <a:t>Other Useful Function in </a:t>
            </a:r>
            <a:r>
              <a:rPr lang="en-US" err="1" smtClean="0">
                <a:latin typeface="Courier New" panose="02070309020205020404" pitchFamily="49" charset="0"/>
                <a:cs typeface="Courier New" panose="02070309020205020404" pitchFamily="49" charset="0"/>
              </a:rPr>
              <a:t>dplyr</a:t>
            </a: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p:txBody>
          <a:bodyPr/>
          <a:lstStyle/>
          <a:p>
            <a:pPr>
              <a:lnSpc>
                <a:spcPct val="100000"/>
              </a:lnSpc>
            </a:pPr>
            <a:r>
              <a:rPr lang="en-US" smtClean="0"/>
              <a:t>Using </a:t>
            </a:r>
            <a:r>
              <a:rPr lang="en-US" err="1" smtClean="0">
                <a:latin typeface="Courier New" panose="02070309020205020404" pitchFamily="49" charset="0"/>
                <a:cs typeface="Courier New" panose="02070309020205020404" pitchFamily="49" charset="0"/>
              </a:rPr>
              <a:t>dplyr</a:t>
            </a:r>
            <a:r>
              <a:rPr lang="en-US" smtClean="0"/>
              <a:t>, you can also</a:t>
            </a:r>
          </a:p>
          <a:p>
            <a:pPr marL="342900" indent="-342900">
              <a:lnSpc>
                <a:spcPct val="100000"/>
              </a:lnSpc>
              <a:buFont typeface="Arial" pitchFamily="34" charset="0"/>
              <a:buChar char="•"/>
            </a:pPr>
            <a:r>
              <a:rPr lang="en-US" smtClean="0"/>
              <a:t>Reorder </a:t>
            </a:r>
            <a:r>
              <a:rPr lang="en-US"/>
              <a:t>the rows (</a:t>
            </a:r>
            <a:r>
              <a:rPr lang="en-US">
                <a:latin typeface="Courier New" panose="02070309020205020404" pitchFamily="49" charset="0"/>
                <a:cs typeface="Courier New" panose="02070309020205020404" pitchFamily="49" charset="0"/>
              </a:rPr>
              <a:t>arrange</a:t>
            </a:r>
            <a:r>
              <a:rPr lang="en-US" smtClean="0">
                <a:latin typeface="Courier New" panose="02070309020205020404" pitchFamily="49" charset="0"/>
                <a:cs typeface="Courier New" panose="02070309020205020404" pitchFamily="49" charset="0"/>
              </a:rPr>
              <a:t>()</a:t>
            </a:r>
            <a:r>
              <a:rPr lang="en-US" smtClean="0"/>
              <a:t>)</a:t>
            </a:r>
            <a:endParaRPr lang="en-US"/>
          </a:p>
          <a:p>
            <a:pPr marL="342900" indent="-342900">
              <a:lnSpc>
                <a:spcPct val="100000"/>
              </a:lnSpc>
              <a:buFont typeface="Arial" pitchFamily="34" charset="0"/>
              <a:buChar char="•"/>
            </a:pPr>
            <a:r>
              <a:rPr lang="en-US" smtClean="0"/>
              <a:t>Collapse </a:t>
            </a:r>
            <a:r>
              <a:rPr lang="en-US"/>
              <a:t>many values down to a single summary (</a:t>
            </a:r>
            <a:r>
              <a:rPr lang="en-US" err="1">
                <a:latin typeface="Courier New" panose="02070309020205020404" pitchFamily="49" charset="0"/>
                <a:cs typeface="Courier New" panose="02070309020205020404" pitchFamily="49" charset="0"/>
              </a:rPr>
              <a:t>summarise</a:t>
            </a:r>
            <a:r>
              <a:rPr lang="en-US" smtClean="0">
                <a:latin typeface="Courier New" panose="02070309020205020404" pitchFamily="49" charset="0"/>
                <a:cs typeface="Courier New" panose="02070309020205020404" pitchFamily="49" charset="0"/>
              </a:rPr>
              <a:t>()</a:t>
            </a:r>
            <a:r>
              <a:rPr lang="en-US" smtClean="0"/>
              <a:t>)</a:t>
            </a:r>
          </a:p>
          <a:p>
            <a:pPr marL="342900" indent="-342900">
              <a:lnSpc>
                <a:spcPct val="100000"/>
              </a:lnSpc>
              <a:buFont typeface="Arial" pitchFamily="34" charset="0"/>
              <a:buChar char="•"/>
            </a:pPr>
            <a:r>
              <a:rPr lang="en-US" smtClean="0"/>
              <a:t>Get aggregated summaries by combining </a:t>
            </a:r>
            <a:r>
              <a:rPr lang="en-US" err="1">
                <a:latin typeface="Courier New" panose="02070309020205020404" pitchFamily="49" charset="0"/>
                <a:cs typeface="Courier New" panose="02070309020205020404" pitchFamily="49" charset="0"/>
              </a:rPr>
              <a:t>summarise</a:t>
            </a:r>
            <a:r>
              <a:rPr lang="en-US" smtClean="0">
                <a:latin typeface="Courier New" panose="02070309020205020404" pitchFamily="49" charset="0"/>
                <a:cs typeface="Courier New" panose="02070309020205020404" pitchFamily="49" charset="0"/>
              </a:rPr>
              <a:t>()</a:t>
            </a:r>
            <a:r>
              <a:rPr lang="en-US" smtClean="0"/>
              <a:t> </a:t>
            </a:r>
            <a:r>
              <a:rPr lang="en-US"/>
              <a:t>and </a:t>
            </a:r>
            <a:r>
              <a:rPr lang="en-US" err="1">
                <a:latin typeface="Courier New" panose="02070309020205020404" pitchFamily="49" charset="0"/>
                <a:cs typeface="Courier New" panose="02070309020205020404" pitchFamily="49" charset="0"/>
              </a:rPr>
              <a:t>group_by</a:t>
            </a:r>
            <a:r>
              <a:rPr lang="en-US" smtClean="0">
                <a:latin typeface="Courier New" panose="02070309020205020404" pitchFamily="49" charset="0"/>
                <a:cs typeface="Courier New" panose="02070309020205020404" pitchFamily="49" charset="0"/>
              </a:rPr>
              <a:t>()</a:t>
            </a:r>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r>
              <a:rPr lang="en-US" smtClean="0"/>
              <a:t>But we learned how to do these using SQL</a:t>
            </a:r>
            <a:endParaRPr lang="en-US"/>
          </a:p>
        </p:txBody>
      </p:sp>
    </p:spTree>
    <p:extLst>
      <p:ext uri="{BB962C8B-B14F-4D97-AF65-F5344CB8AC3E}">
        <p14:creationId xmlns:p14="http://schemas.microsoft.com/office/powerpoint/2010/main" val="2205961002"/>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218</a:t>
            </a:fld>
            <a:endParaRPr lang="en-US"/>
          </a:p>
        </p:txBody>
      </p:sp>
      <p:sp>
        <p:nvSpPr>
          <p:cNvPr id="3" name="Title 2"/>
          <p:cNvSpPr>
            <a:spLocks noGrp="1"/>
          </p:cNvSpPr>
          <p:nvPr>
            <p:ph type="title"/>
          </p:nvPr>
        </p:nvSpPr>
        <p:spPr/>
        <p:txBody>
          <a:bodyPr>
            <a:normAutofit fontScale="90000"/>
          </a:bodyPr>
          <a:lstStyle/>
          <a:p>
            <a:r>
              <a:rPr lang="en-US" smtClean="0"/>
              <a:t>Other Useful Packages for Data Preparation</a:t>
            </a:r>
            <a:endParaRPr lang="en-US"/>
          </a:p>
        </p:txBody>
      </p:sp>
      <p:sp>
        <p:nvSpPr>
          <p:cNvPr id="4" name="Content Placeholder 3"/>
          <p:cNvSpPr>
            <a:spLocks noGrp="1"/>
          </p:cNvSpPr>
          <p:nvPr>
            <p:ph idx="1"/>
          </p:nvPr>
        </p:nvSpPr>
        <p:spPr/>
        <p:txBody>
          <a:bodyPr/>
          <a:lstStyle/>
          <a:p>
            <a:r>
              <a:rPr lang="en-US" err="1" smtClean="0">
                <a:latin typeface="Courier New" panose="02070309020205020404" pitchFamily="49" charset="0"/>
                <a:cs typeface="Courier New" panose="02070309020205020404" pitchFamily="49" charset="0"/>
              </a:rPr>
              <a:t>editrules</a:t>
            </a:r>
            <a:endParaRPr lang="en-US" smtClean="0">
              <a:latin typeface="Courier New" panose="02070309020205020404" pitchFamily="49" charset="0"/>
              <a:cs typeface="Courier New" panose="02070309020205020404" pitchFamily="49" charset="0"/>
            </a:endParaRPr>
          </a:p>
          <a:p>
            <a:pPr marL="342900" indent="-342900">
              <a:buFontTx/>
              <a:buChar char="-"/>
            </a:pPr>
            <a:r>
              <a:rPr lang="en-US" sz="2000" smtClean="0">
                <a:hlinkClick r:id="rId2"/>
              </a:rPr>
              <a:t>https</a:t>
            </a:r>
            <a:r>
              <a:rPr lang="en-US" sz="2000">
                <a:hlinkClick r:id="rId2"/>
              </a:rPr>
              <a:t>://</a:t>
            </a:r>
            <a:r>
              <a:rPr lang="en-US" sz="2000" smtClean="0">
                <a:hlinkClick r:id="rId2"/>
              </a:rPr>
              <a:t>www.rdocumentation.org/packages/editrules/versions/2.9.3</a:t>
            </a:r>
            <a:endParaRPr lang="en-US" sz="2000" smtClean="0"/>
          </a:p>
          <a:p>
            <a:pPr marL="342900" indent="-342900">
              <a:buFontTx/>
              <a:buChar char="-"/>
            </a:pPr>
            <a:r>
              <a:rPr lang="en-US" sz="2000" smtClean="0"/>
              <a:t>Allows you to create a list of data restriction rules and apply them altogether</a:t>
            </a:r>
          </a:p>
          <a:p>
            <a:pPr marL="342900" indent="-342900">
              <a:buFontTx/>
              <a:buChar char="-"/>
            </a:pPr>
            <a:endParaRPr lang="en-US"/>
          </a:p>
        </p:txBody>
      </p:sp>
    </p:spTree>
    <p:extLst>
      <p:ext uri="{BB962C8B-B14F-4D97-AF65-F5344CB8AC3E}">
        <p14:creationId xmlns:p14="http://schemas.microsoft.com/office/powerpoint/2010/main" val="2864144542"/>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219</a:t>
            </a:fld>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sz="3600" smtClean="0"/>
              <a:t>The following slides are for your reference:</a:t>
            </a:r>
            <a:endParaRPr lang="en-US" sz="3600"/>
          </a:p>
        </p:txBody>
      </p:sp>
    </p:spTree>
    <p:extLst>
      <p:ext uri="{BB962C8B-B14F-4D97-AF65-F5344CB8AC3E}">
        <p14:creationId xmlns:p14="http://schemas.microsoft.com/office/powerpoint/2010/main" val="4152304205"/>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smtClean="0"/>
              <a:t>Disadvantages of a single table database</a:t>
            </a:r>
            <a:endParaRPr lang="en-US"/>
          </a:p>
        </p:txBody>
      </p:sp>
      <p:sp>
        <p:nvSpPr>
          <p:cNvPr id="3" name="Content Placeholder 2"/>
          <p:cNvSpPr>
            <a:spLocks noGrp="1"/>
          </p:cNvSpPr>
          <p:nvPr>
            <p:ph idx="4294967295"/>
          </p:nvPr>
        </p:nvSpPr>
        <p:spPr>
          <a:xfrm>
            <a:off x="228600" y="1865244"/>
            <a:ext cx="8690112" cy="4992756"/>
          </a:xfrm>
          <a:prstGeom prst="rect">
            <a:avLst/>
          </a:prstGeom>
          <a:ln>
            <a:noFill/>
          </a:ln>
        </p:spPr>
        <p:txBody>
          <a:bodyPr/>
          <a:lstStyle/>
          <a:p>
            <a:pPr marL="342900" indent="-342900">
              <a:lnSpc>
                <a:spcPct val="100000"/>
              </a:lnSpc>
              <a:buFont typeface="Arial" pitchFamily="34" charset="0"/>
              <a:buChar char="•"/>
            </a:pPr>
            <a:r>
              <a:rPr lang="en-US" smtClean="0">
                <a:solidFill>
                  <a:srgbClr val="002060"/>
                </a:solidFill>
              </a:rPr>
              <a:t>Harder to update</a:t>
            </a:r>
          </a:p>
          <a:p>
            <a:pPr marL="342900" indent="-342900">
              <a:lnSpc>
                <a:spcPct val="100000"/>
              </a:lnSpc>
              <a:buFont typeface="Arial" pitchFamily="34" charset="0"/>
              <a:buChar char="•"/>
            </a:pPr>
            <a:r>
              <a:rPr lang="en-US" smtClean="0">
                <a:solidFill>
                  <a:srgbClr val="002060"/>
                </a:solidFill>
              </a:rPr>
              <a:t>Problem </a:t>
            </a:r>
            <a:r>
              <a:rPr lang="en-US">
                <a:solidFill>
                  <a:srgbClr val="002060"/>
                </a:solidFill>
              </a:rPr>
              <a:t>with complex </a:t>
            </a:r>
            <a:r>
              <a:rPr lang="en-US" smtClean="0">
                <a:solidFill>
                  <a:srgbClr val="002060"/>
                </a:solidFill>
              </a:rPr>
              <a:t>data and queries</a:t>
            </a:r>
          </a:p>
          <a:p>
            <a:pPr marL="342900" indent="-342900">
              <a:lnSpc>
                <a:spcPct val="100000"/>
              </a:lnSpc>
              <a:buFont typeface="Arial" pitchFamily="34" charset="0"/>
              <a:buChar char="•"/>
            </a:pPr>
            <a:r>
              <a:rPr lang="en-US" smtClean="0">
                <a:solidFill>
                  <a:srgbClr val="002060"/>
                </a:solidFill>
              </a:rPr>
              <a:t>Security</a:t>
            </a:r>
          </a:p>
          <a:p>
            <a:pPr marL="342900" indent="-342900">
              <a:lnSpc>
                <a:spcPct val="100000"/>
              </a:lnSpc>
              <a:buFont typeface="Arial" pitchFamily="34" charset="0"/>
              <a:buChar char="•"/>
            </a:pPr>
            <a:r>
              <a:rPr lang="en-US">
                <a:solidFill>
                  <a:srgbClr val="002060"/>
                </a:solidFill>
              </a:rPr>
              <a:t>Potential duplication</a:t>
            </a:r>
          </a:p>
          <a:p>
            <a:pPr marL="342900" indent="-342900">
              <a:lnSpc>
                <a:spcPct val="100000"/>
              </a:lnSpc>
              <a:buFont typeface="Arial" pitchFamily="34" charset="0"/>
              <a:buChar char="•"/>
            </a:pPr>
            <a:r>
              <a:rPr lang="en-US">
                <a:solidFill>
                  <a:srgbClr val="002060"/>
                </a:solidFill>
              </a:rPr>
              <a:t>Problems in adding incomplete </a:t>
            </a:r>
            <a:r>
              <a:rPr lang="en-US" smtClean="0">
                <a:solidFill>
                  <a:srgbClr val="002060"/>
                </a:solidFill>
              </a:rPr>
              <a:t>data</a:t>
            </a:r>
            <a:endParaRPr lang="en-US" smtClean="0">
              <a:solidFill>
                <a:srgbClr val="7030A0"/>
              </a:solidFill>
            </a:endParaRPr>
          </a:p>
          <a:p>
            <a:pPr marL="342900" indent="-342900">
              <a:lnSpc>
                <a:spcPct val="100000"/>
              </a:lnSpc>
              <a:buFont typeface="Arial" pitchFamily="34" charset="0"/>
              <a:buChar char="•"/>
            </a:pPr>
            <a:endParaRPr lang="en-US" sz="1000">
              <a:solidFill>
                <a:srgbClr val="7030A0"/>
              </a:solidFill>
            </a:endParaRPr>
          </a:p>
          <a:p>
            <a:pPr>
              <a:lnSpc>
                <a:spcPct val="100000"/>
              </a:lnSpc>
            </a:pPr>
            <a:r>
              <a:rPr lang="en-US" b="1" smtClean="0">
                <a:solidFill>
                  <a:srgbClr val="D60093"/>
                </a:solidFill>
              </a:rPr>
              <a:t>Solution:</a:t>
            </a:r>
          </a:p>
          <a:p>
            <a:pPr>
              <a:lnSpc>
                <a:spcPct val="100000"/>
              </a:lnSpc>
            </a:pPr>
            <a:r>
              <a:rPr lang="en-US" sz="2800" b="1" smtClean="0">
                <a:solidFill>
                  <a:srgbClr val="D60093"/>
                </a:solidFill>
              </a:rPr>
              <a:t>Relational Database Management System (RDBMS)</a:t>
            </a:r>
          </a:p>
          <a:p>
            <a:pPr marL="342900" indent="-342900">
              <a:lnSpc>
                <a:spcPct val="100000"/>
              </a:lnSpc>
              <a:buFont typeface="Arial" pitchFamily="34" charset="0"/>
              <a:buChar char="•"/>
            </a:pPr>
            <a:r>
              <a:rPr lang="en-US" smtClean="0">
                <a:solidFill>
                  <a:srgbClr val="0070C0"/>
                </a:solidFill>
              </a:rPr>
              <a:t>E.g. Microsoft Access</a:t>
            </a:r>
            <a:endParaRPr lang="en-US">
              <a:solidFill>
                <a:srgbClr val="0070C0"/>
              </a:solidFill>
            </a:endParaRPr>
          </a:p>
          <a:p>
            <a:pPr>
              <a:buClr>
                <a:srgbClr val="009E47"/>
              </a:buClr>
            </a:pPr>
            <a:endParaRPr lang="en-US"/>
          </a:p>
          <a:p>
            <a:pPr>
              <a:lnSpc>
                <a:spcPct val="100000"/>
              </a:lnSpc>
              <a:buClr>
                <a:srgbClr val="009E47"/>
              </a:buClr>
            </a:pPr>
            <a:endParaRPr lang="en-US" smtClean="0"/>
          </a:p>
        </p:txBody>
      </p:sp>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a:p>
        </p:txBody>
      </p:sp>
    </p:spTree>
    <p:extLst>
      <p:ext uri="{BB962C8B-B14F-4D97-AF65-F5344CB8AC3E}">
        <p14:creationId xmlns:p14="http://schemas.microsoft.com/office/powerpoint/2010/main" val="26754032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Special Values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473975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spcAft>
                <a:spcPts val="600"/>
              </a:spcAft>
              <a:buSzTx/>
              <a:buFont typeface="+mj-lt"/>
              <a:buAutoNum type="arabicPeriod" startAt="2"/>
            </a:pPr>
            <a:r>
              <a:rPr lang="en-US" sz="2800" smtClean="0">
                <a:solidFill>
                  <a:srgbClr val="D60093"/>
                </a:solidFill>
                <a:latin typeface="Courier New" panose="02070309020205020404" pitchFamily="49" charset="0"/>
                <a:cs typeface="Courier New" panose="02070309020205020404" pitchFamily="49" charset="0"/>
              </a:rPr>
              <a:t>NULL</a:t>
            </a:r>
            <a:endParaRPr lang="en-US" sz="2800">
              <a:solidFill>
                <a:srgbClr val="D60093"/>
              </a:solidFill>
              <a:latin typeface="Calibri" pitchFamily="34" charset="0"/>
              <a:cs typeface="Calibri" pitchFamily="34" charset="0"/>
            </a:endParaRPr>
          </a:p>
          <a:p>
            <a:pPr>
              <a:spcAft>
                <a:spcPts val="600"/>
              </a:spcAft>
              <a:buSzTx/>
            </a:pPr>
            <a:r>
              <a:rPr lang="en-US" sz="2800" smtClean="0">
                <a:solidFill>
                  <a:srgbClr val="D60093"/>
                </a:solidFill>
                <a:latin typeface="Calibri" pitchFamily="34" charset="0"/>
                <a:cs typeface="Calibri" pitchFamily="34" charset="0"/>
              </a:rPr>
              <a:t>	</a:t>
            </a:r>
            <a:r>
              <a:rPr lang="en-US" sz="2000" smtClean="0">
                <a:solidFill>
                  <a:srgbClr val="0070C0"/>
                </a:solidFill>
                <a:latin typeface="Calibri" pitchFamily="34" charset="0"/>
                <a:cs typeface="Calibri" pitchFamily="34" charset="0"/>
              </a:rPr>
              <a:t>You may think of </a:t>
            </a:r>
            <a:r>
              <a:rPr lang="en-US" sz="2000" smtClean="0">
                <a:solidFill>
                  <a:srgbClr val="0070C0"/>
                </a:solidFill>
                <a:latin typeface="Courier New" panose="02070309020205020404" pitchFamily="49" charset="0"/>
                <a:cs typeface="Courier New" panose="02070309020205020404" pitchFamily="49" charset="0"/>
              </a:rPr>
              <a:t>NULL</a:t>
            </a:r>
            <a:r>
              <a:rPr lang="en-US" sz="2000" smtClean="0">
                <a:solidFill>
                  <a:srgbClr val="0070C0"/>
                </a:solidFill>
                <a:latin typeface="Calibri" pitchFamily="34" charset="0"/>
                <a:cs typeface="Calibri" pitchFamily="34" charset="0"/>
              </a:rPr>
              <a:t> as the empty set from mathematics</a:t>
            </a:r>
          </a:p>
          <a:p>
            <a:pPr>
              <a:spcAft>
                <a:spcPts val="600"/>
              </a:spcAft>
              <a:buSzTx/>
            </a:pPr>
            <a:r>
              <a:rPr lang="en-US" sz="2000">
                <a:solidFill>
                  <a:srgbClr val="0070C0"/>
                </a:solidFill>
                <a:latin typeface="Calibri" pitchFamily="34" charset="0"/>
                <a:cs typeface="Calibri" pitchFamily="34" charset="0"/>
              </a:rPr>
              <a:t>	</a:t>
            </a:r>
            <a:r>
              <a:rPr lang="en-US" sz="2000" smtClean="0">
                <a:solidFill>
                  <a:srgbClr val="0070C0"/>
                </a:solidFill>
                <a:latin typeface="Courier New" panose="02070309020205020404" pitchFamily="49" charset="0"/>
                <a:cs typeface="Courier New" panose="02070309020205020404" pitchFamily="49" charset="0"/>
              </a:rPr>
              <a:t>NULL</a:t>
            </a:r>
            <a:r>
              <a:rPr lang="en-US" sz="2000" smtClean="0">
                <a:solidFill>
                  <a:srgbClr val="0070C0"/>
                </a:solidFill>
                <a:latin typeface="Calibri" pitchFamily="34" charset="0"/>
                <a:cs typeface="Calibri" pitchFamily="34" charset="0"/>
              </a:rPr>
              <a:t> has length 0 so it does not take up any space in a vector.</a:t>
            </a:r>
          </a:p>
          <a:p>
            <a:pPr marL="450850" indent="-450850">
              <a:spcAft>
                <a:spcPts val="600"/>
              </a:spcAft>
              <a:buSzTx/>
              <a:buFont typeface="Wingdings" panose="05000000000000000000" pitchFamily="2" charset="2"/>
              <a:buChar char="v"/>
            </a:pPr>
            <a:endParaRPr lang="en-US" sz="800" smtClean="0">
              <a:solidFill>
                <a:srgbClr val="0070C0"/>
              </a:solidFill>
              <a:latin typeface="Calibri" pitchFamily="34" charset="0"/>
              <a:cs typeface="Calibri" pitchFamily="34" charset="0"/>
            </a:endParaRPr>
          </a:p>
          <a:p>
            <a:pPr marL="809625" indent="-358775">
              <a:spcAft>
                <a:spcPts val="600"/>
              </a:spcAft>
              <a:buSzTx/>
              <a:buFont typeface="Wingdings" panose="05000000000000000000" pitchFamily="2" charset="2"/>
              <a:buChar char="Ø"/>
            </a:pPr>
            <a:r>
              <a:rPr lang="en-US" sz="2400" smtClean="0">
                <a:solidFill>
                  <a:srgbClr val="00B050"/>
                </a:solidFill>
                <a:latin typeface="Calibri" pitchFamily="34" charset="0"/>
                <a:cs typeface="Calibri" pitchFamily="34" charset="0"/>
              </a:rPr>
              <a:t>Try these:</a:t>
            </a:r>
          </a:p>
          <a:p>
            <a:pPr marL="450850">
              <a:spcAft>
                <a:spcPts val="600"/>
              </a:spcAft>
              <a:buSzTx/>
            </a:pPr>
            <a:r>
              <a:rPr lang="en-US" sz="2400">
                <a:solidFill>
                  <a:srgbClr val="00B050"/>
                </a:solidFill>
                <a:latin typeface="Calibri" pitchFamily="34" charset="0"/>
                <a:cs typeface="Calibri" pitchFamily="34" charset="0"/>
              </a:rPr>
              <a:t>	</a:t>
            </a:r>
            <a:r>
              <a:rPr lang="en-US" sz="2400" smtClean="0">
                <a:latin typeface="Courier New" panose="02070309020205020404" pitchFamily="49" charset="0"/>
                <a:cs typeface="Courier New" panose="02070309020205020404" pitchFamily="49" charset="0"/>
              </a:rPr>
              <a:t>length(c(1,2,NULL,4))</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sum(c(1,2,NULL,4))</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x &lt;- NULL</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c(x,2)</a:t>
            </a:r>
          </a:p>
          <a:p>
            <a:pPr marL="450850">
              <a:spcAft>
                <a:spcPts val="600"/>
              </a:spcAft>
              <a:buSzTx/>
            </a:pPr>
            <a:r>
              <a:rPr lang="en-US" sz="2400">
                <a:latin typeface="Courier New" panose="02070309020205020404" pitchFamily="49" charset="0"/>
                <a:cs typeface="Courier New" panose="02070309020205020404" pitchFamily="49" charset="0"/>
              </a:rPr>
              <a:t>	is.null(c(1,2,NULL,4</a:t>
            </a:r>
            <a:r>
              <a:rPr lang="en-US" sz="2400" smtClean="0">
                <a:latin typeface="Courier New" panose="02070309020205020404" pitchFamily="49" charset="0"/>
                <a:cs typeface="Courier New" panose="02070309020205020404" pitchFamily="49" charset="0"/>
              </a:rPr>
              <a:t>))</a:t>
            </a:r>
          </a:p>
          <a:p>
            <a:pPr marL="793750" indent="-342900">
              <a:spcAft>
                <a:spcPts val="600"/>
              </a:spcAft>
              <a:buSzTx/>
              <a:buFont typeface="Wingdings" panose="05000000000000000000" pitchFamily="2" charset="2"/>
              <a:buChar char="Ø"/>
            </a:pPr>
            <a:r>
              <a:rPr lang="en-US" sz="2400" smtClean="0">
                <a:solidFill>
                  <a:srgbClr val="00B050"/>
                </a:solidFill>
                <a:latin typeface="Calibri" pitchFamily="34" charset="0"/>
                <a:cs typeface="Calibri" pitchFamily="34" charset="0"/>
              </a:rPr>
              <a:t>Replace </a:t>
            </a:r>
            <a:r>
              <a:rPr lang="en-US" sz="2400" smtClean="0">
                <a:solidFill>
                  <a:srgbClr val="00B050"/>
                </a:solidFill>
                <a:latin typeface="Courier New" panose="02070309020205020404" pitchFamily="49" charset="0"/>
                <a:cs typeface="Courier New" panose="02070309020205020404" pitchFamily="49" charset="0"/>
              </a:rPr>
              <a:t>NULL</a:t>
            </a:r>
            <a:r>
              <a:rPr lang="en-US" sz="2400" smtClean="0">
                <a:solidFill>
                  <a:srgbClr val="00B050"/>
                </a:solidFill>
                <a:latin typeface="Calibri" pitchFamily="34" charset="0"/>
                <a:cs typeface="Calibri" pitchFamily="34" charset="0"/>
              </a:rPr>
              <a:t> by </a:t>
            </a:r>
            <a:r>
              <a:rPr lang="en-US" sz="2400" smtClean="0">
                <a:solidFill>
                  <a:srgbClr val="00B050"/>
                </a:solidFill>
                <a:latin typeface="Courier New" panose="02070309020205020404" pitchFamily="49" charset="0"/>
                <a:cs typeface="Courier New" panose="02070309020205020404" pitchFamily="49" charset="0"/>
              </a:rPr>
              <a:t>NA</a:t>
            </a:r>
            <a:r>
              <a:rPr lang="en-US" sz="2400" smtClean="0">
                <a:solidFill>
                  <a:srgbClr val="00B050"/>
                </a:solidFill>
                <a:latin typeface="Calibri" pitchFamily="34" charset="0"/>
                <a:cs typeface="Calibri" pitchFamily="34" charset="0"/>
              </a:rPr>
              <a:t> and compare</a:t>
            </a:r>
          </a:p>
        </p:txBody>
      </p:sp>
    </p:spTree>
    <p:extLst>
      <p:ext uri="{BB962C8B-B14F-4D97-AF65-F5344CB8AC3E}">
        <p14:creationId xmlns:p14="http://schemas.microsoft.com/office/powerpoint/2010/main" val="3077839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Special Values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447800"/>
            <a:ext cx="8458200" cy="52783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spcAft>
                <a:spcPts val="600"/>
              </a:spcAft>
              <a:buSzTx/>
              <a:buFont typeface="+mj-lt"/>
              <a:buAutoNum type="arabicPeriod" startAt="3"/>
            </a:pPr>
            <a:r>
              <a:rPr lang="en-US" sz="2800" err="1">
                <a:solidFill>
                  <a:srgbClr val="D60093"/>
                </a:solidFill>
                <a:latin typeface="Courier New" panose="02070309020205020404" pitchFamily="49" charset="0"/>
                <a:cs typeface="Courier New" panose="02070309020205020404" pitchFamily="49" charset="0"/>
              </a:rPr>
              <a:t>Inf</a:t>
            </a:r>
            <a:br>
              <a:rPr lang="en-US" sz="2800" smtClean="0">
                <a:solidFill>
                  <a:srgbClr val="D60093"/>
                </a:solidFill>
                <a:latin typeface="Calibri" pitchFamily="34" charset="0"/>
                <a:cs typeface="Calibri" pitchFamily="34" charset="0"/>
              </a:rPr>
            </a:br>
            <a:r>
              <a:rPr lang="en-US" sz="2000" smtClean="0">
                <a:solidFill>
                  <a:srgbClr val="0070C0"/>
                </a:solidFill>
                <a:latin typeface="Calibri" pitchFamily="34" charset="0"/>
                <a:cs typeface="Calibri" pitchFamily="34" charset="0"/>
              </a:rPr>
              <a:t>Stands for </a:t>
            </a:r>
            <a:r>
              <a:rPr lang="en-US" sz="2000" i="1" smtClean="0">
                <a:solidFill>
                  <a:srgbClr val="0070C0"/>
                </a:solidFill>
                <a:latin typeface="Calibri" pitchFamily="34" charset="0"/>
                <a:cs typeface="Calibri" pitchFamily="34" charset="0"/>
              </a:rPr>
              <a:t>infinity</a:t>
            </a:r>
            <a:r>
              <a:rPr lang="en-US" sz="2000" smtClean="0">
                <a:solidFill>
                  <a:srgbClr val="0070C0"/>
                </a:solidFill>
                <a:latin typeface="Calibri" pitchFamily="34" charset="0"/>
                <a:cs typeface="Calibri" pitchFamily="34" charset="0"/>
              </a:rPr>
              <a:t> and only applies to vectors of class </a:t>
            </a:r>
            <a:r>
              <a:rPr lang="en-US" sz="2000" smtClean="0">
                <a:solidFill>
                  <a:srgbClr val="0070C0"/>
                </a:solidFill>
                <a:latin typeface="Courier New" panose="02070309020205020404" pitchFamily="49" charset="0"/>
                <a:cs typeface="Courier New" panose="02070309020205020404" pitchFamily="49" charset="0"/>
              </a:rPr>
              <a:t>numeric</a:t>
            </a:r>
            <a:endParaRPr lang="en-US" sz="2000" smtClean="0">
              <a:solidFill>
                <a:srgbClr val="0070C0"/>
              </a:solidFill>
              <a:latin typeface="Calibri" pitchFamily="34" charset="0"/>
              <a:cs typeface="Calibri" pitchFamily="34" charset="0"/>
            </a:endParaRPr>
          </a:p>
          <a:p>
            <a:pPr marL="717550" indent="-266700">
              <a:spcAft>
                <a:spcPts val="600"/>
              </a:spcAft>
              <a:buSzTx/>
              <a:buFont typeface="Wingdings" panose="05000000000000000000" pitchFamily="2" charset="2"/>
              <a:buChar char="§"/>
            </a:pPr>
            <a:r>
              <a:rPr lang="en-US" sz="2000" smtClean="0">
                <a:solidFill>
                  <a:srgbClr val="0070C0"/>
                </a:solidFill>
                <a:latin typeface="Calibri" pitchFamily="34" charset="0"/>
                <a:cs typeface="Calibri" pitchFamily="34" charset="0"/>
              </a:rPr>
              <a:t>Technically, </a:t>
            </a:r>
            <a:r>
              <a:rPr lang="en-US" sz="2000" err="1" smtClean="0">
                <a:solidFill>
                  <a:srgbClr val="0070C0"/>
                </a:solidFill>
                <a:latin typeface="Courier New" panose="02070309020205020404" pitchFamily="49" charset="0"/>
                <a:cs typeface="Courier New" panose="02070309020205020404" pitchFamily="49" charset="0"/>
              </a:rPr>
              <a:t>Inf</a:t>
            </a:r>
            <a:r>
              <a:rPr lang="en-US" sz="2000" smtClean="0">
                <a:solidFill>
                  <a:srgbClr val="0070C0"/>
                </a:solidFill>
                <a:latin typeface="Calibri" pitchFamily="34" charset="0"/>
                <a:cs typeface="Calibri" pitchFamily="34" charset="0"/>
              </a:rPr>
              <a:t> is a valid numeric that results from calculations like division of a number by zero</a:t>
            </a:r>
          </a:p>
          <a:p>
            <a:pPr marL="717550" indent="-266700">
              <a:spcAft>
                <a:spcPts val="600"/>
              </a:spcAft>
              <a:buSzTx/>
              <a:buFont typeface="Wingdings" panose="05000000000000000000" pitchFamily="2" charset="2"/>
              <a:buChar char="§"/>
            </a:pPr>
            <a:r>
              <a:rPr lang="en-US" sz="2000" smtClean="0">
                <a:solidFill>
                  <a:srgbClr val="0070C0"/>
                </a:solidFill>
                <a:latin typeface="Calibri" pitchFamily="34" charset="0"/>
                <a:cs typeface="Calibri" pitchFamily="34" charset="0"/>
              </a:rPr>
              <a:t>Since </a:t>
            </a:r>
            <a:r>
              <a:rPr lang="en-US" sz="2000" err="1" smtClean="0">
                <a:solidFill>
                  <a:srgbClr val="0070C0"/>
                </a:solidFill>
                <a:latin typeface="Courier New" panose="02070309020205020404" pitchFamily="49" charset="0"/>
                <a:cs typeface="Courier New" panose="02070309020205020404" pitchFamily="49" charset="0"/>
              </a:rPr>
              <a:t>Inf</a:t>
            </a:r>
            <a:r>
              <a:rPr lang="en-US" sz="2000" smtClean="0">
                <a:solidFill>
                  <a:srgbClr val="0070C0"/>
                </a:solidFill>
                <a:latin typeface="Calibri" pitchFamily="34" charset="0"/>
                <a:cs typeface="Calibri" pitchFamily="34" charset="0"/>
              </a:rPr>
              <a:t> is a numeric, operations between </a:t>
            </a:r>
            <a:r>
              <a:rPr lang="en-US" sz="2000" err="1" smtClean="0">
                <a:solidFill>
                  <a:srgbClr val="0070C0"/>
                </a:solidFill>
                <a:latin typeface="Courier New" panose="02070309020205020404" pitchFamily="49" charset="0"/>
                <a:cs typeface="Courier New" panose="02070309020205020404" pitchFamily="49" charset="0"/>
              </a:rPr>
              <a:t>Inf</a:t>
            </a:r>
            <a:r>
              <a:rPr lang="en-US" sz="2000" smtClean="0">
                <a:solidFill>
                  <a:srgbClr val="0070C0"/>
                </a:solidFill>
                <a:latin typeface="Calibri" pitchFamily="34" charset="0"/>
                <a:cs typeface="Calibri" pitchFamily="34" charset="0"/>
              </a:rPr>
              <a:t> and a finite numeric are well-defined and comparison operators work as expected</a:t>
            </a:r>
            <a:endParaRPr lang="en-US" sz="800" smtClean="0">
              <a:solidFill>
                <a:srgbClr val="0070C0"/>
              </a:solidFill>
              <a:latin typeface="Calibri" pitchFamily="34" charset="0"/>
              <a:cs typeface="Calibri" pitchFamily="34" charset="0"/>
            </a:endParaRPr>
          </a:p>
          <a:p>
            <a:pPr marL="717550" indent="-266700">
              <a:spcAft>
                <a:spcPts val="600"/>
              </a:spcAft>
              <a:buSzTx/>
              <a:buFont typeface="Wingdings" panose="05000000000000000000" pitchFamily="2" charset="2"/>
              <a:buChar char="ü"/>
            </a:pPr>
            <a:r>
              <a:rPr lang="en-US" sz="2000" smtClean="0">
                <a:solidFill>
                  <a:srgbClr val="D60093"/>
                </a:solidFill>
                <a:latin typeface="Calibri" pitchFamily="34" charset="0"/>
                <a:cs typeface="Calibri" pitchFamily="34" charset="0"/>
              </a:rPr>
              <a:t>The functions </a:t>
            </a:r>
            <a:r>
              <a:rPr lang="en-US" sz="2000" err="1" smtClean="0">
                <a:solidFill>
                  <a:srgbClr val="D60093"/>
                </a:solidFill>
                <a:latin typeface="Courier New" panose="02070309020205020404" pitchFamily="49" charset="0"/>
                <a:cs typeface="Courier New" panose="02070309020205020404" pitchFamily="49" charset="0"/>
              </a:rPr>
              <a:t>is.finite</a:t>
            </a:r>
            <a:r>
              <a:rPr lang="en-US" sz="2000">
                <a:solidFill>
                  <a:srgbClr val="D60093"/>
                </a:solidFill>
                <a:latin typeface="Courier New" panose="02070309020205020404" pitchFamily="49" charset="0"/>
                <a:cs typeface="Courier New" panose="02070309020205020404" pitchFamily="49" charset="0"/>
              </a:rPr>
              <a:t> </a:t>
            </a:r>
            <a:r>
              <a:rPr lang="en-US" sz="2000">
                <a:solidFill>
                  <a:srgbClr val="D60093"/>
                </a:solidFill>
                <a:latin typeface="Calibri" pitchFamily="34" charset="0"/>
                <a:cs typeface="Calibri" pitchFamily="34" charset="0"/>
              </a:rPr>
              <a:t>and </a:t>
            </a:r>
            <a:r>
              <a:rPr lang="en-US" sz="2000" err="1">
                <a:solidFill>
                  <a:srgbClr val="D60093"/>
                </a:solidFill>
                <a:latin typeface="Courier New" panose="02070309020205020404" pitchFamily="49" charset="0"/>
                <a:cs typeface="Courier New" panose="02070309020205020404" pitchFamily="49" charset="0"/>
              </a:rPr>
              <a:t>is.infinite</a:t>
            </a:r>
            <a:r>
              <a:rPr lang="en-US" sz="2000">
                <a:solidFill>
                  <a:srgbClr val="D60093"/>
                </a:solidFill>
                <a:latin typeface="Calibri" pitchFamily="34" charset="0"/>
                <a:cs typeface="Calibri" pitchFamily="34" charset="0"/>
              </a:rPr>
              <a:t> </a:t>
            </a:r>
            <a:r>
              <a:rPr lang="en-US" sz="2000" smtClean="0">
                <a:solidFill>
                  <a:srgbClr val="D60093"/>
                </a:solidFill>
                <a:latin typeface="Calibri" pitchFamily="34" charset="0"/>
                <a:cs typeface="Calibri" pitchFamily="34" charset="0"/>
              </a:rPr>
              <a:t>detect </a:t>
            </a:r>
            <a:r>
              <a:rPr lang="en-US" sz="2000" err="1" smtClean="0">
                <a:solidFill>
                  <a:srgbClr val="D60093"/>
                </a:solidFill>
                <a:latin typeface="Courier New" panose="02070309020205020404" pitchFamily="49" charset="0"/>
                <a:cs typeface="Courier New" panose="02070309020205020404" pitchFamily="49" charset="0"/>
              </a:rPr>
              <a:t>Inf</a:t>
            </a:r>
            <a:endParaRPr lang="en-US" sz="2000">
              <a:solidFill>
                <a:srgbClr val="D60093"/>
              </a:solidFill>
              <a:latin typeface="Courier New" panose="02070309020205020404" pitchFamily="49" charset="0"/>
              <a:cs typeface="Courier New" panose="02070309020205020404" pitchFamily="49" charset="0"/>
            </a:endParaRPr>
          </a:p>
          <a:p>
            <a:pPr marL="809625" indent="-358775">
              <a:spcAft>
                <a:spcPts val="600"/>
              </a:spcAft>
              <a:buSzTx/>
              <a:buFont typeface="Wingdings" panose="05000000000000000000" pitchFamily="2" charset="2"/>
              <a:buChar char="Ø"/>
            </a:pPr>
            <a:r>
              <a:rPr lang="en-US" sz="2400" smtClean="0">
                <a:solidFill>
                  <a:srgbClr val="00B050"/>
                </a:solidFill>
                <a:latin typeface="Calibri" pitchFamily="34" charset="0"/>
                <a:cs typeface="Calibri" pitchFamily="34" charset="0"/>
              </a:rPr>
              <a:t>Try these R statements:</a:t>
            </a:r>
          </a:p>
          <a:p>
            <a:pPr marL="450850">
              <a:spcAft>
                <a:spcPts val="600"/>
              </a:spcAft>
              <a:buSzTx/>
            </a:pPr>
            <a:r>
              <a:rPr lang="en-US" sz="2400">
                <a:solidFill>
                  <a:srgbClr val="00B050"/>
                </a:solidFill>
                <a:latin typeface="Calibri" pitchFamily="34" charset="0"/>
                <a:cs typeface="Calibri" pitchFamily="34" charset="0"/>
              </a:rPr>
              <a:t>	</a:t>
            </a:r>
            <a:r>
              <a:rPr lang="en-US" sz="2400" smtClean="0">
                <a:latin typeface="Courier New" panose="02070309020205020404" pitchFamily="49" charset="0"/>
                <a:cs typeface="Courier New" panose="02070309020205020404" pitchFamily="49" charset="0"/>
              </a:rPr>
              <a:t>pi/0</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2*Inf</a:t>
            </a:r>
            <a:endParaRPr lang="en-US" sz="2400" smtClean="0">
              <a:latin typeface="Courier New" panose="02070309020205020404" pitchFamily="49" charset="0"/>
              <a:cs typeface="Courier New" panose="02070309020205020404" pitchFamily="49" charset="0"/>
            </a:endParaRP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Inf-1e+10</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smtClean="0">
                <a:latin typeface="Courier New" panose="02070309020205020404" pitchFamily="49" charset="0"/>
                <a:cs typeface="Courier New" panose="02070309020205020404" pitchFamily="49" charset="0"/>
              </a:rPr>
              <a:t>3&lt;(-Inf)</a:t>
            </a:r>
          </a:p>
          <a:p>
            <a:pPr marL="450850">
              <a:spcAft>
                <a:spcPts val="600"/>
              </a:spcAft>
              <a:buSzTx/>
            </a:pPr>
            <a:r>
              <a:rPr lang="en-US" sz="2400">
                <a:latin typeface="Courier New" panose="02070309020205020404" pitchFamily="49" charset="0"/>
                <a:cs typeface="Courier New" panose="02070309020205020404" pitchFamily="49" charset="0"/>
              </a:rPr>
              <a:t>	</a:t>
            </a:r>
            <a:r>
              <a:rPr lang="en-US" sz="2400" err="1" smtClean="0">
                <a:latin typeface="Courier New" panose="02070309020205020404" pitchFamily="49" charset="0"/>
                <a:cs typeface="Courier New" panose="02070309020205020404" pitchFamily="49" charset="0"/>
              </a:rPr>
              <a:t>Inf == Inf</a:t>
            </a:r>
            <a:endParaRPr lang="en-US" sz="240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63868129"/>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Special Values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40472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spcAft>
                <a:spcPts val="600"/>
              </a:spcAft>
              <a:buSzTx/>
              <a:buFont typeface="+mj-lt"/>
              <a:buAutoNum type="arabicPeriod" startAt="4"/>
            </a:pPr>
            <a:r>
              <a:rPr lang="en-US" sz="2800" err="1" smtClean="0">
                <a:solidFill>
                  <a:srgbClr val="D60093"/>
                </a:solidFill>
                <a:latin typeface="Courier New" panose="02070309020205020404" pitchFamily="49" charset="0"/>
                <a:cs typeface="Courier New" panose="02070309020205020404" pitchFamily="49" charset="0"/>
              </a:rPr>
              <a:t>NaN</a:t>
            </a:r>
            <a:endParaRPr lang="en-US" sz="2800" smtClean="0">
              <a:solidFill>
                <a:srgbClr val="D60093"/>
              </a:solidFill>
              <a:latin typeface="Calibri" pitchFamily="34" charset="0"/>
              <a:cs typeface="Calibri" pitchFamily="34" charset="0"/>
            </a:endParaRPr>
          </a:p>
          <a:p>
            <a:pPr marL="625475" indent="-174625">
              <a:spcAft>
                <a:spcPts val="600"/>
              </a:spcAft>
              <a:buSzTx/>
              <a:buFont typeface="Wingdings" panose="05000000000000000000" pitchFamily="2" charset="2"/>
              <a:buChar char="§"/>
            </a:pPr>
            <a:r>
              <a:rPr lang="en-US" sz="2000" smtClean="0">
                <a:solidFill>
                  <a:srgbClr val="0070C0"/>
                </a:solidFill>
                <a:latin typeface="Calibri" pitchFamily="34" charset="0"/>
                <a:cs typeface="Calibri" pitchFamily="34" charset="0"/>
              </a:rPr>
              <a:t>Stands for </a:t>
            </a:r>
            <a:r>
              <a:rPr lang="en-US" sz="2000" b="1" i="1" smtClean="0">
                <a:solidFill>
                  <a:srgbClr val="0070C0"/>
                </a:solidFill>
                <a:latin typeface="Calibri" pitchFamily="34" charset="0"/>
                <a:cs typeface="Calibri" pitchFamily="34" charset="0"/>
              </a:rPr>
              <a:t>not a number</a:t>
            </a:r>
            <a:r>
              <a:rPr lang="en-US" sz="2000" smtClean="0">
                <a:solidFill>
                  <a:srgbClr val="0070C0"/>
                </a:solidFill>
                <a:latin typeface="Calibri" pitchFamily="34" charset="0"/>
                <a:cs typeface="Calibri" pitchFamily="34" charset="0"/>
              </a:rPr>
              <a:t> </a:t>
            </a:r>
          </a:p>
          <a:p>
            <a:pPr marL="625475" indent="-174625">
              <a:spcAft>
                <a:spcPts val="600"/>
              </a:spcAft>
              <a:buSzTx/>
              <a:buFont typeface="Wingdings" panose="05000000000000000000" pitchFamily="2" charset="2"/>
              <a:buChar char="§"/>
            </a:pPr>
            <a:r>
              <a:rPr lang="en-US" sz="2000" smtClean="0">
                <a:solidFill>
                  <a:srgbClr val="0070C0"/>
                </a:solidFill>
                <a:latin typeface="Calibri" pitchFamily="34" charset="0"/>
                <a:cs typeface="Calibri" pitchFamily="34" charset="0"/>
              </a:rPr>
              <a:t>This is generally the result of a calculation of which the result is unknown, but it is surely not a number. </a:t>
            </a:r>
          </a:p>
          <a:p>
            <a:pPr marL="625475" indent="-174625">
              <a:spcAft>
                <a:spcPts val="600"/>
              </a:spcAft>
              <a:buSzTx/>
              <a:buFont typeface="Wingdings" panose="05000000000000000000" pitchFamily="2" charset="2"/>
              <a:buChar char="§"/>
            </a:pPr>
            <a:r>
              <a:rPr lang="en-US" sz="2000" smtClean="0">
                <a:solidFill>
                  <a:srgbClr val="0070C0"/>
                </a:solidFill>
                <a:latin typeface="Calibri" pitchFamily="34" charset="0"/>
                <a:cs typeface="Calibri" pitchFamily="34" charset="0"/>
              </a:rPr>
              <a:t>In particular, </a:t>
            </a:r>
            <a:r>
              <a:rPr lang="en-US" sz="2000" smtClean="0">
                <a:solidFill>
                  <a:srgbClr val="0070C0"/>
                </a:solidFill>
                <a:latin typeface="Courier New" panose="02070309020205020404" pitchFamily="49" charset="0"/>
                <a:cs typeface="Courier New" panose="02070309020205020404" pitchFamily="49" charset="0"/>
              </a:rPr>
              <a:t>0/0</a:t>
            </a:r>
            <a:r>
              <a:rPr lang="en-US" sz="2000" smtClean="0">
                <a:solidFill>
                  <a:srgbClr val="0070C0"/>
                </a:solidFill>
                <a:latin typeface="Calibri" pitchFamily="34" charset="0"/>
                <a:cs typeface="Calibri" pitchFamily="34" charset="0"/>
              </a:rPr>
              <a:t>, </a:t>
            </a:r>
            <a:r>
              <a:rPr lang="en-US" sz="2000" err="1" smtClean="0">
                <a:solidFill>
                  <a:srgbClr val="0070C0"/>
                </a:solidFill>
                <a:latin typeface="Courier New" panose="02070309020205020404" pitchFamily="49" charset="0"/>
                <a:cs typeface="Courier New" panose="02070309020205020404" pitchFamily="49" charset="0"/>
              </a:rPr>
              <a:t>Inf-Inf</a:t>
            </a:r>
            <a:r>
              <a:rPr lang="en-US" sz="2000" smtClean="0">
                <a:solidFill>
                  <a:srgbClr val="0070C0"/>
                </a:solidFill>
                <a:latin typeface="Calibri" pitchFamily="34" charset="0"/>
                <a:cs typeface="Calibri" pitchFamily="34" charset="0"/>
              </a:rPr>
              <a:t>, and </a:t>
            </a:r>
            <a:r>
              <a:rPr lang="en-US" sz="2000" err="1" smtClean="0">
                <a:solidFill>
                  <a:srgbClr val="0070C0"/>
                </a:solidFill>
                <a:latin typeface="Courier New" panose="02070309020205020404" pitchFamily="49" charset="0"/>
                <a:cs typeface="Courier New" panose="02070309020205020404" pitchFamily="49" charset="0"/>
              </a:rPr>
              <a:t>Inf/Inf</a:t>
            </a:r>
            <a:r>
              <a:rPr lang="en-US" sz="2000" smtClean="0">
                <a:solidFill>
                  <a:srgbClr val="0070C0"/>
                </a:solidFill>
                <a:latin typeface="Calibri" pitchFamily="34" charset="0"/>
                <a:cs typeface="Calibri" pitchFamily="34" charset="0"/>
              </a:rPr>
              <a:t> result in </a:t>
            </a:r>
            <a:r>
              <a:rPr lang="en-US" sz="2000" err="1" smtClean="0">
                <a:solidFill>
                  <a:srgbClr val="0070C0"/>
                </a:solidFill>
                <a:latin typeface="Courier New" panose="02070309020205020404" pitchFamily="49" charset="0"/>
                <a:cs typeface="Courier New" panose="02070309020205020404" pitchFamily="49" charset="0"/>
              </a:rPr>
              <a:t>NaN</a:t>
            </a:r>
            <a:r>
              <a:rPr lang="en-US" sz="2000" smtClean="0">
                <a:solidFill>
                  <a:srgbClr val="0070C0"/>
                </a:solidFill>
                <a:latin typeface="Calibri" pitchFamily="34" charset="0"/>
                <a:cs typeface="Calibri" pitchFamily="34" charset="0"/>
              </a:rPr>
              <a:t>.</a:t>
            </a:r>
          </a:p>
          <a:p>
            <a:pPr marL="625475" indent="-174625">
              <a:spcAft>
                <a:spcPts val="600"/>
              </a:spcAft>
              <a:buSzTx/>
              <a:buFont typeface="Wingdings" panose="05000000000000000000" pitchFamily="2" charset="2"/>
              <a:buChar char="§"/>
            </a:pPr>
            <a:r>
              <a:rPr lang="en-US" sz="2000" smtClean="0">
                <a:solidFill>
                  <a:srgbClr val="0070C0"/>
                </a:solidFill>
                <a:latin typeface="Calibri" pitchFamily="34" charset="0"/>
                <a:cs typeface="Calibri" pitchFamily="34" charset="0"/>
              </a:rPr>
              <a:t>Computations involving numbers and </a:t>
            </a:r>
            <a:r>
              <a:rPr lang="en-US" sz="2000" err="1" smtClean="0">
                <a:solidFill>
                  <a:srgbClr val="0070C0"/>
                </a:solidFill>
                <a:latin typeface="Courier New" panose="02070309020205020404" pitchFamily="49" charset="0"/>
                <a:cs typeface="Courier New" panose="02070309020205020404" pitchFamily="49" charset="0"/>
              </a:rPr>
              <a:t>NaN</a:t>
            </a:r>
            <a:r>
              <a:rPr lang="en-US" sz="2000" smtClean="0">
                <a:solidFill>
                  <a:srgbClr val="0070C0"/>
                </a:solidFill>
                <a:latin typeface="Calibri" pitchFamily="34" charset="0"/>
                <a:cs typeface="Calibri" pitchFamily="34" charset="0"/>
              </a:rPr>
              <a:t> always result in </a:t>
            </a:r>
            <a:r>
              <a:rPr lang="en-US" sz="2000" err="1" smtClean="0">
                <a:solidFill>
                  <a:srgbClr val="0070C0"/>
                </a:solidFill>
                <a:latin typeface="Courier New" panose="02070309020205020404" pitchFamily="49" charset="0"/>
                <a:cs typeface="Courier New" panose="02070309020205020404" pitchFamily="49" charset="0"/>
              </a:rPr>
              <a:t>NaN</a:t>
            </a:r>
            <a:r>
              <a:rPr lang="en-US" sz="2000" smtClean="0">
                <a:solidFill>
                  <a:srgbClr val="0070C0"/>
                </a:solidFill>
                <a:latin typeface="Calibri" pitchFamily="34" charset="0"/>
                <a:cs typeface="Calibri" pitchFamily="34" charset="0"/>
              </a:rPr>
              <a:t>. </a:t>
            </a:r>
          </a:p>
          <a:p>
            <a:pPr marL="625475" indent="-174625">
              <a:spcAft>
                <a:spcPts val="600"/>
              </a:spcAft>
              <a:buSzTx/>
              <a:buFont typeface="Wingdings" panose="05000000000000000000" pitchFamily="2" charset="2"/>
              <a:buChar char="ü"/>
            </a:pPr>
            <a:r>
              <a:rPr lang="en-US" sz="2000" smtClean="0">
                <a:solidFill>
                  <a:srgbClr val="D60093"/>
                </a:solidFill>
                <a:latin typeface="Calibri" pitchFamily="34" charset="0"/>
                <a:cs typeface="Calibri" pitchFamily="34" charset="0"/>
              </a:rPr>
              <a:t>The function </a:t>
            </a:r>
            <a:r>
              <a:rPr lang="en-US" sz="2000" err="1" smtClean="0">
                <a:solidFill>
                  <a:srgbClr val="D60093"/>
                </a:solidFill>
                <a:latin typeface="Courier New" panose="02070309020205020404" pitchFamily="49" charset="0"/>
                <a:cs typeface="Courier New" panose="02070309020205020404" pitchFamily="49" charset="0"/>
              </a:rPr>
              <a:t>is.nan</a:t>
            </a:r>
            <a:r>
              <a:rPr lang="en-US" sz="2000" smtClean="0">
                <a:solidFill>
                  <a:srgbClr val="D60093"/>
                </a:solidFill>
                <a:latin typeface="Calibri" pitchFamily="34" charset="0"/>
                <a:cs typeface="Calibri" pitchFamily="34" charset="0"/>
              </a:rPr>
              <a:t> detect </a:t>
            </a:r>
            <a:r>
              <a:rPr lang="en-US" sz="2000" err="1" smtClean="0">
                <a:solidFill>
                  <a:srgbClr val="D60093"/>
                </a:solidFill>
                <a:latin typeface="Courier New" panose="02070309020205020404" pitchFamily="49" charset="0"/>
                <a:cs typeface="Courier New" panose="02070309020205020404" pitchFamily="49" charset="0"/>
              </a:rPr>
              <a:t>NaN</a:t>
            </a:r>
            <a:r>
              <a:rPr lang="en-US" sz="2000" err="1" smtClean="0">
                <a:solidFill>
                  <a:srgbClr val="D60093"/>
                </a:solidFill>
                <a:latin typeface="Calibri" pitchFamily="34" charset="0"/>
                <a:cs typeface="Calibri" pitchFamily="34" charset="0"/>
              </a:rPr>
              <a:t>’s.</a:t>
            </a:r>
          </a:p>
          <a:p>
            <a:pPr marL="450850" indent="-450850">
              <a:spcAft>
                <a:spcPts val="600"/>
              </a:spcAft>
              <a:buSzTx/>
              <a:buFont typeface="Wingdings" panose="05000000000000000000" pitchFamily="2" charset="2"/>
              <a:buChar char="v"/>
            </a:pPr>
            <a:endParaRPr lang="en-US" sz="800" smtClean="0">
              <a:solidFill>
                <a:srgbClr val="0070C0"/>
              </a:solidFill>
              <a:latin typeface="Calibri" pitchFamily="34" charset="0"/>
              <a:cs typeface="Calibri" pitchFamily="34" charset="0"/>
            </a:endParaRPr>
          </a:p>
          <a:p>
            <a:pPr marL="450850" indent="-450850">
              <a:spcAft>
                <a:spcPts val="600"/>
              </a:spcAft>
              <a:buSzTx/>
              <a:buFont typeface="Wingdings" panose="05000000000000000000" pitchFamily="2" charset="2"/>
              <a:buChar char="v"/>
            </a:pPr>
            <a:endParaRPr lang="en-US" sz="800">
              <a:solidFill>
                <a:srgbClr val="0070C0"/>
              </a:solidFill>
              <a:latin typeface="Calibri" pitchFamily="34" charset="0"/>
              <a:cs typeface="Calibri" pitchFamily="34" charset="0"/>
            </a:endParaRPr>
          </a:p>
          <a:p>
            <a:pPr marL="809625" indent="-358775">
              <a:spcAft>
                <a:spcPts val="600"/>
              </a:spcAft>
              <a:buSzTx/>
              <a:buFont typeface="Wingdings" panose="05000000000000000000" pitchFamily="2" charset="2"/>
              <a:buChar char="Ø"/>
            </a:pPr>
            <a:r>
              <a:rPr lang="en-US" sz="2400" smtClean="0">
                <a:solidFill>
                  <a:srgbClr val="00B050"/>
                </a:solidFill>
                <a:latin typeface="Calibri" pitchFamily="34" charset="0"/>
                <a:cs typeface="Calibri" pitchFamily="34" charset="0"/>
              </a:rPr>
              <a:t>Try:</a:t>
            </a:r>
          </a:p>
          <a:p>
            <a:pPr marL="450850">
              <a:spcAft>
                <a:spcPts val="600"/>
              </a:spcAft>
              <a:buSzTx/>
            </a:pPr>
            <a:r>
              <a:rPr lang="en-US" sz="2400">
                <a:solidFill>
                  <a:srgbClr val="00B050"/>
                </a:solidFill>
                <a:latin typeface="Calibri" pitchFamily="34" charset="0"/>
                <a:cs typeface="Calibri" pitchFamily="34" charset="0"/>
              </a:rPr>
              <a:t>	</a:t>
            </a:r>
            <a:r>
              <a:rPr lang="en-US" sz="2400" err="1" smtClean="0">
                <a:latin typeface="Courier New" panose="02070309020205020404" pitchFamily="49" charset="0"/>
                <a:cs typeface="Courier New" panose="02070309020205020404" pitchFamily="49" charset="0"/>
              </a:rPr>
              <a:t>NaN + 1</a:t>
            </a:r>
          </a:p>
        </p:txBody>
      </p:sp>
    </p:spTree>
    <p:extLst>
      <p:ext uri="{BB962C8B-B14F-4D97-AF65-F5344CB8AC3E}">
        <p14:creationId xmlns:p14="http://schemas.microsoft.com/office/powerpoint/2010/main" val="845652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152400" y="602815"/>
            <a:ext cx="8839200" cy="5950385"/>
          </a:xfrm>
        </p:spPr>
        <p:txBody>
          <a:bodyPr>
            <a:normAutofit/>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Prescriptive Business Analytics</a:t>
            </a:r>
            <a:br>
              <a:rPr lang="en-US" altLang="en-US" sz="3600" smtClean="0"/>
            </a:br>
            <a:br>
              <a:rPr lang="en-US" altLang="en-US" sz="3600" smtClean="0"/>
            </a:br>
            <a:br>
              <a:rPr lang="en-US" altLang="en-US" sz="3600" smtClean="0"/>
            </a:br>
            <a:r>
              <a:rPr lang="en-US" altLang="en-US" sz="3300" b="1" smtClean="0"/>
              <a:t>Lecture 6 Exploratory Data Analysis in R</a:t>
            </a:r>
            <a:br>
              <a:rPr lang="en-US" altLang="en-US" sz="3300" b="1" smtClean="0"/>
            </a:br>
            <a:r>
              <a:rPr lang="en-US" altLang="en-US" sz="3300" smtClean="0">
                <a:solidFill>
                  <a:srgbClr val="00B050"/>
                </a:solidFill>
              </a:rPr>
              <a:t>Part 1 </a:t>
            </a:r>
            <a:r>
              <a:rPr lang="en-US" altLang="en-US" sz="2700" smtClean="0"/>
              <a:t>(</a:t>
            </a:r>
            <a:r>
              <a:rPr lang="en-US" altLang="en-US" sz="2700"/>
              <a:t>RDS book Chapter </a:t>
            </a:r>
            <a:r>
              <a:rPr lang="en-US" altLang="en-US" sz="2700" smtClean="0"/>
              <a:t>2)</a:t>
            </a:r>
            <a:br>
              <a:rPr lang="en-US" altLang="en-US" sz="3600" b="1" smtClean="0"/>
            </a:br>
            <a:br>
              <a:rPr lang="en-US" altLang="en-US" sz="3600" smtClean="0"/>
            </a:br>
            <a:br>
              <a:rPr lang="en-US" altLang="en-US" sz="3600"/>
            </a:br>
            <a:br>
              <a:rPr lang="en-US" altLang="en-US" sz="3600" smtClean="0"/>
            </a:br>
            <a:br>
              <a:rPr lang="en-US" altLang="en-US" sz="3600" smtClean="0"/>
            </a:br>
            <a:r>
              <a:rPr lang="en-US" sz="2800" smtClean="0"/>
              <a:t>These </a:t>
            </a:r>
            <a:r>
              <a:rPr lang="en-US" sz="2800"/>
              <a:t>slides were adapted from http://r4ds.had.co.nz</a:t>
            </a: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9530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ltLang="en-US"/>
              <a:t>Exploratory Data Analysis</a:t>
            </a:r>
            <a:endParaRPr lang="en-US"/>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mtClean="0"/>
              <a:t>To </a:t>
            </a:r>
            <a:r>
              <a:rPr lang="en-US"/>
              <a:t>use visualisation and transformation to explore your data in a systematic </a:t>
            </a:r>
            <a:r>
              <a:rPr lang="en-US" smtClean="0"/>
              <a:t>way</a:t>
            </a:r>
          </a:p>
          <a:p>
            <a:pPr marL="342900" indent="-342900">
              <a:lnSpc>
                <a:spcPct val="100000"/>
              </a:lnSpc>
              <a:buFont typeface="Arial" pitchFamily="34" charset="0"/>
              <a:buChar char="•"/>
            </a:pPr>
            <a:r>
              <a:rPr lang="en-US"/>
              <a:t>It is an iterative </a:t>
            </a:r>
            <a:r>
              <a:rPr lang="en-US" smtClean="0"/>
              <a:t>cycle</a:t>
            </a:r>
            <a:endParaRPr lang="en-US"/>
          </a:p>
          <a:p>
            <a:pPr marL="937260" lvl="1" indent="-342900">
              <a:lnSpc>
                <a:spcPct val="100000"/>
              </a:lnSpc>
            </a:pPr>
            <a:r>
              <a:rPr lang="en-US" smtClean="0"/>
              <a:t>Generate </a:t>
            </a:r>
            <a:r>
              <a:rPr lang="en-US"/>
              <a:t>questions about your </a:t>
            </a:r>
            <a:r>
              <a:rPr lang="en-US" smtClean="0"/>
              <a:t>data</a:t>
            </a:r>
            <a:endParaRPr lang="en-US"/>
          </a:p>
          <a:p>
            <a:pPr marL="937260" lvl="1" indent="-342900">
              <a:lnSpc>
                <a:spcPct val="100000"/>
              </a:lnSpc>
            </a:pPr>
            <a:r>
              <a:rPr lang="en-US" smtClean="0"/>
              <a:t>Search </a:t>
            </a:r>
            <a:r>
              <a:rPr lang="en-US"/>
              <a:t>for answers by visualising, transforming, and modelling your </a:t>
            </a:r>
            <a:r>
              <a:rPr lang="en-US" smtClean="0"/>
              <a:t>data</a:t>
            </a:r>
            <a:endParaRPr lang="en-US"/>
          </a:p>
          <a:p>
            <a:pPr marL="937260" lvl="1" indent="-342900">
              <a:lnSpc>
                <a:spcPct val="100000"/>
              </a:lnSpc>
            </a:pPr>
            <a:r>
              <a:rPr lang="en-US" smtClean="0"/>
              <a:t>Use </a:t>
            </a:r>
            <a:r>
              <a:rPr lang="en-US"/>
              <a:t>what you learn to refine your questions and/or generate new </a:t>
            </a:r>
            <a:r>
              <a:rPr lang="en-US" smtClean="0"/>
              <a:t>questions</a:t>
            </a:r>
          </a:p>
          <a:p>
            <a:pPr marL="342900" indent="-342900">
              <a:lnSpc>
                <a:spcPct val="100000"/>
              </a:lnSpc>
              <a:buFont typeface="Arial" pitchFamily="34" charset="0"/>
              <a:buChar char="•"/>
            </a:pPr>
            <a:r>
              <a:rPr lang="en-US"/>
              <a:t>EDA is not a formal process with a strict set of rules</a:t>
            </a:r>
          </a:p>
        </p:txBody>
      </p:sp>
    </p:spTree>
    <p:extLst>
      <p:ext uri="{BB962C8B-B14F-4D97-AF65-F5344CB8AC3E}">
        <p14:creationId xmlns:p14="http://schemas.microsoft.com/office/powerpoint/2010/main" val="35243444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ltLang="en-US"/>
              <a:t>Exploratory Data Analysis</a:t>
            </a:r>
            <a:endParaRPr lang="en-US"/>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mtClean="0"/>
              <a:t>During </a:t>
            </a:r>
            <a:r>
              <a:rPr lang="en-US"/>
              <a:t>the initial phases of EDA you should feel free to investigate every idea that occurs to </a:t>
            </a:r>
            <a:r>
              <a:rPr lang="en-US" smtClean="0"/>
              <a:t>you</a:t>
            </a:r>
          </a:p>
          <a:p>
            <a:pPr marL="937260" lvl="1" indent="-342900">
              <a:lnSpc>
                <a:spcPct val="100000"/>
              </a:lnSpc>
            </a:pPr>
            <a:r>
              <a:rPr lang="en-US" smtClean="0"/>
              <a:t>Some </a:t>
            </a:r>
            <a:r>
              <a:rPr lang="en-US"/>
              <a:t>of these ideas will pan out, and some will be dead </a:t>
            </a:r>
            <a:r>
              <a:rPr lang="en-US" smtClean="0"/>
              <a:t>ends</a:t>
            </a:r>
          </a:p>
          <a:p>
            <a:pPr marL="342900" indent="-342900">
              <a:lnSpc>
                <a:spcPct val="100000"/>
              </a:lnSpc>
              <a:buFont typeface="Arial" pitchFamily="34" charset="0"/>
              <a:buChar char="•"/>
            </a:pPr>
            <a:r>
              <a:rPr lang="en-US" smtClean="0"/>
              <a:t>“Eye-balling” is not a good idea</a:t>
            </a:r>
          </a:p>
          <a:p>
            <a:pPr marL="342900" indent="-342900">
              <a:lnSpc>
                <a:spcPct val="100000"/>
              </a:lnSpc>
              <a:buFont typeface="Arial" pitchFamily="34" charset="0"/>
              <a:buChar char="•"/>
            </a:pPr>
            <a:r>
              <a:rPr lang="en-US" smtClean="0"/>
              <a:t>The most basic method is subsetting data and computing summary statistics (mean, median, variance, …)</a:t>
            </a:r>
          </a:p>
          <a:p>
            <a:pPr marL="342900" indent="-342900">
              <a:lnSpc>
                <a:spcPct val="100000"/>
              </a:lnSpc>
              <a:buFont typeface="Arial" pitchFamily="34" charset="0"/>
              <a:buChar char="•"/>
            </a:pPr>
            <a:r>
              <a:rPr lang="en-US" smtClean="0"/>
              <a:t>A more informative method is using plots </a:t>
            </a:r>
            <a:r>
              <a:rPr lang="en-US" smtClean="0">
                <a:sym typeface="Wingdings" panose="05000000000000000000" pitchFamily="2" charset="2"/>
              </a:rPr>
              <a:t> so we start with data visualisation </a:t>
            </a:r>
            <a:endParaRPr lang="en-US"/>
          </a:p>
        </p:txBody>
      </p:sp>
    </p:spTree>
    <p:extLst>
      <p:ext uri="{BB962C8B-B14F-4D97-AF65-F5344CB8AC3E}">
        <p14:creationId xmlns:p14="http://schemas.microsoft.com/office/powerpoint/2010/main" val="23849348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Defining Questions</a:t>
            </a:r>
            <a:endParaRPr lang="en-US"/>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a:t>It is difficult to ask revealing questions at the start of your analysis because you do not know what insights are contained in your </a:t>
            </a:r>
            <a:r>
              <a:rPr lang="en-US" smtClean="0"/>
              <a:t>dataset</a:t>
            </a:r>
          </a:p>
          <a:p>
            <a:pPr marL="342900" indent="-342900">
              <a:lnSpc>
                <a:spcPct val="100000"/>
              </a:lnSpc>
              <a:buFont typeface="Arial" pitchFamily="34" charset="0"/>
              <a:buChar char="•"/>
            </a:pPr>
            <a:r>
              <a:rPr lang="en-US" smtClean="0"/>
              <a:t>On </a:t>
            </a:r>
            <a:r>
              <a:rPr lang="en-US"/>
              <a:t>the other hand, each new question that you ask will expose you to a new aspect of your data and increase your chance of making a </a:t>
            </a:r>
            <a:r>
              <a:rPr lang="en-US" smtClean="0"/>
              <a:t>discovery</a:t>
            </a:r>
          </a:p>
          <a:p>
            <a:pPr marL="342900" indent="-342900">
              <a:lnSpc>
                <a:spcPct val="100000"/>
              </a:lnSpc>
              <a:buFont typeface="Arial" pitchFamily="34" charset="0"/>
              <a:buChar char="•"/>
            </a:pPr>
            <a:r>
              <a:rPr lang="en-US"/>
              <a:t>Two types of questions will always be useful for making discoveries within your data:</a:t>
            </a:r>
          </a:p>
          <a:p>
            <a:pPr marL="937260" lvl="1" indent="-342900">
              <a:lnSpc>
                <a:spcPct val="100000"/>
              </a:lnSpc>
            </a:pPr>
            <a:r>
              <a:rPr lang="en-US" smtClean="0"/>
              <a:t>What </a:t>
            </a:r>
            <a:r>
              <a:rPr lang="en-US"/>
              <a:t>type of variation occurs within my variables?</a:t>
            </a:r>
          </a:p>
          <a:p>
            <a:pPr marL="937260" lvl="1" indent="-342900">
              <a:lnSpc>
                <a:spcPct val="100000"/>
              </a:lnSpc>
            </a:pPr>
            <a:r>
              <a:rPr lang="en-US" smtClean="0"/>
              <a:t>What </a:t>
            </a:r>
            <a:r>
              <a:rPr lang="en-US"/>
              <a:t>type of covariation occurs between my variables?</a:t>
            </a:r>
          </a:p>
        </p:txBody>
      </p:sp>
    </p:spTree>
    <p:extLst>
      <p:ext uri="{BB962C8B-B14F-4D97-AF65-F5344CB8AC3E}">
        <p14:creationId xmlns:p14="http://schemas.microsoft.com/office/powerpoint/2010/main" val="599108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smtClean="0"/>
              <a:t>Data Visualization with </a:t>
            </a:r>
            <a:r>
              <a:rPr lang="en-US" smtClean="0">
                <a:latin typeface="Courier New" panose="02070309020205020404" pitchFamily="49" charset="0"/>
                <a:cs typeface="Courier New" panose="02070309020205020404" pitchFamily="49" charset="0"/>
              </a:rPr>
              <a:t>ggplot2</a:t>
            </a:r>
            <a:endParaRPr lang="en-US">
              <a:latin typeface="Courier New" panose="02070309020205020404" pitchFamily="49" charset="0"/>
              <a:cs typeface="Courier New" panose="02070309020205020404" pitchFamily="49" charset="0"/>
            </a:endParaRP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solidFill>
                  <a:schemeClr val="tx1"/>
                </a:solidFill>
              </a:rPr>
              <a:t>We will use </a:t>
            </a:r>
            <a:r>
              <a:rPr lang="en-US" sz="2800">
                <a:solidFill>
                  <a:schemeClr val="tx1"/>
                </a:solidFill>
                <a:latin typeface="Courier New" panose="02070309020205020404" pitchFamily="49" charset="0"/>
                <a:cs typeface="Courier New" panose="02070309020205020404" pitchFamily="49" charset="0"/>
              </a:rPr>
              <a:t>ggplot2</a:t>
            </a:r>
            <a:r>
              <a:rPr lang="en-US" sz="2800">
                <a:solidFill>
                  <a:schemeClr val="tx1"/>
                </a:solidFill>
              </a:rPr>
              <a:t> for </a:t>
            </a:r>
            <a:r>
              <a:rPr lang="en-US" sz="2800" smtClean="0">
                <a:solidFill>
                  <a:schemeClr val="tx1"/>
                </a:solidFill>
              </a:rPr>
              <a:t>visualization</a:t>
            </a:r>
          </a:p>
          <a:p>
            <a:pPr>
              <a:lnSpc>
                <a:spcPct val="100000"/>
              </a:lnSpc>
            </a:pPr>
            <a:r>
              <a:rPr lang="en-US" sz="2800" smtClean="0">
                <a:solidFill>
                  <a:schemeClr val="tx1"/>
                </a:solidFill>
              </a:rPr>
              <a:t>It </a:t>
            </a:r>
            <a:r>
              <a:rPr lang="en-US" sz="2800">
                <a:solidFill>
                  <a:schemeClr val="tx1"/>
                </a:solidFill>
              </a:rPr>
              <a:t>is one of the packages in </a:t>
            </a:r>
            <a:r>
              <a:rPr lang="en-US" sz="2800" err="1" smtClean="0">
                <a:solidFill>
                  <a:schemeClr val="tx1"/>
                </a:solidFill>
                <a:latin typeface="Courier New" panose="02070309020205020404" pitchFamily="49" charset="0"/>
                <a:cs typeface="Courier New" panose="02070309020205020404" pitchFamily="49" charset="0"/>
              </a:rPr>
              <a:t>tidyverse</a:t>
            </a:r>
            <a:endParaRPr lang="en-US" sz="2800" smtClean="0">
              <a:solidFill>
                <a:schemeClr val="tx1"/>
              </a:solidFill>
              <a:latin typeface="Courier New" panose="02070309020205020404" pitchFamily="49" charset="0"/>
              <a:cs typeface="Courier New" panose="02070309020205020404" pitchFamily="49" charset="0"/>
            </a:endParaRPr>
          </a:p>
          <a:p>
            <a:pPr>
              <a:lnSpc>
                <a:spcPct val="100000"/>
              </a:lnSpc>
            </a:pPr>
            <a:r>
              <a:rPr lang="en-US" sz="2800" smtClean="0">
                <a:solidFill>
                  <a:schemeClr val="tx1"/>
                </a:solidFill>
              </a:rPr>
              <a:t>Load </a:t>
            </a:r>
            <a:r>
              <a:rPr lang="en-US" sz="2800" smtClean="0">
                <a:solidFill>
                  <a:schemeClr val="tx1"/>
                </a:solidFill>
                <a:latin typeface="Courier New" panose="02070309020205020404" pitchFamily="49" charset="0"/>
                <a:cs typeface="Courier New" panose="02070309020205020404" pitchFamily="49" charset="0"/>
              </a:rPr>
              <a:t>ggplot2</a:t>
            </a:r>
            <a:r>
              <a:rPr lang="en-US" sz="2800" smtClean="0">
                <a:solidFill>
                  <a:schemeClr val="tx1"/>
                </a:solidFill>
              </a:rPr>
              <a:t> and </a:t>
            </a:r>
            <a:r>
              <a:rPr lang="en-US" sz="2800" err="1" smtClean="0">
                <a:solidFill>
                  <a:schemeClr val="tx1"/>
                </a:solidFill>
                <a:latin typeface="Courier New" panose="02070309020205020404" pitchFamily="49" charset="0"/>
                <a:cs typeface="Courier New" panose="02070309020205020404" pitchFamily="49" charset="0"/>
              </a:rPr>
              <a:t>dplyr</a:t>
            </a:r>
            <a:endParaRPr lang="en-US" sz="2800" smtClean="0">
              <a:solidFill>
                <a:schemeClr val="tx1"/>
              </a:solidFill>
            </a:endParaRPr>
          </a:p>
          <a:p>
            <a:pPr>
              <a:lnSpc>
                <a:spcPct val="100000"/>
              </a:lnSpc>
            </a:pPr>
            <a:r>
              <a:rPr lang="en-US" sz="2800" smtClean="0">
                <a:solidFill>
                  <a:schemeClr val="tx1"/>
                </a:solidFill>
              </a:rPr>
              <a:t>Let’s use mpg data</a:t>
            </a:r>
          </a:p>
          <a:p>
            <a:pPr>
              <a:lnSpc>
                <a:spcPct val="100000"/>
              </a:lnSpc>
            </a:pPr>
            <a:r>
              <a:rPr lang="en-US" sz="2800" smtClean="0">
                <a:solidFill>
                  <a:schemeClr val="tx1"/>
                </a:solidFill>
                <a:latin typeface="Courier New" panose="02070309020205020404" pitchFamily="49" charset="0"/>
                <a:cs typeface="Courier New" panose="02070309020205020404" pitchFamily="49" charset="0"/>
              </a:rPr>
              <a:t>mpg</a:t>
            </a:r>
          </a:p>
          <a:p>
            <a:pPr>
              <a:lnSpc>
                <a:spcPct val="100000"/>
              </a:lnSpc>
            </a:pPr>
            <a:r>
              <a:rPr lang="en-US" sz="2800" smtClean="0">
                <a:solidFill>
                  <a:schemeClr val="tx1"/>
                </a:solidFill>
              </a:rPr>
              <a:t>Learn more about the data</a:t>
            </a:r>
          </a:p>
          <a:p>
            <a:pPr>
              <a:lnSpc>
                <a:spcPct val="100000"/>
              </a:lnSpc>
            </a:pPr>
            <a:r>
              <a:rPr lang="en-US" sz="2800" smtClean="0">
                <a:solidFill>
                  <a:schemeClr val="tx1"/>
                </a:solidFill>
                <a:latin typeface="Courier New" panose="02070309020205020404" pitchFamily="49" charset="0"/>
                <a:cs typeface="Courier New" panose="02070309020205020404" pitchFamily="49" charset="0"/>
              </a:rPr>
              <a:t>?mpg</a:t>
            </a:r>
          </a:p>
        </p:txBody>
      </p:sp>
    </p:spTree>
    <p:extLst>
      <p:ext uri="{BB962C8B-B14F-4D97-AF65-F5344CB8AC3E}">
        <p14:creationId xmlns:p14="http://schemas.microsoft.com/office/powerpoint/2010/main" val="97104057"/>
      </p:ext>
    </p:extLst>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Creating a </a:t>
            </a:r>
            <a:r>
              <a:rPr lang="en-US" smtClean="0"/>
              <a:t>plot</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solidFill>
                  <a:schemeClr val="tx1"/>
                </a:solidFill>
              </a:rPr>
              <a:t>Let's study the relationship between engine size and fuel </a:t>
            </a:r>
            <a:r>
              <a:rPr lang="en-US" sz="2800" smtClean="0">
                <a:solidFill>
                  <a:schemeClr val="tx1"/>
                </a:solidFill>
              </a:rPr>
              <a:t>efficiency</a:t>
            </a:r>
          </a:p>
          <a:p>
            <a:pPr>
              <a:lnSpc>
                <a:spcPct val="100000"/>
              </a:lnSpc>
            </a:pPr>
            <a:r>
              <a:rPr lang="en-US" sz="2000" err="1">
                <a:solidFill>
                  <a:schemeClr val="tx1"/>
                </a:solidFill>
                <a:latin typeface="Courier New" panose="02070309020205020404" pitchFamily="49" charset="0"/>
                <a:cs typeface="Courier New" panose="02070309020205020404" pitchFamily="49" charset="0"/>
              </a:rPr>
              <a:t>ggplot(data =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800" smtClean="0">
              <a:solidFill>
                <a:schemeClr val="tx1"/>
              </a:solidFill>
            </a:endParaRPr>
          </a:p>
          <a:p>
            <a:pPr>
              <a:lnSpc>
                <a:spcPct val="100000"/>
              </a:lnSpc>
            </a:pPr>
            <a:r>
              <a:rPr lang="en-US" sz="2800" smtClean="0">
                <a:solidFill>
                  <a:schemeClr val="tx1"/>
                </a:solidFill>
              </a:rPr>
              <a:t>The </a:t>
            </a:r>
            <a:r>
              <a:rPr lang="en-US" sz="2800">
                <a:solidFill>
                  <a:schemeClr val="tx1"/>
                </a:solidFill>
              </a:rPr>
              <a:t>first term creates an empty graph</a:t>
            </a:r>
          </a:p>
          <a:p>
            <a:pPr>
              <a:lnSpc>
                <a:spcPct val="100000"/>
              </a:lnSpc>
            </a:pPr>
            <a:r>
              <a:rPr lang="en-US" err="1">
                <a:solidFill>
                  <a:schemeClr val="tx1"/>
                </a:solidFill>
                <a:latin typeface="Courier New" panose="02070309020205020404" pitchFamily="49" charset="0"/>
                <a:cs typeface="Courier New" panose="02070309020205020404" pitchFamily="49" charset="0"/>
              </a:rPr>
              <a:t>ggplot(data = mpg</a:t>
            </a:r>
            <a:r>
              <a:rPr lang="en-US" smtClean="0">
                <a:solidFill>
                  <a:schemeClr val="tx1"/>
                </a:solidFill>
                <a:latin typeface="Courier New" panose="02070309020205020404" pitchFamily="49" charset="0"/>
                <a:cs typeface="Courier New" panose="02070309020205020404" pitchFamily="49" charset="0"/>
              </a:rPr>
              <a:t>)</a:t>
            </a:r>
          </a:p>
          <a:p>
            <a:pPr>
              <a:lnSpc>
                <a:spcPct val="100000"/>
              </a:lnSpc>
            </a:pPr>
            <a:r>
              <a:rPr lang="en-US" sz="2800">
                <a:solidFill>
                  <a:schemeClr val="tx1"/>
                </a:solidFill>
              </a:rPr>
              <a:t>The second term adds a layer to it</a:t>
            </a:r>
          </a:p>
          <a:p>
            <a:pPr>
              <a:lnSpc>
                <a:spcPct val="100000"/>
              </a:lnSpc>
            </a:pPr>
            <a:endParaRPr lang="en-US" sz="28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89220947"/>
      </p:ext>
    </p:extLst>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Creating a plot</a:t>
            </a:r>
          </a:p>
        </p:txBody>
      </p:sp>
      <p:sp>
        <p:nvSpPr>
          <p:cNvPr id="3" name="Content Placeholder 2"/>
          <p:cNvSpPr>
            <a:spLocks noGrp="1"/>
          </p:cNvSpPr>
          <p:nvPr>
            <p:ph idx="4294967295"/>
          </p:nvPr>
        </p:nvSpPr>
        <p:spPr>
          <a:xfrm>
            <a:off x="457200" y="1828799"/>
            <a:ext cx="8229600" cy="4876801"/>
          </a:xfrm>
          <a:prstGeom prst="rect">
            <a:avLst/>
          </a:prstGeom>
          <a:ln>
            <a:noFill/>
          </a:ln>
        </p:spPr>
        <p:txBody>
          <a:bodyPr/>
          <a:lstStyle/>
          <a:p>
            <a:pPr>
              <a:lnSpc>
                <a:spcPct val="100000"/>
              </a:lnSpc>
            </a:pPr>
            <a:r>
              <a:rPr lang="en-US" sz="2800">
                <a:solidFill>
                  <a:schemeClr val="tx1"/>
                </a:solidFill>
                <a:latin typeface="Courier New" panose="02070309020205020404" pitchFamily="49" charset="0"/>
                <a:cs typeface="Courier New" panose="02070309020205020404" pitchFamily="49" charset="0"/>
              </a:rPr>
              <a:t>ggplot2</a:t>
            </a:r>
            <a:r>
              <a:rPr lang="en-US" sz="2800">
                <a:solidFill>
                  <a:schemeClr val="tx1"/>
                </a:solidFill>
              </a:rPr>
              <a:t> comes with many </a:t>
            </a:r>
            <a:r>
              <a:rPr lang="en-US" sz="2800" err="1">
                <a:solidFill>
                  <a:schemeClr val="tx1"/>
                </a:solidFill>
                <a:latin typeface="Courier New" panose="02070309020205020404" pitchFamily="49" charset="0"/>
                <a:cs typeface="Courier New" panose="02070309020205020404" pitchFamily="49" charset="0"/>
              </a:rPr>
              <a:t>geom</a:t>
            </a:r>
            <a:r>
              <a:rPr lang="en-US" sz="2800">
                <a:solidFill>
                  <a:schemeClr val="tx1"/>
                </a:solidFill>
              </a:rPr>
              <a:t> functions that </a:t>
            </a:r>
            <a:r>
              <a:rPr lang="en-US" sz="2800" smtClean="0">
                <a:solidFill>
                  <a:schemeClr val="tx1"/>
                </a:solidFill>
              </a:rPr>
              <a:t>add </a:t>
            </a:r>
            <a:r>
              <a:rPr lang="en-US" sz="2800">
                <a:solidFill>
                  <a:schemeClr val="tx1"/>
                </a:solidFill>
              </a:rPr>
              <a:t>a different type of layer to a </a:t>
            </a:r>
            <a:r>
              <a:rPr lang="en-US" sz="2800" smtClean="0">
                <a:solidFill>
                  <a:schemeClr val="tx1"/>
                </a:solidFill>
              </a:rPr>
              <a:t>plot</a:t>
            </a:r>
          </a:p>
          <a:p>
            <a:pPr>
              <a:lnSpc>
                <a:spcPct val="100000"/>
              </a:lnSpc>
            </a:pPr>
            <a:r>
              <a:rPr lang="en-US" sz="2000" err="1">
                <a:solidFill>
                  <a:schemeClr val="tx1"/>
                </a:solidFill>
                <a:latin typeface="Courier New" panose="02070309020205020404" pitchFamily="49" charset="0"/>
                <a:cs typeface="Courier New" panose="02070309020205020404" pitchFamily="49" charset="0"/>
              </a:rPr>
              <a:t>ggplot(data =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000">
              <a:solidFill>
                <a:schemeClr val="tx1"/>
              </a:solidFill>
              <a:latin typeface="Courier New" panose="02070309020205020404" pitchFamily="49" charset="0"/>
              <a:cs typeface="Courier New" panose="02070309020205020404" pitchFamily="49" charset="0"/>
            </a:endParaRPr>
          </a:p>
          <a:p>
            <a:pPr marL="457200" indent="-457200">
              <a:lnSpc>
                <a:spcPct val="100000"/>
              </a:lnSpc>
              <a:buFont typeface="Arial" pitchFamily="34" charset="0"/>
              <a:buChar char="•"/>
            </a:pPr>
            <a:r>
              <a:rPr lang="en-US" sz="2800" smtClean="0">
                <a:solidFill>
                  <a:schemeClr val="tx1"/>
                </a:solidFill>
              </a:rPr>
              <a:t>`</a:t>
            </a:r>
            <a:r>
              <a:rPr lang="en-US" sz="2800">
                <a:solidFill>
                  <a:schemeClr val="tx1"/>
                </a:solidFill>
              </a:rPr>
              <a:t>data`</a:t>
            </a:r>
          </a:p>
          <a:p>
            <a:pPr marL="457200" indent="-457200">
              <a:lnSpc>
                <a:spcPct val="100000"/>
              </a:lnSpc>
              <a:buFont typeface="Arial" pitchFamily="34" charset="0"/>
              <a:buChar char="•"/>
            </a:pPr>
            <a:r>
              <a:rPr lang="en-US" sz="2800" smtClean="0">
                <a:solidFill>
                  <a:schemeClr val="tx1"/>
                </a:solidFill>
              </a:rPr>
              <a:t>`</a:t>
            </a:r>
            <a:r>
              <a:rPr lang="en-US" sz="2800">
                <a:solidFill>
                  <a:schemeClr val="tx1"/>
                </a:solidFill>
              </a:rPr>
              <a:t>mapping`: defines how variables in your dataset are mapped to visual properties.</a:t>
            </a:r>
          </a:p>
          <a:p>
            <a:pPr marL="457200" indent="-457200">
              <a:lnSpc>
                <a:spcPct val="100000"/>
              </a:lnSpc>
              <a:buFont typeface="Arial" pitchFamily="34" charset="0"/>
              <a:buChar char="•"/>
            </a:pPr>
            <a:r>
              <a:rPr lang="en-US" sz="2800" smtClean="0">
                <a:solidFill>
                  <a:schemeClr val="tx1"/>
                </a:solidFill>
              </a:rPr>
              <a:t>`</a:t>
            </a:r>
            <a:r>
              <a:rPr lang="en-US" sz="2800" err="1">
                <a:solidFill>
                  <a:schemeClr val="tx1"/>
                </a:solidFill>
              </a:rPr>
              <a:t>aes`: always paired with mapping.</a:t>
            </a:r>
            <a:endParaRPr lang="en-US" sz="2800" smtClean="0">
              <a:solidFill>
                <a:schemeClr val="tx1"/>
              </a:solidFill>
            </a:endParaRPr>
          </a:p>
          <a:p>
            <a:pPr>
              <a:lnSpc>
                <a:spcPct val="100000"/>
              </a:lnSpc>
            </a:pPr>
            <a:endParaRPr lang="en-US" sz="2800" smtClean="0">
              <a:solidFill>
                <a:schemeClr val="tx1"/>
              </a:solidFill>
            </a:endParaRPr>
          </a:p>
        </p:txBody>
      </p:sp>
    </p:spTree>
    <p:extLst>
      <p:ext uri="{BB962C8B-B14F-4D97-AF65-F5344CB8AC3E}">
        <p14:creationId xmlns:p14="http://schemas.microsoft.com/office/powerpoint/2010/main" val="655085819"/>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23</a:t>
            </a:fld>
            <a:endParaRPr lang="en-US"/>
          </a:p>
        </p:txBody>
      </p:sp>
      <p:sp>
        <p:nvSpPr>
          <p:cNvPr id="3" name="Title 2"/>
          <p:cNvSpPr>
            <a:spLocks noGrp="1"/>
          </p:cNvSpPr>
          <p:nvPr>
            <p:ph type="title"/>
          </p:nvPr>
        </p:nvSpPr>
        <p:spPr/>
        <p:txBody>
          <a:bodyPr/>
          <a:lstStyle/>
          <a:p>
            <a:r>
              <a:rPr lang="en-US" smtClean="0"/>
              <a:t>The Idea </a:t>
            </a:r>
            <a:endParaRPr lang="en-US"/>
          </a:p>
        </p:txBody>
      </p:sp>
      <p:graphicFrame>
        <p:nvGraphicFramePr>
          <p:cNvPr id="5" name="Table 4"/>
          <p:cNvGraphicFramePr>
            <a:graphicFrameLocks noGrp="1"/>
          </p:cNvGraphicFramePr>
          <p:nvPr>
            <p:extLst/>
          </p:nvPr>
        </p:nvGraphicFramePr>
        <p:xfrm>
          <a:off x="4213225" y="3340175"/>
          <a:ext cx="4930775" cy="2204577"/>
        </p:xfrm>
        <a:graphic>
          <a:graphicData uri="http://schemas.openxmlformats.org/drawingml/2006/table">
            <a:tbl>
              <a:tblPr/>
              <a:tblGrid>
                <a:gridCol w="1514475">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1120775">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Customers</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CustomerID</a:t>
                      </a:r>
                      <a:endParaRPr kumimoji="0" lang="en-US" altLang="en-US" sz="1800" b="0" i="0" u="none" strike="noStrike" cap="none" normalizeH="0" baseline="0" smtClean="0">
                        <a:ln>
                          <a:noFill/>
                        </a:ln>
                        <a:solidFill>
                          <a:srgbClr val="7030A0"/>
                        </a:solidFill>
                        <a:effectLst/>
                        <a:latin typeface="Arial"/>
                      </a:endParaRP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err="1" smtClean="0">
                          <a:ln>
                            <a:noFill/>
                          </a:ln>
                          <a:solidFill>
                            <a:srgbClr val="7030A0"/>
                          </a:solidFill>
                          <a:effectLst/>
                          <a:latin typeface="Arial"/>
                        </a:rPr>
                        <a:t>CompanyName</a:t>
                      </a:r>
                      <a:endParaRPr kumimoji="0" lang="en-US" altLang="en-US" sz="1800" b="0" i="0" u="none" strike="noStrike" cap="none" normalizeH="0" baseline="0" smtClean="0">
                        <a:ln>
                          <a:noFill/>
                        </a:ln>
                        <a:solidFill>
                          <a:srgbClr val="7030A0"/>
                        </a:solidFill>
                        <a:effectLst/>
                        <a:latin typeface="Arial"/>
                      </a:endParaRP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City</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Alfreds Futterkiste</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Berlin</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54038">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s-ES" altLang="en-US" sz="1800" b="0" i="0" u="none" strike="noStrike" cap="none" normalizeH="0" baseline="0" smtClean="0">
                          <a:ln>
                            <a:noFill/>
                          </a:ln>
                          <a:solidFill>
                            <a:srgbClr val="7030A0"/>
                          </a:solidFill>
                          <a:effectLst/>
                          <a:latin typeface="Calibri" pitchFamily="34" charset="0"/>
                        </a:rPr>
                        <a:t>Ana Trujillo Emparedados y helados</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554038">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Antonio Moreno Taquería</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152400" y="3352800"/>
          <a:ext cx="3838575" cy="2557077"/>
        </p:xfrm>
        <a:graphic>
          <a:graphicData uri="http://schemas.openxmlformats.org/drawingml/2006/table">
            <a:tbl>
              <a:tblPr/>
              <a:tblGrid>
                <a:gridCol w="1058863">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312862">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Orders</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OrderID</a:t>
                      </a:r>
                      <a:endParaRPr kumimoji="0" lang="en-US" altLang="en-US" sz="1800" b="0"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CustomerID</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OrderDate</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10643</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8/25/1997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10625</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8/8/1997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10626</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8/8/1997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3414710308"/>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10677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9/22/1997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10682</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9/25/1997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bl>
          </a:graphicData>
        </a:graphic>
      </p:graphicFrame>
      <p:sp>
        <p:nvSpPr>
          <p:cNvPr id="7" name="Content Placeholder 2"/>
          <p:cNvSpPr>
            <a:spLocks noGrp="1"/>
          </p:cNvSpPr>
          <p:nvPr>
            <p:ph idx="4294967295"/>
          </p:nvPr>
        </p:nvSpPr>
        <p:spPr>
          <a:xfrm>
            <a:off x="228600" y="1865244"/>
            <a:ext cx="8690112" cy="1106556"/>
          </a:xfrm>
          <a:prstGeom prst="rect">
            <a:avLst/>
          </a:prstGeom>
          <a:ln>
            <a:noFill/>
          </a:ln>
        </p:spPr>
        <p:txBody>
          <a:bodyPr/>
          <a:lstStyle/>
          <a:p>
            <a:pPr marL="342900" indent="-342900">
              <a:lnSpc>
                <a:spcPct val="100000"/>
              </a:lnSpc>
              <a:buFont typeface="Arial" pitchFamily="34" charset="0"/>
              <a:buChar char="•"/>
            </a:pPr>
            <a:r>
              <a:rPr lang="en-US" smtClean="0">
                <a:solidFill>
                  <a:srgbClr val="002060"/>
                </a:solidFill>
              </a:rPr>
              <a:t>Create multiple tables instead of one</a:t>
            </a:r>
          </a:p>
          <a:p>
            <a:pPr marL="342900" indent="-342900">
              <a:lnSpc>
                <a:spcPct val="100000"/>
              </a:lnSpc>
              <a:buFont typeface="Arial" pitchFamily="34" charset="0"/>
              <a:buChar char="•"/>
            </a:pPr>
            <a:r>
              <a:rPr lang="en-US" smtClean="0">
                <a:solidFill>
                  <a:srgbClr val="002060"/>
                </a:solidFill>
              </a:rPr>
              <a:t>Records in different tables are linked</a:t>
            </a:r>
            <a:endParaRPr lang="en-US"/>
          </a:p>
          <a:p>
            <a:pPr>
              <a:lnSpc>
                <a:spcPct val="100000"/>
              </a:lnSpc>
              <a:buClr>
                <a:srgbClr val="009E47"/>
              </a:buClr>
            </a:pPr>
            <a:endParaRPr lang="en-US" smtClean="0"/>
          </a:p>
        </p:txBody>
      </p:sp>
    </p:spTree>
    <p:extLst>
      <p:ext uri="{BB962C8B-B14F-4D97-AF65-F5344CB8AC3E}">
        <p14:creationId xmlns:p14="http://schemas.microsoft.com/office/powerpoint/2010/main" val="3010474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A </a:t>
            </a:r>
            <a:r>
              <a:rPr lang="en-US" smtClean="0"/>
              <a:t>Graphing Template</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err="1">
                <a:solidFill>
                  <a:schemeClr val="tx1"/>
                </a:solidFill>
              </a:rPr>
              <a:t>ggplot(data = &lt;DATA&gt;) + </a:t>
            </a:r>
          </a:p>
          <a:p>
            <a:pPr>
              <a:lnSpc>
                <a:spcPct val="100000"/>
              </a:lnSpc>
            </a:pPr>
            <a:r>
              <a:rPr lang="en-US" sz="2800">
                <a:solidFill>
                  <a:schemeClr val="tx1"/>
                </a:solidFill>
              </a:rPr>
              <a:t>  &lt;GEOM_FUNCTION&gt;(mapping = aes(&lt;MAPPINGS&gt;))</a:t>
            </a:r>
            <a:endParaRPr lang="en-US" sz="2800" smtClean="0">
              <a:solidFill>
                <a:schemeClr val="tx1"/>
              </a:solidFill>
            </a:endParaRPr>
          </a:p>
        </p:txBody>
      </p:sp>
    </p:spTree>
    <p:extLst>
      <p:ext uri="{BB962C8B-B14F-4D97-AF65-F5344CB8AC3E}">
        <p14:creationId xmlns:p14="http://schemas.microsoft.com/office/powerpoint/2010/main" val="1448033693"/>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smtClean="0"/>
              <a:t>Your Turn</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solidFill>
                  <a:schemeClr val="tx1"/>
                </a:solidFill>
              </a:rPr>
              <a:t>1. Make a scatterplot of `hwy` vs `cyl`.</a:t>
            </a:r>
          </a:p>
          <a:p>
            <a:pPr>
              <a:lnSpc>
                <a:spcPct val="100000"/>
              </a:lnSpc>
            </a:pPr>
            <a:r>
              <a:rPr lang="en-US" sz="2800" smtClean="0">
                <a:solidFill>
                  <a:schemeClr val="tx1"/>
                </a:solidFill>
              </a:rPr>
              <a:t>2. </a:t>
            </a:r>
            <a:r>
              <a:rPr lang="en-US" sz="2800">
                <a:solidFill>
                  <a:schemeClr val="tx1"/>
                </a:solidFill>
              </a:rPr>
              <a:t>What happens if you make a scatterplot of `class` vs `drv`. Why is the plot not useful?</a:t>
            </a:r>
            <a:endParaRPr lang="en-US" sz="2800" smtClean="0">
              <a:solidFill>
                <a:schemeClr val="tx1"/>
              </a:solidFill>
            </a:endParaRPr>
          </a:p>
        </p:txBody>
      </p:sp>
    </p:spTree>
    <p:extLst>
      <p:ext uri="{BB962C8B-B14F-4D97-AF65-F5344CB8AC3E}">
        <p14:creationId xmlns:p14="http://schemas.microsoft.com/office/powerpoint/2010/main" val="2687127954"/>
      </p:ext>
    </p:extLst>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normAutofit/>
          </a:bodyPr>
          <a:lstStyle/>
          <a:p>
            <a:r>
              <a:rPr lang="en-US"/>
              <a:t>Aesthetic </a:t>
            </a:r>
            <a:r>
              <a:rPr lang="en-US" smtClean="0"/>
              <a:t>mapping</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marL="457200" indent="-457200">
              <a:lnSpc>
                <a:spcPct val="100000"/>
              </a:lnSpc>
              <a:buFont typeface="Arial" pitchFamily="34" charset="0"/>
              <a:buChar char="•"/>
            </a:pPr>
            <a:r>
              <a:rPr lang="en-US" sz="2800">
                <a:solidFill>
                  <a:schemeClr val="tx1"/>
                </a:solidFill>
              </a:rPr>
              <a:t>You can add a third variable, like </a:t>
            </a:r>
            <a:r>
              <a:rPr lang="en-US" sz="2800" smtClean="0">
                <a:solidFill>
                  <a:schemeClr val="tx1"/>
                </a:solidFill>
              </a:rPr>
              <a:t>class, </a:t>
            </a:r>
            <a:r>
              <a:rPr lang="en-US" sz="2800">
                <a:solidFill>
                  <a:schemeClr val="tx1"/>
                </a:solidFill>
              </a:rPr>
              <a:t>to a two dimensional scatterplot by mapping it to an </a:t>
            </a:r>
            <a:r>
              <a:rPr lang="en-US" sz="2800" smtClean="0">
                <a:solidFill>
                  <a:schemeClr val="tx1"/>
                </a:solidFill>
              </a:rPr>
              <a:t>aesthetic</a:t>
            </a:r>
          </a:p>
          <a:p>
            <a:pPr marL="457200" indent="-457200">
              <a:lnSpc>
                <a:spcPct val="100000"/>
              </a:lnSpc>
              <a:buFont typeface="Arial" pitchFamily="34" charset="0"/>
              <a:buChar char="•"/>
            </a:pPr>
            <a:r>
              <a:rPr lang="en-US" sz="2800">
                <a:solidFill>
                  <a:schemeClr val="tx1"/>
                </a:solidFill>
              </a:rPr>
              <a:t>An aesthetic is a visual property of the objects in your </a:t>
            </a:r>
            <a:r>
              <a:rPr lang="en-US" sz="2800" smtClean="0">
                <a:solidFill>
                  <a:schemeClr val="tx1"/>
                </a:solidFill>
              </a:rPr>
              <a:t>plot</a:t>
            </a:r>
          </a:p>
          <a:p>
            <a:pPr marL="457200" indent="-457200">
              <a:lnSpc>
                <a:spcPct val="100000"/>
              </a:lnSpc>
              <a:buFont typeface="Arial" pitchFamily="34" charset="0"/>
              <a:buChar char="•"/>
            </a:pPr>
            <a:r>
              <a:rPr lang="en-US" sz="2800" smtClean="0">
                <a:solidFill>
                  <a:schemeClr val="tx1"/>
                </a:solidFill>
              </a:rPr>
              <a:t>Try:</a:t>
            </a:r>
            <a:endParaRPr lang="en-US" sz="2800">
              <a:solidFill>
                <a:schemeClr val="tx1"/>
              </a:solidFill>
            </a:endParaRPr>
          </a:p>
          <a:p>
            <a:pPr>
              <a:lnSpc>
                <a:spcPct val="100000"/>
              </a:lnSpc>
            </a:pPr>
            <a:r>
              <a:rPr lang="en-US" sz="2000" err="1" smtClean="0">
                <a:solidFill>
                  <a:schemeClr val="tx1"/>
                </a:solidFill>
                <a:latin typeface="Courier New" panose="02070309020205020404" pitchFamily="49" charset="0"/>
                <a:cs typeface="Courier New" panose="02070309020205020404" pitchFamily="49" charset="0"/>
              </a:rPr>
              <a:t>ggplot(data </a:t>
            </a:r>
            <a:r>
              <a:rPr lang="en-US" sz="2000">
                <a:solidFill>
                  <a:schemeClr val="tx1"/>
                </a:solidFill>
                <a:latin typeface="Courier New" panose="02070309020205020404" pitchFamily="49" charset="0"/>
                <a:cs typeface="Courier New" panose="02070309020205020404" pitchFamily="49" charset="0"/>
              </a:rPr>
              <a:t>=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 color = class))</a:t>
            </a:r>
            <a:endParaRPr lang="en-US" sz="20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783306"/>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Aesthetic mapping</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smtClean="0">
                <a:solidFill>
                  <a:schemeClr val="tx1"/>
                </a:solidFill>
              </a:rPr>
              <a:t>By size:</a:t>
            </a:r>
          </a:p>
          <a:p>
            <a:pPr>
              <a:lnSpc>
                <a:spcPct val="100000"/>
              </a:lnSpc>
            </a:pPr>
            <a:r>
              <a:rPr lang="en-US" sz="2000" err="1">
                <a:solidFill>
                  <a:schemeClr val="tx1"/>
                </a:solidFill>
                <a:latin typeface="Courier New" panose="02070309020205020404" pitchFamily="49" charset="0"/>
                <a:cs typeface="Courier New" panose="02070309020205020404" pitchFamily="49" charset="0"/>
              </a:rPr>
              <a:t>ggplot(data =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 size = class</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800">
              <a:solidFill>
                <a:schemeClr val="tx1"/>
              </a:solidFill>
            </a:endParaRPr>
          </a:p>
          <a:p>
            <a:pPr>
              <a:lnSpc>
                <a:spcPct val="100000"/>
              </a:lnSpc>
            </a:pPr>
            <a:r>
              <a:rPr lang="en-US" sz="2800">
                <a:solidFill>
                  <a:schemeClr val="tx1"/>
                </a:solidFill>
              </a:rPr>
              <a:t>mapping an unordered variable (class) to an ordered aesthetic (size) is not a good idea</a:t>
            </a:r>
            <a:endParaRPr lang="en-US" sz="2800" smtClean="0">
              <a:solidFill>
                <a:schemeClr val="tx1"/>
              </a:solidFill>
            </a:endParaRPr>
          </a:p>
        </p:txBody>
      </p:sp>
    </p:spTree>
    <p:extLst>
      <p:ext uri="{BB962C8B-B14F-4D97-AF65-F5344CB8AC3E}">
        <p14:creationId xmlns:p14="http://schemas.microsoft.com/office/powerpoint/2010/main" val="7776874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Aesthetic mapping</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smtClean="0">
                <a:solidFill>
                  <a:schemeClr val="tx1"/>
                </a:solidFill>
              </a:rPr>
              <a:t>By shape:</a:t>
            </a:r>
          </a:p>
          <a:p>
            <a:pPr>
              <a:lnSpc>
                <a:spcPct val="100000"/>
              </a:lnSpc>
            </a:pPr>
            <a:r>
              <a:rPr lang="en-US" sz="2000" err="1">
                <a:solidFill>
                  <a:schemeClr val="tx1"/>
                </a:solidFill>
                <a:latin typeface="Courier New" panose="02070309020205020404" pitchFamily="49" charset="0"/>
                <a:cs typeface="Courier New" panose="02070309020205020404" pitchFamily="49" charset="0"/>
              </a:rPr>
              <a:t>ggplot(data =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 shape = class</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800" smtClean="0">
              <a:solidFill>
                <a:schemeClr val="tx1"/>
              </a:solidFill>
            </a:endParaRPr>
          </a:p>
          <a:p>
            <a:pPr>
              <a:lnSpc>
                <a:spcPct val="100000"/>
              </a:lnSpc>
            </a:pPr>
            <a:r>
              <a:rPr lang="en-US" sz="2800" smtClean="0">
                <a:solidFill>
                  <a:schemeClr val="tx1"/>
                </a:solidFill>
              </a:rPr>
              <a:t>What happened to SUV?</a:t>
            </a:r>
          </a:p>
        </p:txBody>
      </p:sp>
    </p:spTree>
    <p:extLst>
      <p:ext uri="{BB962C8B-B14F-4D97-AF65-F5344CB8AC3E}">
        <p14:creationId xmlns:p14="http://schemas.microsoft.com/office/powerpoint/2010/main" val="16166084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Aesthetic mapping</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solidFill>
                  <a:schemeClr val="tx1"/>
                </a:solidFill>
              </a:rPr>
              <a:t>If you want to manually change the aesthetic </a:t>
            </a:r>
            <a:r>
              <a:rPr lang="en-US" sz="2800" smtClean="0">
                <a:solidFill>
                  <a:schemeClr val="tx1"/>
                </a:solidFill>
              </a:rPr>
              <a:t>property (of every point), </a:t>
            </a:r>
            <a:r>
              <a:rPr lang="en-US" sz="2800">
                <a:solidFill>
                  <a:schemeClr val="tx1"/>
                </a:solidFill>
              </a:rPr>
              <a:t>it should be outside aes</a:t>
            </a:r>
            <a:r>
              <a:rPr lang="en-US" sz="2800" smtClean="0">
                <a:solidFill>
                  <a:schemeClr val="tx1"/>
                </a:solidFill>
              </a:rPr>
              <a:t>():</a:t>
            </a:r>
          </a:p>
          <a:p>
            <a:pPr>
              <a:lnSpc>
                <a:spcPct val="100000"/>
              </a:lnSpc>
            </a:pPr>
            <a:r>
              <a:rPr lang="en-US" err="1">
                <a:solidFill>
                  <a:schemeClr val="tx1"/>
                </a:solidFill>
                <a:latin typeface="Courier New" panose="02070309020205020404" pitchFamily="49" charset="0"/>
                <a:cs typeface="Courier New" panose="02070309020205020404" pitchFamily="49" charset="0"/>
              </a:rPr>
              <a:t>ggplot(data = mpg) + </a:t>
            </a:r>
          </a:p>
          <a:p>
            <a:pPr>
              <a:lnSpc>
                <a:spcPct val="100000"/>
              </a:lnSpc>
            </a:pPr>
            <a:r>
              <a:rPr lang="en-US">
                <a:solidFill>
                  <a:schemeClr val="tx1"/>
                </a:solidFill>
                <a:latin typeface="Courier New" panose="02070309020205020404" pitchFamily="49" charset="0"/>
                <a:cs typeface="Courier New" panose="02070309020205020404" pitchFamily="49" charset="0"/>
              </a:rPr>
              <a:t>  geom_point(mapping = aes(x = displ, y = hwy), color = "blue")</a:t>
            </a:r>
            <a:endParaRPr lang="en-US"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9174449"/>
      </p:ext>
    </p:extLst>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smtClean="0"/>
              <a:t>Your Turn</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solidFill>
                  <a:schemeClr val="tx1"/>
                </a:solidFill>
              </a:rPr>
              <a:t>1. Which variables in `mpg` are categorical? Which variables are continuous? (Hint: type `?mpg` to read the documentation for the dataset). How can you see this information when you run `mpg`?</a:t>
            </a:r>
          </a:p>
          <a:p>
            <a:pPr>
              <a:lnSpc>
                <a:spcPct val="100000"/>
              </a:lnSpc>
            </a:pPr>
            <a:r>
              <a:rPr lang="en-US" sz="2800" smtClean="0">
                <a:solidFill>
                  <a:schemeClr val="tx1"/>
                </a:solidFill>
              </a:rPr>
              <a:t>2. </a:t>
            </a:r>
            <a:r>
              <a:rPr lang="en-US" sz="2800">
                <a:solidFill>
                  <a:schemeClr val="tx1"/>
                </a:solidFill>
              </a:rPr>
              <a:t>Map a continuous variable to `color`, `size`, and `shape`. How do these aesthetics behave differently for categorical vs. continuous variables?</a:t>
            </a:r>
          </a:p>
          <a:p>
            <a:pPr>
              <a:lnSpc>
                <a:spcPct val="100000"/>
              </a:lnSpc>
            </a:pPr>
            <a:r>
              <a:rPr lang="en-US" sz="2800" smtClean="0">
                <a:solidFill>
                  <a:schemeClr val="tx1"/>
                </a:solidFill>
              </a:rPr>
              <a:t>3. </a:t>
            </a:r>
            <a:r>
              <a:rPr lang="en-US" sz="2800">
                <a:solidFill>
                  <a:schemeClr val="tx1"/>
                </a:solidFill>
              </a:rPr>
              <a:t>What happens if you map the same variable to multiple aesthetics?</a:t>
            </a:r>
            <a:endParaRPr lang="en-US" sz="2800" smtClean="0">
              <a:solidFill>
                <a:schemeClr val="tx1"/>
              </a:solidFill>
            </a:endParaRPr>
          </a:p>
        </p:txBody>
      </p:sp>
    </p:spTree>
    <p:extLst>
      <p:ext uri="{BB962C8B-B14F-4D97-AF65-F5344CB8AC3E}">
        <p14:creationId xmlns:p14="http://schemas.microsoft.com/office/powerpoint/2010/main" val="876057741"/>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err="1" smtClean="0">
                <a:latin typeface="Courier New" panose="02070309020205020404" pitchFamily="49" charset="0"/>
                <a:cs typeface="Courier New" panose="02070309020205020404" pitchFamily="49" charset="0"/>
              </a:rPr>
              <a:t>geom_smooth</a:t>
            </a:r>
            <a:endParaRPr lang="en-US">
              <a:latin typeface="Courier New" panose="02070309020205020404" pitchFamily="49" charset="0"/>
              <a:cs typeface="Courier New" panose="02070309020205020404" pitchFamily="49" charset="0"/>
            </a:endParaRP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err="1">
                <a:solidFill>
                  <a:schemeClr val="tx1"/>
                </a:solidFill>
                <a:latin typeface="Courier New" panose="02070309020205020404" pitchFamily="49" charset="0"/>
                <a:cs typeface="Courier New" panose="02070309020205020404" pitchFamily="49" charset="0"/>
              </a:rPr>
              <a:t>ggplot(data = mpg) + </a:t>
            </a:r>
            <a:r>
              <a:rPr lang="en-US" sz="2800" err="1" smtClean="0">
                <a:solidFill>
                  <a:schemeClr val="tx1"/>
                </a:solidFill>
                <a:latin typeface="Courier New" panose="02070309020205020404" pitchFamily="49" charset="0"/>
                <a:cs typeface="Courier New" panose="02070309020205020404" pitchFamily="49" charset="0"/>
              </a:rPr>
              <a:t>geom_smooth(mapping = aes(x </a:t>
            </a:r>
            <a:r>
              <a:rPr lang="en-US" sz="2800">
                <a:solidFill>
                  <a:schemeClr val="tx1"/>
                </a:solidFill>
                <a:latin typeface="Courier New" panose="02070309020205020404" pitchFamily="49" charset="0"/>
                <a:cs typeface="Courier New" panose="02070309020205020404" pitchFamily="49" charset="0"/>
              </a:rPr>
              <a:t>= displ, y = hwy</a:t>
            </a:r>
            <a:r>
              <a:rPr lang="en-US" sz="28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800">
              <a:solidFill>
                <a:schemeClr val="tx1"/>
              </a:solidFill>
              <a:latin typeface="Courier New" panose="02070309020205020404" pitchFamily="49" charset="0"/>
              <a:cs typeface="Courier New" panose="02070309020205020404" pitchFamily="49" charset="0"/>
            </a:endParaRPr>
          </a:p>
          <a:p>
            <a:pPr>
              <a:lnSpc>
                <a:spcPct val="100000"/>
              </a:lnSpc>
            </a:pPr>
            <a:r>
              <a:rPr lang="en-US" sz="2800" smtClean="0">
                <a:solidFill>
                  <a:schemeClr val="tx1"/>
                </a:solidFill>
              </a:rPr>
              <a:t>Add another dimension - by linetype:</a:t>
            </a:r>
          </a:p>
          <a:p>
            <a:pPr>
              <a:lnSpc>
                <a:spcPct val="100000"/>
              </a:lnSpc>
            </a:pPr>
            <a:r>
              <a:rPr lang="en-US" err="1">
                <a:solidFill>
                  <a:schemeClr val="tx1"/>
                </a:solidFill>
                <a:latin typeface="Courier New" panose="02070309020205020404" pitchFamily="49" charset="0"/>
                <a:cs typeface="Courier New" panose="02070309020205020404" pitchFamily="49" charset="0"/>
              </a:rPr>
              <a:t>ggplot(data = mpg) + </a:t>
            </a:r>
          </a:p>
          <a:p>
            <a:pPr>
              <a:lnSpc>
                <a:spcPct val="100000"/>
              </a:lnSpc>
            </a:pPr>
            <a:r>
              <a:rPr lang="en-US">
                <a:solidFill>
                  <a:schemeClr val="tx1"/>
                </a:solidFill>
                <a:latin typeface="Courier New" panose="02070309020205020404" pitchFamily="49" charset="0"/>
                <a:cs typeface="Courier New" panose="02070309020205020404" pitchFamily="49" charset="0"/>
              </a:rPr>
              <a:t>  geom_smooth(mapping = aes(x = displ, y = hwy, linetype = drv))</a:t>
            </a:r>
            <a:endParaRPr lang="en-US"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9953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Two </a:t>
            </a:r>
            <a:r>
              <a:rPr lang="en-US" err="1">
                <a:latin typeface="Courier New" panose="02070309020205020404" pitchFamily="49" charset="0"/>
                <a:cs typeface="Courier New" panose="02070309020205020404" pitchFamily="49" charset="0"/>
              </a:rPr>
              <a:t>geom</a:t>
            </a:r>
            <a:r>
              <a:rPr lang="en-US" err="1"/>
              <a:t>s in one plot</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smtClean="0">
                <a:solidFill>
                  <a:schemeClr val="tx1"/>
                </a:solidFill>
              </a:rPr>
              <a:t>You can show a scatter plot and smooth curve plot together</a:t>
            </a:r>
          </a:p>
          <a:p>
            <a:pPr>
              <a:lnSpc>
                <a:spcPct val="100000"/>
              </a:lnSpc>
            </a:pPr>
            <a:r>
              <a:rPr lang="en-US" sz="2000" err="1" smtClean="0">
                <a:solidFill>
                  <a:schemeClr val="tx1"/>
                </a:solidFill>
                <a:latin typeface="Courier New" panose="02070309020205020404" pitchFamily="49" charset="0"/>
                <a:cs typeface="Courier New" panose="02070309020205020404" pitchFamily="49" charset="0"/>
              </a:rPr>
              <a:t>ggplot(data </a:t>
            </a:r>
            <a:r>
              <a:rPr lang="en-US" sz="2000">
                <a:solidFill>
                  <a:schemeClr val="tx1"/>
                </a:solidFill>
                <a:latin typeface="Courier New" panose="02070309020205020404" pitchFamily="49" charset="0"/>
                <a:cs typeface="Courier New" panose="02070309020205020404" pitchFamily="49" charset="0"/>
              </a:rPr>
              <a:t>=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geom_smooth(mapping = aes(x = displ, y = hwy</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8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54618787"/>
      </p:ext>
    </p:extLst>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Place global mappings in </a:t>
            </a:r>
            <a:r>
              <a:rPr lang="en-US" err="1" smtClean="0">
                <a:latin typeface="Courier New" panose="02070309020205020404" pitchFamily="49" charset="0"/>
                <a:cs typeface="Courier New" panose="02070309020205020404" pitchFamily="49" charset="0"/>
              </a:rPr>
              <a:t>ggplot</a:t>
            </a:r>
            <a:r>
              <a:rPr lang="en-US">
                <a:latin typeface="Courier New" panose="02070309020205020404" pitchFamily="49" charset="0"/>
                <a:cs typeface="Courier New" panose="02070309020205020404" pitchFamily="49" charset="0"/>
              </a:rPr>
              <a:t>()</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smtClean="0">
                <a:solidFill>
                  <a:schemeClr val="tx1"/>
                </a:solidFill>
              </a:rPr>
              <a:t>Compare the result of this:</a:t>
            </a:r>
          </a:p>
          <a:p>
            <a:pPr>
              <a:lnSpc>
                <a:spcPct val="100000"/>
              </a:lnSpc>
            </a:pPr>
            <a:r>
              <a:rPr lang="en-US" sz="2000" err="1" smtClean="0">
                <a:solidFill>
                  <a:schemeClr val="tx1"/>
                </a:solidFill>
                <a:latin typeface="Courier New" panose="02070309020205020404" pitchFamily="49" charset="0"/>
                <a:cs typeface="Courier New" panose="02070309020205020404" pitchFamily="49" charset="0"/>
              </a:rPr>
              <a:t>ggplot(data </a:t>
            </a:r>
            <a:r>
              <a:rPr lang="en-US" sz="2000">
                <a:solidFill>
                  <a:schemeClr val="tx1"/>
                </a:solidFill>
                <a:latin typeface="Courier New" panose="02070309020205020404" pitchFamily="49" charset="0"/>
                <a:cs typeface="Courier New" panose="02070309020205020404" pitchFamily="49" charset="0"/>
              </a:rPr>
              <a:t>= mpg)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aes(x = displ, y = hwy))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geom_smooth(mapping = aes(x = displ, y = hwy</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r>
              <a:rPr lang="en-US" sz="2800" smtClean="0">
                <a:solidFill>
                  <a:schemeClr val="tx1"/>
                </a:solidFill>
              </a:rPr>
              <a:t>And this:</a:t>
            </a:r>
          </a:p>
          <a:p>
            <a:pPr>
              <a:lnSpc>
                <a:spcPct val="100000"/>
              </a:lnSpc>
            </a:pPr>
            <a:r>
              <a:rPr lang="en-US" sz="2000" err="1" smtClean="0">
                <a:solidFill>
                  <a:schemeClr val="tx1"/>
                </a:solidFill>
                <a:latin typeface="Courier New" panose="02070309020205020404" pitchFamily="49" charset="0"/>
                <a:cs typeface="Courier New" panose="02070309020205020404" pitchFamily="49" charset="0"/>
              </a:rPr>
              <a:t>ggplot(data </a:t>
            </a:r>
            <a:r>
              <a:rPr lang="en-US" sz="2000">
                <a:solidFill>
                  <a:schemeClr val="tx1"/>
                </a:solidFill>
                <a:latin typeface="Courier New" panose="02070309020205020404" pitchFamily="49" charset="0"/>
                <a:cs typeface="Courier New" panose="02070309020205020404" pitchFamily="49" charset="0"/>
              </a:rPr>
              <a:t>= mpg, mapping = aes(x = displ, y = hwy))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geom_smooth()</a:t>
            </a:r>
            <a:endParaRPr lang="en-US" sz="20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27589666"/>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 Relational Database</a:t>
            </a:r>
          </a:p>
        </p:txBody>
      </p:sp>
      <p:sp>
        <p:nvSpPr>
          <p:cNvPr id="9219" name="Rectangle 3"/>
          <p:cNvSpPr>
            <a:spLocks noGrp="1" noChangeArrowheads="1"/>
          </p:cNvSpPr>
          <p:nvPr>
            <p:ph type="body" idx="4294967295"/>
          </p:nvPr>
        </p:nvSpPr>
        <p:spPr>
          <a:xfrm>
            <a:off x="381000" y="1524000"/>
            <a:ext cx="8229600" cy="5029200"/>
          </a:xfrm>
          <a:ln>
            <a:noFill/>
          </a:ln>
        </p:spPr>
        <p:txBody>
          <a:bodyPr/>
          <a:lstStyle/>
          <a:p>
            <a:pPr eaLnBrk="1" hangingPunct="1">
              <a:lnSpc>
                <a:spcPct val="100000"/>
              </a:lnSpc>
              <a:defRPr/>
            </a:pPr>
            <a:r>
              <a:rPr lang="en-US" smtClean="0"/>
              <a:t>In Access, a database is defined as a collection of related objects that are saved as a single file. An object in Access can be a:</a:t>
            </a:r>
          </a:p>
          <a:p>
            <a:pPr marL="269875" lvl="1" indent="-269875">
              <a:lnSpc>
                <a:spcPct val="100000"/>
              </a:lnSpc>
              <a:defRPr/>
            </a:pPr>
            <a:r>
              <a:rPr lang="en-US" sz="2400" b="1" smtClean="0">
                <a:solidFill>
                  <a:srgbClr val="002060"/>
                </a:solidFill>
              </a:rPr>
              <a:t>Table;</a:t>
            </a:r>
            <a:r>
              <a:rPr lang="en-US" sz="2400" smtClean="0">
                <a:solidFill>
                  <a:srgbClr val="002060"/>
                </a:solidFill>
              </a:rPr>
              <a:t> </a:t>
            </a:r>
            <a:r>
              <a:rPr lang="en-US" sz="2400" smtClean="0">
                <a:solidFill>
                  <a:srgbClr val="0070C0"/>
                </a:solidFill>
              </a:rPr>
              <a:t>Data arrayed in rows and columns in which rows correspond to </a:t>
            </a:r>
            <a:r>
              <a:rPr lang="en-US" sz="2400" b="1" smtClean="0">
                <a:solidFill>
                  <a:srgbClr val="0070C0"/>
                </a:solidFill>
              </a:rPr>
              <a:t>records</a:t>
            </a:r>
            <a:r>
              <a:rPr lang="en-US" sz="2400" smtClean="0">
                <a:solidFill>
                  <a:srgbClr val="0070C0"/>
                </a:solidFill>
              </a:rPr>
              <a:t> and columns correspond to </a:t>
            </a:r>
            <a:r>
              <a:rPr lang="en-US" sz="2400" b="1" smtClean="0">
                <a:solidFill>
                  <a:srgbClr val="0070C0"/>
                </a:solidFill>
              </a:rPr>
              <a:t>fields/attributes</a:t>
            </a:r>
            <a:endParaRPr lang="en-US" sz="2400" b="1">
              <a:solidFill>
                <a:srgbClr val="0070C0"/>
              </a:solidFill>
            </a:endParaRPr>
          </a:p>
          <a:p>
            <a:pPr marL="0" lvl="1" indent="0">
              <a:lnSpc>
                <a:spcPct val="100000"/>
              </a:lnSpc>
              <a:buNone/>
              <a:defRPr/>
            </a:pPr>
            <a:r>
              <a:rPr lang="en-US" sz="2400" smtClean="0">
                <a:solidFill>
                  <a:schemeClr val="tx1"/>
                </a:solidFill>
              </a:rPr>
              <a:t>We will look at the rest later</a:t>
            </a:r>
          </a:p>
          <a:p>
            <a:pPr marL="269875" lvl="1" indent="-269875">
              <a:lnSpc>
                <a:spcPct val="100000"/>
              </a:lnSpc>
              <a:defRPr/>
            </a:pPr>
            <a:r>
              <a:rPr lang="en-US" sz="2400" b="1" smtClean="0">
                <a:solidFill>
                  <a:srgbClr val="002060"/>
                </a:solidFill>
              </a:rPr>
              <a:t>Query; </a:t>
            </a:r>
            <a:r>
              <a:rPr lang="en-US" sz="2400" smtClean="0">
                <a:solidFill>
                  <a:srgbClr val="0070C0"/>
                </a:solidFill>
              </a:rPr>
              <a:t>A question posed by a user about the data in the database</a:t>
            </a:r>
            <a:endParaRPr lang="en-US" sz="2400" b="1" smtClean="0">
              <a:solidFill>
                <a:srgbClr val="00B050"/>
              </a:solidFill>
            </a:endParaRPr>
          </a:p>
          <a:p>
            <a:pPr marL="269875" lvl="1" indent="-269875">
              <a:lnSpc>
                <a:spcPct val="100000"/>
              </a:lnSpc>
              <a:defRPr/>
            </a:pPr>
            <a:r>
              <a:rPr lang="en-US" sz="2400" b="1">
                <a:solidFill>
                  <a:srgbClr val="002060"/>
                </a:solidFill>
              </a:rPr>
              <a:t>Form; </a:t>
            </a:r>
            <a:r>
              <a:rPr lang="en-US" sz="2400">
                <a:solidFill>
                  <a:srgbClr val="0070C0"/>
                </a:solidFill>
              </a:rPr>
              <a:t>An object that is created from a table to simplify the process of entering data</a:t>
            </a:r>
            <a:endParaRPr lang="en-US" sz="2400" b="1">
              <a:solidFill>
                <a:srgbClr val="00B050"/>
              </a:solidFill>
            </a:endParaRPr>
          </a:p>
          <a:p>
            <a:pPr marL="269875" lvl="1" indent="-269875">
              <a:lnSpc>
                <a:spcPct val="100000"/>
              </a:lnSpc>
              <a:defRPr/>
            </a:pPr>
            <a:r>
              <a:rPr lang="en-US" sz="2400" b="1" smtClean="0">
                <a:solidFill>
                  <a:srgbClr val="002060"/>
                </a:solidFill>
              </a:rPr>
              <a:t>Report; </a:t>
            </a:r>
            <a:r>
              <a:rPr lang="en-US" sz="2400" smtClean="0">
                <a:solidFill>
                  <a:srgbClr val="0070C0"/>
                </a:solidFill>
              </a:rPr>
              <a:t>Output from a table or a query that has been put into a specific pre-specified format</a:t>
            </a:r>
            <a:endParaRPr lang="en-US" sz="2400" b="1">
              <a:solidFill>
                <a:srgbClr val="00B050"/>
              </a:solidFill>
            </a:endParaRPr>
          </a:p>
        </p:txBody>
      </p:sp>
    </p:spTree>
    <p:extLst>
      <p:ext uri="{BB962C8B-B14F-4D97-AF65-F5344CB8AC3E}">
        <p14:creationId xmlns:p14="http://schemas.microsoft.com/office/powerpoint/2010/main" val="1978468440"/>
      </p:ext>
    </p:extLst>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Place local mappings in the geom()</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000" err="1">
                <a:solidFill>
                  <a:schemeClr val="tx1"/>
                </a:solidFill>
                <a:latin typeface="Courier New" panose="02070309020205020404" pitchFamily="49" charset="0"/>
                <a:cs typeface="Courier New" panose="02070309020205020404" pitchFamily="49" charset="0"/>
              </a:rPr>
              <a:t>ggplot(data = mpg, mapping = aes(x = displ, y = hwy))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geom_point(mapping = aes(color = class))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geom_smooth</a:t>
            </a:r>
            <a:r>
              <a:rPr lang="en-US" sz="2000" smtClean="0">
                <a:solidFill>
                  <a:schemeClr val="tx1"/>
                </a:solidFill>
                <a:latin typeface="Courier New" panose="02070309020205020404" pitchFamily="49" charset="0"/>
                <a:cs typeface="Courier New" panose="02070309020205020404" pitchFamily="49" charset="0"/>
              </a:rPr>
              <a:t>()</a:t>
            </a:r>
          </a:p>
          <a:p>
            <a:pPr>
              <a:lnSpc>
                <a:spcPct val="100000"/>
              </a:lnSpc>
            </a:pPr>
            <a:endParaRPr lang="en-US" sz="2000" smtClean="0">
              <a:solidFill>
                <a:schemeClr val="tx1"/>
              </a:solidFill>
              <a:latin typeface="Courier New" panose="02070309020205020404" pitchFamily="49" charset="0"/>
              <a:cs typeface="Courier New" panose="02070309020205020404" pitchFamily="49" charset="0"/>
            </a:endParaRPr>
          </a:p>
          <a:p>
            <a:pPr>
              <a:lnSpc>
                <a:spcPct val="100000"/>
              </a:lnSpc>
            </a:pPr>
            <a:r>
              <a:rPr lang="en-US" sz="2800" smtClean="0">
                <a:solidFill>
                  <a:schemeClr val="tx1"/>
                </a:solidFill>
              </a:rPr>
              <a:t>Also try:</a:t>
            </a:r>
          </a:p>
          <a:p>
            <a:pPr>
              <a:lnSpc>
                <a:spcPct val="100000"/>
              </a:lnSpc>
            </a:pPr>
            <a:r>
              <a:rPr lang="en-US" sz="2000" err="1">
                <a:solidFill>
                  <a:schemeClr val="tx1"/>
                </a:solidFill>
                <a:latin typeface="Courier New" panose="02070309020205020404" pitchFamily="49" charset="0"/>
                <a:cs typeface="Courier New" panose="02070309020205020404" pitchFamily="49" charset="0"/>
              </a:rPr>
              <a:t>ggplot(data = mpg, mapping = aes(x = displ, y = hwy, color = drv))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geom_point() + </a:t>
            </a:r>
          </a:p>
          <a:p>
            <a:pPr>
              <a:lnSpc>
                <a:spcPct val="100000"/>
              </a:lnSpc>
            </a:pPr>
            <a:r>
              <a:rPr lang="en-US" sz="2000">
                <a:solidFill>
                  <a:schemeClr val="tx1"/>
                </a:solidFill>
                <a:latin typeface="Courier New" panose="02070309020205020404" pitchFamily="49" charset="0"/>
                <a:cs typeface="Courier New" panose="02070309020205020404" pitchFamily="49" charset="0"/>
              </a:rPr>
              <a:t>  geom_smooth(se = FALSE)</a:t>
            </a:r>
            <a:endParaRPr lang="en-US" sz="20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1887214"/>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smtClean="0"/>
              <a:t>Your Turn</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3200">
                <a:solidFill>
                  <a:schemeClr val="tx1"/>
                </a:solidFill>
              </a:rPr>
              <a:t>R</a:t>
            </a:r>
            <a:r>
              <a:rPr lang="en-US" sz="2800">
                <a:solidFill>
                  <a:schemeClr val="tx1"/>
                </a:solidFill>
              </a:rPr>
              <a:t>ecreate the R code necessary to generate </a:t>
            </a:r>
            <a:r>
              <a:rPr lang="en-US" sz="2800" smtClean="0">
                <a:solidFill>
                  <a:schemeClr val="tx1"/>
                </a:solidFill>
              </a:rPr>
              <a:t>this </a:t>
            </a:r>
            <a:r>
              <a:rPr lang="en-US" sz="2800">
                <a:solidFill>
                  <a:schemeClr val="tx1"/>
                </a:solidFill>
              </a:rPr>
              <a:t>graph</a:t>
            </a:r>
            <a:endParaRPr lang="en-US" sz="2800" smtClean="0">
              <a:solidFill>
                <a:schemeClr val="tx1"/>
              </a:solidFill>
            </a:endParaRPr>
          </a:p>
        </p:txBody>
      </p:sp>
      <p:pic>
        <p:nvPicPr>
          <p:cNvPr id="4" name="Picture 3"/>
          <p:cNvPicPr>
            <a:picLocks noChangeAspect="1"/>
          </p:cNvPicPr>
          <p:nvPr/>
        </p:nvPicPr>
        <p:blipFill>
          <a:blip r:embed="rId3"/>
          <a:stretch>
            <a:fillRect/>
          </a:stretch>
        </p:blipFill>
        <p:spPr>
          <a:xfrm>
            <a:off x="1600200" y="2590800"/>
            <a:ext cx="5562600" cy="4045853"/>
          </a:xfrm>
          <a:prstGeom prst="rect">
            <a:avLst/>
          </a:prstGeom>
        </p:spPr>
      </p:pic>
    </p:spTree>
    <p:extLst>
      <p:ext uri="{BB962C8B-B14F-4D97-AF65-F5344CB8AC3E}">
        <p14:creationId xmlns:p14="http://schemas.microsoft.com/office/powerpoint/2010/main" val="3688495229"/>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t>Your Turn</a:t>
            </a:r>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solidFill>
                  <a:schemeClr val="tx1"/>
                </a:solidFill>
              </a:rPr>
              <a:t>Recreate the R code necessary to generate this graph</a:t>
            </a:r>
          </a:p>
          <a:p>
            <a:pPr>
              <a:lnSpc>
                <a:spcPct val="100000"/>
              </a:lnSpc>
            </a:pPr>
            <a:endParaRPr lang="en-US" sz="2800" smtClean="0">
              <a:solidFill>
                <a:schemeClr val="tx1"/>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1600200" y="2348592"/>
            <a:ext cx="5943600" cy="4392759"/>
          </a:xfrm>
          <a:prstGeom prst="rect">
            <a:avLst/>
          </a:prstGeom>
        </p:spPr>
      </p:pic>
    </p:spTree>
    <p:extLst>
      <p:ext uri="{BB962C8B-B14F-4D97-AF65-F5344CB8AC3E}">
        <p14:creationId xmlns:p14="http://schemas.microsoft.com/office/powerpoint/2010/main" val="3388008684"/>
      </p:ext>
    </p:extLst>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normAutofit fontScale="90000"/>
          </a:bodyPr>
          <a:lstStyle/>
          <a:p>
            <a:r>
              <a:rPr lang="en-US" err="1" smtClean="0">
                <a:latin typeface="Courier New" panose="02070309020205020404" pitchFamily="49" charset="0"/>
                <a:cs typeface="Courier New" panose="02070309020205020404" pitchFamily="49" charset="0"/>
              </a:rPr>
              <a:t>geom_bar</a:t>
            </a:r>
            <a:r>
              <a:rPr lang="en-US" smtClean="0"/>
              <a:t> and statistical transformations</a:t>
            </a:r>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err="1">
                <a:solidFill>
                  <a:schemeClr val="tx1"/>
                </a:solidFill>
                <a:latin typeface="Courier New" panose="02070309020205020404" pitchFamily="49" charset="0"/>
                <a:cs typeface="Courier New" panose="02070309020205020404" pitchFamily="49" charset="0"/>
              </a:rPr>
              <a:t>ggplot(data = </a:t>
            </a:r>
            <a:r>
              <a:rPr lang="en-US" sz="2800" smtClean="0">
                <a:solidFill>
                  <a:schemeClr val="tx1"/>
                </a:solidFill>
                <a:latin typeface="Courier New" panose="02070309020205020404" pitchFamily="49" charset="0"/>
                <a:cs typeface="Courier New" panose="02070309020205020404" pitchFamily="49" charset="0"/>
              </a:rPr>
              <a:t>mpg) </a:t>
            </a:r>
            <a:r>
              <a:rPr lang="en-US" sz="2800">
                <a:solidFill>
                  <a:schemeClr val="tx1"/>
                </a:solidFill>
                <a:latin typeface="Courier New" panose="02070309020205020404" pitchFamily="49" charset="0"/>
                <a:cs typeface="Courier New" panose="02070309020205020404" pitchFamily="49" charset="0"/>
              </a:rPr>
              <a:t>+ </a:t>
            </a:r>
          </a:p>
          <a:p>
            <a:pPr>
              <a:lnSpc>
                <a:spcPct val="100000"/>
              </a:lnSpc>
            </a:pPr>
            <a:r>
              <a:rPr lang="en-US" sz="2800">
                <a:solidFill>
                  <a:schemeClr val="tx1"/>
                </a:solidFill>
                <a:latin typeface="Courier New" panose="02070309020205020404" pitchFamily="49" charset="0"/>
                <a:cs typeface="Courier New" panose="02070309020205020404" pitchFamily="49" charset="0"/>
              </a:rPr>
              <a:t>  geom_bar(mapping = aes(x = </a:t>
            </a:r>
            <a:r>
              <a:rPr lang="en-US" sz="2800" err="1" smtClean="0">
                <a:solidFill>
                  <a:schemeClr val="tx1"/>
                </a:solidFill>
                <a:latin typeface="Courier New" panose="02070309020205020404" pitchFamily="49" charset="0"/>
                <a:cs typeface="Courier New" panose="02070309020205020404" pitchFamily="49" charset="0"/>
              </a:rPr>
              <a:t>drv))</a:t>
            </a:r>
          </a:p>
          <a:p>
            <a:pPr marL="457200" indent="-457200">
              <a:lnSpc>
                <a:spcPct val="100000"/>
              </a:lnSpc>
              <a:buFont typeface="Arial" pitchFamily="34" charset="0"/>
              <a:buChar char="•"/>
            </a:pPr>
            <a:r>
              <a:rPr lang="en-US" sz="2800">
                <a:solidFill>
                  <a:schemeClr val="tx1"/>
                </a:solidFill>
              </a:rPr>
              <a:t>On the y-axis, it displays count, but count is not a variable in </a:t>
            </a:r>
            <a:r>
              <a:rPr lang="en-US" sz="2800" smtClean="0">
                <a:solidFill>
                  <a:schemeClr val="tx1"/>
                </a:solidFill>
              </a:rPr>
              <a:t>mpg!</a:t>
            </a:r>
          </a:p>
          <a:p>
            <a:pPr marL="457200" indent="-457200">
              <a:lnSpc>
                <a:spcPct val="100000"/>
              </a:lnSpc>
              <a:buFont typeface="Arial" pitchFamily="34" charset="0"/>
              <a:buChar char="•"/>
            </a:pPr>
            <a:r>
              <a:rPr lang="en-US" sz="2800" smtClean="0">
                <a:solidFill>
                  <a:schemeClr val="tx1"/>
                </a:solidFill>
              </a:rPr>
              <a:t>bar </a:t>
            </a:r>
            <a:r>
              <a:rPr lang="en-US" sz="2800">
                <a:solidFill>
                  <a:schemeClr val="tx1"/>
                </a:solidFill>
              </a:rPr>
              <a:t>charts, histograms, and frequency polygons bin your data and then plot bin </a:t>
            </a:r>
            <a:r>
              <a:rPr lang="en-US" sz="2800" smtClean="0">
                <a:solidFill>
                  <a:schemeClr val="tx1"/>
                </a:solidFill>
              </a:rPr>
              <a:t>counts (the </a:t>
            </a:r>
            <a:r>
              <a:rPr lang="en-US" sz="2800">
                <a:solidFill>
                  <a:schemeClr val="tx1"/>
                </a:solidFill>
              </a:rPr>
              <a:t>number of points that fall in each </a:t>
            </a:r>
            <a:r>
              <a:rPr lang="en-US" sz="2800" smtClean="0">
                <a:solidFill>
                  <a:schemeClr val="tx1"/>
                </a:solidFill>
              </a:rPr>
              <a:t>bin)</a:t>
            </a:r>
          </a:p>
          <a:p>
            <a:pPr marL="457200" indent="-457200">
              <a:lnSpc>
                <a:spcPct val="100000"/>
              </a:lnSpc>
              <a:buFont typeface="Arial" pitchFamily="34" charset="0"/>
              <a:buChar char="•"/>
            </a:pPr>
            <a:r>
              <a:rPr lang="en-US" sz="2800">
                <a:solidFill>
                  <a:schemeClr val="tx1"/>
                </a:solidFill>
              </a:rPr>
              <a:t>The algorithm used to calculate new values for a graph is called a </a:t>
            </a:r>
            <a:r>
              <a:rPr lang="en-US" sz="2800" i="1" smtClean="0">
                <a:solidFill>
                  <a:schemeClr val="tx1"/>
                </a:solidFill>
              </a:rPr>
              <a:t>stat</a:t>
            </a:r>
          </a:p>
        </p:txBody>
      </p:sp>
    </p:spTree>
    <p:extLst>
      <p:ext uri="{BB962C8B-B14F-4D97-AF65-F5344CB8AC3E}">
        <p14:creationId xmlns:p14="http://schemas.microsoft.com/office/powerpoint/2010/main" val="24548719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t>These slides were </a:t>
            </a:r>
            <a:r>
              <a:rPr lang="en-US" sz="2800" smtClean="0"/>
              <a:t>adapted </a:t>
            </a:r>
            <a:r>
              <a:rPr lang="en-US" sz="2800"/>
              <a:t>from http://r4ds.had.co.nz</a:t>
            </a:r>
          </a:p>
          <a:p>
            <a:pPr>
              <a:lnSpc>
                <a:spcPct val="100000"/>
              </a:lnSpc>
            </a:pPr>
            <a:endParaRPr lang="en-US" sz="28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5684239"/>
      </p:ext>
    </p:extLst>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152400" y="602815"/>
            <a:ext cx="8839200" cy="5950385"/>
          </a:xfrm>
        </p:spPr>
        <p:txBody>
          <a:bodyPr>
            <a:normAutofit/>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Prescriptive Business Analytics</a:t>
            </a:r>
            <a:br>
              <a:rPr lang="en-US" altLang="en-US" sz="3600" smtClean="0"/>
            </a:br>
            <a:br>
              <a:rPr lang="en-US" altLang="en-US" sz="3600" smtClean="0"/>
            </a:br>
            <a:br>
              <a:rPr lang="en-US" altLang="en-US" sz="3600" smtClean="0"/>
            </a:br>
            <a:r>
              <a:rPr lang="en-US" altLang="en-US" sz="3300" b="1" smtClean="0"/>
              <a:t>Lecture 6 Exploratory Data Analysis in R</a:t>
            </a:r>
            <a:br>
              <a:rPr lang="en-US" altLang="en-US" sz="3300" b="1" smtClean="0"/>
            </a:br>
            <a:r>
              <a:rPr lang="en-US" altLang="en-US" sz="3300" smtClean="0">
                <a:solidFill>
                  <a:srgbClr val="00B050"/>
                </a:solidFill>
              </a:rPr>
              <a:t>Part 2 </a:t>
            </a:r>
            <a:r>
              <a:rPr lang="en-US" altLang="en-US" sz="2700" smtClean="0"/>
              <a:t>(</a:t>
            </a:r>
            <a:r>
              <a:rPr lang="en-US" altLang="en-US" sz="2700"/>
              <a:t>RDS book Chapter </a:t>
            </a:r>
            <a:r>
              <a:rPr lang="en-US" altLang="en-US" sz="2700" smtClean="0"/>
              <a:t>11)</a:t>
            </a:r>
            <a:br>
              <a:rPr lang="en-US" altLang="en-US" sz="3600" b="1" smtClean="0"/>
            </a:br>
            <a:br>
              <a:rPr lang="en-US" altLang="en-US" sz="3600" smtClean="0"/>
            </a:br>
            <a:br>
              <a:rPr lang="en-US" altLang="en-US" sz="3600"/>
            </a:br>
            <a:br>
              <a:rPr lang="en-US" altLang="en-US" sz="3600" smtClean="0"/>
            </a:br>
            <a:br>
              <a:rPr lang="en-US" altLang="en-US" sz="3600" smtClean="0"/>
            </a:br>
            <a:r>
              <a:rPr lang="en-US" sz="2800" smtClean="0"/>
              <a:t>These </a:t>
            </a:r>
            <a:r>
              <a:rPr lang="en-US" sz="2800"/>
              <a:t>slides were adapted from http://r4ds.had.co.nz</a:t>
            </a: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9530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Setup</a:t>
            </a:r>
            <a:endParaRPr lang="en-US"/>
          </a:p>
        </p:txBody>
      </p:sp>
      <p:sp>
        <p:nvSpPr>
          <p:cNvPr id="3" name="Content Placeholder 2"/>
          <p:cNvSpPr>
            <a:spLocks noGrp="1"/>
          </p:cNvSpPr>
          <p:nvPr>
            <p:ph idx="1"/>
          </p:nvPr>
        </p:nvSpPr>
        <p:spPr/>
        <p:txBody>
          <a:bodyPr/>
          <a:lstStyle/>
          <a:p>
            <a:pPr>
              <a:lnSpc>
                <a:spcPct val="100000"/>
              </a:lnSpc>
            </a:pPr>
            <a:r>
              <a:rPr lang="en-US" smtClean="0"/>
              <a:t>Load </a:t>
            </a:r>
            <a:r>
              <a:rPr lang="en-US" err="1" smtClean="0">
                <a:latin typeface="Courier New" panose="02070309020205020404" pitchFamily="49" charset="0"/>
                <a:cs typeface="Courier New" panose="02070309020205020404" pitchFamily="49" charset="0"/>
              </a:rPr>
              <a:t>dplyr</a:t>
            </a:r>
            <a:r>
              <a:rPr lang="en-US" smtClean="0"/>
              <a:t> and </a:t>
            </a:r>
            <a:r>
              <a:rPr lang="en-US" smtClean="0">
                <a:latin typeface="Courier New" panose="02070309020205020404" pitchFamily="49" charset="0"/>
                <a:cs typeface="Courier New" panose="02070309020205020404" pitchFamily="49" charset="0"/>
              </a:rPr>
              <a:t>ggplot2</a:t>
            </a:r>
          </a:p>
          <a:p>
            <a:pPr>
              <a:lnSpc>
                <a:spcPct val="100000"/>
              </a:lnSpc>
            </a:pPr>
            <a:r>
              <a:rPr lang="en-US" smtClean="0"/>
              <a:t>We will use the diamonds data</a:t>
            </a:r>
            <a:endParaRPr lang="en-US"/>
          </a:p>
          <a:p>
            <a:pPr>
              <a:lnSpc>
                <a:spcPct val="100000"/>
              </a:lnSpc>
            </a:pPr>
            <a:r>
              <a:rPr lang="en-US" smtClean="0"/>
              <a:t>	</a:t>
            </a:r>
            <a:r>
              <a:rPr lang="en-US" smtClean="0">
                <a:latin typeface="Courier New" panose="02070309020205020404" pitchFamily="49" charset="0"/>
                <a:cs typeface="Courier New" panose="02070309020205020404" pitchFamily="49" charset="0"/>
              </a:rPr>
              <a:t>diamonds</a:t>
            </a:r>
          </a:p>
        </p:txBody>
      </p:sp>
    </p:spTree>
    <p:extLst>
      <p:ext uri="{BB962C8B-B14F-4D97-AF65-F5344CB8AC3E}">
        <p14:creationId xmlns:p14="http://schemas.microsoft.com/office/powerpoint/2010/main" val="130579521"/>
      </p:ext>
    </p:extLst>
  </p:cSld>
  <p:clrMapOvr>
    <a:masterClrMapping/>
  </p:clrMapOvr>
  <p:transition/>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smtClean="0"/>
              <a:t>Examining </a:t>
            </a:r>
            <a:r>
              <a:rPr lang="en-US"/>
              <a:t>distribution of categorical </a:t>
            </a:r>
            <a:r>
              <a:rPr lang="en-US" smtClean="0"/>
              <a:t>variable</a:t>
            </a:r>
            <a:endParaRPr lang="en-US"/>
          </a:p>
        </p:txBody>
      </p:sp>
      <p:sp>
        <p:nvSpPr>
          <p:cNvPr id="3" name="Content Placeholder 2"/>
          <p:cNvSpPr>
            <a:spLocks noGrp="1"/>
          </p:cNvSpPr>
          <p:nvPr>
            <p:ph idx="1"/>
          </p:nvPr>
        </p:nvSpPr>
        <p:spPr/>
        <p:txBody>
          <a:bodyPr/>
          <a:lstStyle/>
          <a:p>
            <a:pPr>
              <a:lnSpc>
                <a:spcPct val="100000"/>
              </a:lnSpc>
            </a:pPr>
            <a:r>
              <a:rPr lang="en-US"/>
              <a:t>We were learning about bar charts last time</a:t>
            </a:r>
          </a:p>
          <a:p>
            <a:pPr>
              <a:lnSpc>
                <a:spcPct val="100000"/>
              </a:lnSpc>
            </a:pPr>
            <a:r>
              <a:rPr lang="en-US" err="1" smtClean="0">
                <a:latin typeface="Courier New" panose="02070309020205020404" pitchFamily="49" charset="0"/>
                <a:cs typeface="Courier New" panose="02070309020205020404" pitchFamily="49" charset="0"/>
              </a:rPr>
              <a:t>ggplot(data </a:t>
            </a:r>
            <a:r>
              <a:rPr lang="en-US">
                <a:latin typeface="Courier New" panose="02070309020205020404" pitchFamily="49" charset="0"/>
                <a:cs typeface="Courier New" panose="02070309020205020404" pitchFamily="49" charset="0"/>
              </a:rPr>
              <a:t>= diamonds) </a:t>
            </a:r>
            <a:r>
              <a:rPr lang="en-US" smtClean="0">
                <a:latin typeface="Courier New" panose="02070309020205020404" pitchFamily="49" charset="0"/>
                <a:cs typeface="Courier New" panose="02070309020205020404" pitchFamily="49" charset="0"/>
              </a:rPr>
              <a:t>+</a:t>
            </a:r>
          </a:p>
          <a:p>
            <a:pPr>
              <a:lnSpc>
                <a:spcPct val="100000"/>
              </a:lnSpc>
            </a:pPr>
            <a:r>
              <a:rPr lang="en-US" smtClean="0">
                <a:latin typeface="Courier New" panose="02070309020205020404" pitchFamily="49" charset="0"/>
                <a:cs typeface="Courier New" panose="02070309020205020404" pitchFamily="49" charset="0"/>
              </a:rPr>
              <a:t>  geom_bar(mapping = aes(x = cut))</a:t>
            </a:r>
          </a:p>
          <a:p>
            <a:pPr>
              <a:lnSpc>
                <a:spcPct val="100000"/>
              </a:lnSpc>
            </a:pPr>
            <a:endParaRPr lang="en-US" smtClean="0"/>
          </a:p>
          <a:p>
            <a:pPr>
              <a:lnSpc>
                <a:spcPct val="100000"/>
              </a:lnSpc>
            </a:pPr>
            <a:r>
              <a:rPr lang="en-US" smtClean="0"/>
              <a:t>Can also manually </a:t>
            </a:r>
            <a:r>
              <a:rPr lang="en-US"/>
              <a:t>calculate the count:</a:t>
            </a:r>
          </a:p>
          <a:p>
            <a:pPr>
              <a:lnSpc>
                <a:spcPct val="100000"/>
              </a:lnSpc>
            </a:pPr>
            <a:r>
              <a:rPr lang="en-US" smtClean="0">
                <a:latin typeface="Courier New" panose="02070309020205020404" pitchFamily="49" charset="0"/>
                <a:cs typeface="Courier New" panose="02070309020205020404" pitchFamily="49" charset="0"/>
              </a:rPr>
              <a:t>count(diamonds,cut</a:t>
            </a:r>
            <a:r>
              <a:rPr lang="en-US">
                <a:latin typeface="Courier New" panose="02070309020205020404" pitchFamily="49" charset="0"/>
                <a:cs typeface="Courier New" panose="02070309020205020404" pitchFamily="49" charset="0"/>
              </a:rPr>
              <a:t>)</a:t>
            </a:r>
          </a:p>
          <a:p>
            <a:pPr>
              <a:lnSpc>
                <a:spcPct val="100000"/>
              </a:lnSpc>
            </a:pPr>
            <a:endParaRPr lang="en-US"/>
          </a:p>
        </p:txBody>
      </p:sp>
    </p:spTree>
    <p:extLst>
      <p:ext uri="{BB962C8B-B14F-4D97-AF65-F5344CB8AC3E}">
        <p14:creationId xmlns:p14="http://schemas.microsoft.com/office/powerpoint/2010/main" val="3416191632"/>
      </p:ext>
    </p:extLst>
  </p:cSld>
  <p:clrMapOvr>
    <a:masterClrMapping/>
  </p:clrMapOvr>
  <p:transition/>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a:t>Examine distribution of continuous </a:t>
            </a:r>
            <a:r>
              <a:rPr lang="en-US" smtClean="0"/>
              <a:t>variable</a:t>
            </a:r>
            <a:endParaRPr lang="en-US"/>
          </a:p>
        </p:txBody>
      </p:sp>
      <p:sp>
        <p:nvSpPr>
          <p:cNvPr id="3" name="Content Placeholder 2"/>
          <p:cNvSpPr>
            <a:spLocks noGrp="1"/>
          </p:cNvSpPr>
          <p:nvPr>
            <p:ph idx="1"/>
          </p:nvPr>
        </p:nvSpPr>
        <p:spPr/>
        <p:txBody>
          <a:bodyPr/>
          <a:lstStyle/>
          <a:p>
            <a:pPr>
              <a:lnSpc>
                <a:spcPct val="100000"/>
              </a:lnSpc>
            </a:pPr>
            <a:r>
              <a:rPr lang="en-US" smtClean="0"/>
              <a:t>Histogram</a:t>
            </a:r>
          </a:p>
          <a:p>
            <a:pPr>
              <a:lnSpc>
                <a:spcPct val="100000"/>
              </a:lnSpc>
            </a:pPr>
            <a:r>
              <a:rPr lang="en-US" err="1" smtClean="0">
                <a:latin typeface="Courier New" panose="02070309020205020404" pitchFamily="49" charset="0"/>
                <a:cs typeface="Courier New" panose="02070309020205020404" pitchFamily="49" charset="0"/>
              </a:rPr>
              <a:t>ggplot(data </a:t>
            </a:r>
            <a:r>
              <a:rPr lang="en-US">
                <a:latin typeface="Courier New" panose="02070309020205020404" pitchFamily="49" charset="0"/>
                <a:cs typeface="Courier New" panose="02070309020205020404" pitchFamily="49" charset="0"/>
              </a:rPr>
              <a:t>= diamonds) +</a:t>
            </a:r>
          </a:p>
          <a:p>
            <a:pPr>
              <a:lnSpc>
                <a:spcPct val="100000"/>
              </a:lnSpc>
            </a:pPr>
            <a:r>
              <a:rPr lang="en-US" smtClean="0">
                <a:latin typeface="Courier New" panose="02070309020205020404" pitchFamily="49" charset="0"/>
                <a:cs typeface="Courier New" panose="02070309020205020404" pitchFamily="49" charset="0"/>
              </a:rPr>
              <a:t>  geom_histogram(mapping </a:t>
            </a:r>
            <a:r>
              <a:rPr lang="en-US">
                <a:latin typeface="Courier New" panose="02070309020205020404" pitchFamily="49" charset="0"/>
                <a:cs typeface="Courier New" panose="02070309020205020404" pitchFamily="49" charset="0"/>
              </a:rPr>
              <a:t>= aes(x = carat), binwidth = 0.5</a:t>
            </a:r>
            <a:r>
              <a:rPr lang="en-US"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a:t>Can also manually calculate the count:</a:t>
            </a:r>
          </a:p>
          <a:p>
            <a:pPr>
              <a:lnSpc>
                <a:spcPct val="100000"/>
              </a:lnSpc>
            </a:pPr>
            <a:r>
              <a:rPr lang="en-US" smtClean="0">
                <a:latin typeface="Courier New" panose="02070309020205020404" pitchFamily="49" charset="0"/>
                <a:cs typeface="Courier New" panose="02070309020205020404" pitchFamily="49" charset="0"/>
              </a:rPr>
              <a:t>count(diamonds</a:t>
            </a:r>
            <a:r>
              <a:rPr lang="en-US">
                <a:latin typeface="Courier New" panose="02070309020205020404" pitchFamily="49" charset="0"/>
                <a:cs typeface="Courier New" panose="02070309020205020404" pitchFamily="49" charset="0"/>
              </a:rPr>
              <a:t>, cut_width(carat, 0.5))</a:t>
            </a:r>
          </a:p>
        </p:txBody>
      </p:sp>
    </p:spTree>
    <p:extLst>
      <p:ext uri="{BB962C8B-B14F-4D97-AF65-F5344CB8AC3E}">
        <p14:creationId xmlns:p14="http://schemas.microsoft.com/office/powerpoint/2010/main" val="3726627881"/>
      </p:ext>
    </p:extLst>
  </p:cSld>
  <p:clrMapOvr>
    <a:masterClrMapping/>
  </p:clrMapOvr>
  <p:transition/>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Changing binwidth</a:t>
            </a:r>
            <a:endParaRPr lang="en-US"/>
          </a:p>
        </p:txBody>
      </p:sp>
      <p:sp>
        <p:nvSpPr>
          <p:cNvPr id="3" name="Content Placeholder 2"/>
          <p:cNvSpPr>
            <a:spLocks noGrp="1"/>
          </p:cNvSpPr>
          <p:nvPr>
            <p:ph idx="1"/>
          </p:nvPr>
        </p:nvSpPr>
        <p:spPr/>
        <p:txBody>
          <a:bodyPr/>
          <a:lstStyle/>
          <a:p>
            <a:pPr>
              <a:lnSpc>
                <a:spcPct val="100000"/>
              </a:lnSpc>
            </a:pPr>
            <a:r>
              <a:rPr lang="en-US" sz="2000" err="1" smtClean="0">
                <a:latin typeface="Courier New" panose="02070309020205020404" pitchFamily="49" charset="0"/>
                <a:cs typeface="Courier New" panose="02070309020205020404" pitchFamily="49" charset="0"/>
              </a:rPr>
              <a:t>ggplot(data </a:t>
            </a:r>
            <a:r>
              <a:rPr lang="en-US" sz="2000">
                <a:latin typeface="Courier New" panose="02070309020205020404" pitchFamily="49" charset="0"/>
                <a:cs typeface="Courier New" panose="02070309020205020404" pitchFamily="49" charset="0"/>
              </a:rPr>
              <a:t>= </a:t>
            </a:r>
            <a:r>
              <a:rPr lang="en-US" sz="2000" smtClean="0">
                <a:latin typeface="Courier New" panose="02070309020205020404" pitchFamily="49" charset="0"/>
                <a:cs typeface="Courier New" panose="02070309020205020404" pitchFamily="49" charset="0"/>
              </a:rPr>
              <a:t>diamonds, </a:t>
            </a:r>
            <a:r>
              <a:rPr lang="en-US" sz="2000">
                <a:latin typeface="Courier New" panose="02070309020205020404" pitchFamily="49" charset="0"/>
                <a:cs typeface="Courier New" panose="02070309020205020404" pitchFamily="49" charset="0"/>
              </a:rPr>
              <a:t>mapping = aes(x = carat)) +</a:t>
            </a: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geom_histogram(binwidth = 0.1</a:t>
            </a:r>
            <a:r>
              <a:rPr lang="en-US" sz="2000"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Let’s define a smaller data for more detailed analysis</a:t>
            </a:r>
          </a:p>
          <a:p>
            <a:pPr>
              <a:lnSpc>
                <a:spcPct val="100000"/>
              </a:lnSpc>
            </a:pPr>
            <a:r>
              <a:rPr lang="en-US" sz="2000" smtClean="0">
                <a:latin typeface="Courier New" panose="02070309020205020404" pitchFamily="49" charset="0"/>
                <a:cs typeface="Courier New" panose="02070309020205020404" pitchFamily="49" charset="0"/>
              </a:rPr>
              <a:t>smaller </a:t>
            </a:r>
            <a:r>
              <a:rPr lang="en-US" sz="2000">
                <a:latin typeface="Courier New" panose="02070309020205020404" pitchFamily="49" charset="0"/>
                <a:cs typeface="Courier New" panose="02070309020205020404" pitchFamily="49" charset="0"/>
              </a:rPr>
              <a:t>&lt;- </a:t>
            </a:r>
            <a:r>
              <a:rPr lang="en-US" sz="2000" smtClean="0">
                <a:latin typeface="Courier New" panose="02070309020205020404" pitchFamily="49" charset="0"/>
                <a:cs typeface="Courier New" panose="02070309020205020404" pitchFamily="49" charset="0"/>
              </a:rPr>
              <a:t>filter(diamonds, carat </a:t>
            </a:r>
            <a:r>
              <a:rPr lang="en-US" sz="2000">
                <a:latin typeface="Courier New" panose="02070309020205020404" pitchFamily="49" charset="0"/>
                <a:cs typeface="Courier New" panose="02070309020205020404" pitchFamily="49" charset="0"/>
              </a:rPr>
              <a:t>&lt; 3</a:t>
            </a:r>
            <a:r>
              <a:rPr lang="en-US" sz="2000" smtClean="0">
                <a:latin typeface="Courier New" panose="02070309020205020404" pitchFamily="49" charset="0"/>
                <a:cs typeface="Courier New" panose="02070309020205020404" pitchFamily="49" charset="0"/>
              </a:rPr>
              <a:t>)</a:t>
            </a:r>
          </a:p>
          <a:p>
            <a:pPr>
              <a:lnSpc>
                <a:spcPct val="100000"/>
              </a:lnSpc>
            </a:pPr>
            <a:r>
              <a:rPr lang="en-US" smtClean="0"/>
              <a:t>And plot again:</a:t>
            </a:r>
          </a:p>
          <a:p>
            <a:pPr>
              <a:lnSpc>
                <a:spcPct val="100000"/>
              </a:lnSpc>
            </a:pPr>
            <a:r>
              <a:rPr lang="en-US" sz="2000" err="1" smtClean="0">
                <a:latin typeface="Courier New" panose="02070309020205020404" pitchFamily="49" charset="0"/>
                <a:cs typeface="Courier New" panose="02070309020205020404" pitchFamily="49" charset="0"/>
              </a:rPr>
              <a:t>ggplot(data </a:t>
            </a:r>
            <a:r>
              <a:rPr lang="en-US" sz="2000">
                <a:latin typeface="Courier New" panose="02070309020205020404" pitchFamily="49" charset="0"/>
                <a:cs typeface="Courier New" panose="02070309020205020404" pitchFamily="49" charset="0"/>
              </a:rPr>
              <a:t>= smaller, mapping = aes(x = carat)) +</a:t>
            </a: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geom_histogram(binwidth = 0.1)</a:t>
            </a:r>
          </a:p>
        </p:txBody>
      </p:sp>
    </p:spTree>
    <p:extLst>
      <p:ext uri="{BB962C8B-B14F-4D97-AF65-F5344CB8AC3E}">
        <p14:creationId xmlns:p14="http://schemas.microsoft.com/office/powerpoint/2010/main" val="1918741838"/>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 Table – Data Type</a:t>
            </a:r>
          </a:p>
        </p:txBody>
      </p:sp>
      <p:sp>
        <p:nvSpPr>
          <p:cNvPr id="9219" name="Rectangle 3"/>
          <p:cNvSpPr>
            <a:spLocks noGrp="1" noChangeArrowheads="1"/>
          </p:cNvSpPr>
          <p:nvPr>
            <p:ph type="body" idx="4294967295"/>
          </p:nvPr>
        </p:nvSpPr>
        <p:spPr>
          <a:xfrm>
            <a:off x="381000" y="1676400"/>
            <a:ext cx="8229600" cy="5029200"/>
          </a:xfrm>
          <a:ln>
            <a:noFill/>
          </a:ln>
        </p:spPr>
        <p:txBody>
          <a:bodyPr/>
          <a:lstStyle/>
          <a:p>
            <a:pPr eaLnBrk="1" hangingPunct="1">
              <a:lnSpc>
                <a:spcPct val="100000"/>
              </a:lnSpc>
              <a:defRPr/>
            </a:pPr>
            <a:r>
              <a:rPr lang="en-US" smtClean="0"/>
              <a:t>Tables are the foundation of an Access database. Each field in a table has a data type. </a:t>
            </a:r>
          </a:p>
          <a:p>
            <a:pPr eaLnBrk="1" hangingPunct="1">
              <a:lnSpc>
                <a:spcPct val="100000"/>
              </a:lnSpc>
              <a:defRPr/>
            </a:pPr>
            <a:endParaRPr lang="en-US" smtClean="0"/>
          </a:p>
          <a:p>
            <a:pPr marL="176213" indent="-176213">
              <a:lnSpc>
                <a:spcPct val="100000"/>
              </a:lnSpc>
              <a:spcBef>
                <a:spcPct val="0"/>
              </a:spcBef>
              <a:spcAft>
                <a:spcPct val="0"/>
              </a:spcAft>
              <a:buFont typeface="Arial" pitchFamily="34" charset="0"/>
              <a:buChar char="•"/>
              <a:defRPr/>
            </a:pPr>
            <a:r>
              <a:rPr lang="en-US" sz="2200" i="1"/>
              <a:t>Short Text;</a:t>
            </a:r>
            <a:r>
              <a:rPr lang="en-US" sz="2200"/>
              <a:t> </a:t>
            </a:r>
            <a:r>
              <a:rPr lang="en-US" sz="2200">
                <a:solidFill>
                  <a:srgbClr val="0070C0"/>
                </a:solidFill>
              </a:rPr>
              <a:t>A field that contains </a:t>
            </a:r>
            <a:r>
              <a:rPr lang="en-US" sz="2200" smtClean="0">
                <a:solidFill>
                  <a:srgbClr val="0070C0"/>
                </a:solidFill>
              </a:rPr>
              <a:t>words; </a:t>
            </a:r>
            <a:r>
              <a:rPr lang="en-US" sz="2200">
                <a:solidFill>
                  <a:srgbClr val="0070C0"/>
                </a:solidFill>
              </a:rPr>
              <a:t>can contain no more than 255 alphanumeric </a:t>
            </a:r>
            <a:r>
              <a:rPr lang="en-US" sz="2200" smtClean="0">
                <a:solidFill>
                  <a:srgbClr val="0070C0"/>
                </a:solidFill>
              </a:rPr>
              <a:t>characters</a:t>
            </a:r>
          </a:p>
          <a:p>
            <a:pPr marL="176213" indent="-176213">
              <a:lnSpc>
                <a:spcPct val="100000"/>
              </a:lnSpc>
              <a:spcBef>
                <a:spcPct val="0"/>
              </a:spcBef>
              <a:spcAft>
                <a:spcPct val="0"/>
              </a:spcAft>
              <a:buFont typeface="Arial" pitchFamily="34" charset="0"/>
              <a:buChar char="•"/>
              <a:defRPr/>
            </a:pPr>
            <a:endParaRPr lang="en-US" sz="2200" smtClean="0"/>
          </a:p>
          <a:p>
            <a:pPr marL="176213" indent="-176213">
              <a:lnSpc>
                <a:spcPct val="100000"/>
              </a:lnSpc>
              <a:spcBef>
                <a:spcPct val="0"/>
              </a:spcBef>
              <a:spcAft>
                <a:spcPct val="0"/>
              </a:spcAft>
              <a:buFont typeface="Arial" pitchFamily="34" charset="0"/>
              <a:buChar char="•"/>
              <a:defRPr/>
            </a:pPr>
            <a:r>
              <a:rPr lang="en-US" sz="2200" i="1"/>
              <a:t>Long Text;</a:t>
            </a:r>
            <a:r>
              <a:rPr lang="en-US" sz="2200"/>
              <a:t> </a:t>
            </a:r>
            <a:r>
              <a:rPr lang="en-US" sz="2200">
                <a:solidFill>
                  <a:srgbClr val="0070C0"/>
                </a:solidFill>
              </a:rPr>
              <a:t>A larger field that contains words and is generally used for recording lengthy descriptive </a:t>
            </a:r>
            <a:r>
              <a:rPr lang="en-US" sz="2200" smtClean="0">
                <a:solidFill>
                  <a:srgbClr val="0070C0"/>
                </a:solidFill>
              </a:rPr>
              <a:t>entries; </a:t>
            </a:r>
            <a:r>
              <a:rPr lang="en-US" sz="2200">
                <a:solidFill>
                  <a:srgbClr val="0070C0"/>
                </a:solidFill>
              </a:rPr>
              <a:t>can contain no more than to 65,536 alphanumeric characters</a:t>
            </a:r>
            <a:r>
              <a:rPr lang="en-US" sz="2200" smtClean="0">
                <a:solidFill>
                  <a:srgbClr val="0070C0"/>
                </a:solidFill>
              </a:rPr>
              <a:t>.</a:t>
            </a:r>
          </a:p>
        </p:txBody>
      </p:sp>
    </p:spTree>
    <p:extLst>
      <p:ext uri="{BB962C8B-B14F-4D97-AF65-F5344CB8AC3E}">
        <p14:creationId xmlns:p14="http://schemas.microsoft.com/office/powerpoint/2010/main" val="3556017642"/>
      </p:ext>
    </p:extLst>
  </p:cSld>
  <p:clrMapOvr>
    <a:masterClrMapping/>
  </p:clrMapOvr>
  <p:transition/>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a:t>Overlay multiple histograms using </a:t>
            </a:r>
            <a:r>
              <a:rPr lang="en-US" err="1">
                <a:latin typeface="Courier New" panose="02070309020205020404" pitchFamily="49" charset="0"/>
                <a:cs typeface="Courier New" panose="02070309020205020404" pitchFamily="49" charset="0"/>
              </a:rPr>
              <a:t>geom_freqpoly()</a:t>
            </a:r>
          </a:p>
        </p:txBody>
      </p:sp>
      <p:sp>
        <p:nvSpPr>
          <p:cNvPr id="3" name="Content Placeholder 2"/>
          <p:cNvSpPr>
            <a:spLocks noGrp="1"/>
          </p:cNvSpPr>
          <p:nvPr>
            <p:ph idx="1"/>
          </p:nvPr>
        </p:nvSpPr>
        <p:spPr/>
        <p:txBody>
          <a:bodyPr/>
          <a:lstStyle/>
          <a:p>
            <a:pPr>
              <a:lnSpc>
                <a:spcPct val="100000"/>
              </a:lnSpc>
            </a:pPr>
            <a:r>
              <a:rPr lang="en-US" err="1">
                <a:latin typeface="Courier New" panose="02070309020205020404" pitchFamily="49" charset="0"/>
                <a:cs typeface="Courier New" panose="02070309020205020404" pitchFamily="49" charset="0"/>
              </a:rPr>
              <a:t>ggplot(data = smaller, mapping = aes(x = carat, colour = cut)) +</a:t>
            </a:r>
          </a:p>
          <a:p>
            <a:pPr>
              <a:lnSpc>
                <a:spcPct val="100000"/>
              </a:lnSpc>
            </a:pPr>
            <a:r>
              <a:rPr lang="en-US">
                <a:latin typeface="Courier New" panose="02070309020205020404" pitchFamily="49" charset="0"/>
                <a:cs typeface="Courier New" panose="02070309020205020404" pitchFamily="49" charset="0"/>
              </a:rPr>
              <a:t>  geom_freqpoly(binwidth = 0.1)</a:t>
            </a:r>
          </a:p>
        </p:txBody>
      </p:sp>
    </p:spTree>
    <p:extLst>
      <p:ext uri="{BB962C8B-B14F-4D97-AF65-F5344CB8AC3E}">
        <p14:creationId xmlns:p14="http://schemas.microsoft.com/office/powerpoint/2010/main" val="3733342079"/>
      </p:ext>
    </p:extLst>
  </p:cSld>
  <p:clrMapOvr>
    <a:masterClrMapping/>
  </p:clrMapOvr>
  <p:transition/>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a:t>After </a:t>
            </a:r>
            <a:r>
              <a:rPr lang="en-US" err="1" smtClean="0"/>
              <a:t>visualising </a:t>
            </a:r>
            <a:r>
              <a:rPr lang="en-US"/>
              <a:t>variation, </a:t>
            </a:r>
            <a:br>
              <a:rPr lang="en-US" smtClean="0"/>
            </a:br>
            <a:r>
              <a:rPr lang="en-US" smtClean="0"/>
              <a:t>what </a:t>
            </a:r>
            <a:r>
              <a:rPr lang="en-US"/>
              <a:t>should you look for?</a:t>
            </a:r>
          </a:p>
        </p:txBody>
      </p:sp>
      <p:sp>
        <p:nvSpPr>
          <p:cNvPr id="3" name="Content Placeholder 2"/>
          <p:cNvSpPr>
            <a:spLocks noGrp="1"/>
          </p:cNvSpPr>
          <p:nvPr>
            <p:ph idx="1"/>
          </p:nvPr>
        </p:nvSpPr>
        <p:spPr/>
        <p:txBody>
          <a:bodyPr/>
          <a:lstStyle/>
          <a:p>
            <a:pPr>
              <a:lnSpc>
                <a:spcPct val="100000"/>
              </a:lnSpc>
            </a:pPr>
            <a:r>
              <a:rPr lang="en-US" smtClean="0"/>
              <a:t>What </a:t>
            </a:r>
            <a:r>
              <a:rPr lang="en-US"/>
              <a:t>type of follow-up questions should you ask? </a:t>
            </a:r>
          </a:p>
          <a:p>
            <a:pPr>
              <a:lnSpc>
                <a:spcPct val="100000"/>
              </a:lnSpc>
            </a:pPr>
            <a:r>
              <a:rPr lang="en-US" smtClean="0"/>
              <a:t>The </a:t>
            </a:r>
            <a:r>
              <a:rPr lang="en-US"/>
              <a:t>key to asking good follow-up questions will be to rely on your:</a:t>
            </a:r>
          </a:p>
          <a:p>
            <a:pPr marL="342900" indent="-342900">
              <a:lnSpc>
                <a:spcPct val="100000"/>
              </a:lnSpc>
              <a:buFont typeface="Arial" pitchFamily="34" charset="0"/>
              <a:buChar char="•"/>
            </a:pPr>
            <a:r>
              <a:rPr lang="en-US" smtClean="0"/>
              <a:t>curiosity: </a:t>
            </a:r>
            <a:r>
              <a:rPr lang="en-US"/>
              <a:t>What do you want to learn more about?</a:t>
            </a:r>
          </a:p>
          <a:p>
            <a:pPr marL="342900" indent="-342900">
              <a:lnSpc>
                <a:spcPct val="100000"/>
              </a:lnSpc>
              <a:buFont typeface="Arial" pitchFamily="34" charset="0"/>
              <a:buChar char="•"/>
            </a:pPr>
            <a:r>
              <a:rPr lang="en-US" smtClean="0"/>
              <a:t>skepticism: </a:t>
            </a:r>
            <a:r>
              <a:rPr lang="en-US"/>
              <a:t>How could this be misleading?</a:t>
            </a:r>
          </a:p>
        </p:txBody>
      </p:sp>
    </p:spTree>
    <p:extLst>
      <p:ext uri="{BB962C8B-B14F-4D97-AF65-F5344CB8AC3E}">
        <p14:creationId xmlns:p14="http://schemas.microsoft.com/office/powerpoint/2010/main" val="3621930087"/>
      </p:ext>
    </p:extLst>
  </p:cSld>
  <p:clrMapOvr>
    <a:masterClrMapping/>
  </p:clrMapOvr>
  <p:transition/>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Typical values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mtClean="0"/>
              <a:t>Which </a:t>
            </a:r>
            <a:r>
              <a:rPr lang="en-US"/>
              <a:t>values are the most common? Why?</a:t>
            </a:r>
          </a:p>
          <a:p>
            <a:pPr marL="342900" indent="-342900">
              <a:lnSpc>
                <a:spcPct val="100000"/>
              </a:lnSpc>
              <a:buFont typeface="Arial" pitchFamily="34" charset="0"/>
              <a:buChar char="•"/>
            </a:pPr>
            <a:r>
              <a:rPr lang="en-US" smtClean="0"/>
              <a:t>Which </a:t>
            </a:r>
            <a:r>
              <a:rPr lang="en-US"/>
              <a:t>values are rare? Why? Does that match your expectations?</a:t>
            </a:r>
          </a:p>
          <a:p>
            <a:pPr marL="342900" indent="-342900">
              <a:lnSpc>
                <a:spcPct val="100000"/>
              </a:lnSpc>
              <a:buFont typeface="Arial" pitchFamily="34" charset="0"/>
              <a:buChar char="•"/>
            </a:pPr>
            <a:r>
              <a:rPr lang="en-US" smtClean="0"/>
              <a:t>Can </a:t>
            </a:r>
            <a:r>
              <a:rPr lang="en-US"/>
              <a:t>you see any unusual patterns? What might explain them?</a:t>
            </a:r>
          </a:p>
        </p:txBody>
      </p:sp>
    </p:spTree>
    <p:extLst>
      <p:ext uri="{BB962C8B-B14F-4D97-AF65-F5344CB8AC3E}">
        <p14:creationId xmlns:p14="http://schemas.microsoft.com/office/powerpoint/2010/main" val="222561284"/>
      </p:ext>
    </p:extLst>
  </p:cSld>
  <p:clrMapOvr>
    <a:masterClrMapping/>
  </p:clrMapOvr>
  <p:transition/>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Typical values</a:t>
            </a:r>
          </a:p>
        </p:txBody>
      </p:sp>
      <p:sp>
        <p:nvSpPr>
          <p:cNvPr id="3" name="Content Placeholder 2"/>
          <p:cNvSpPr>
            <a:spLocks noGrp="1"/>
          </p:cNvSpPr>
          <p:nvPr>
            <p:ph idx="1"/>
          </p:nvPr>
        </p:nvSpPr>
        <p:spPr/>
        <p:txBody>
          <a:bodyPr/>
          <a:lstStyle/>
          <a:p>
            <a:pPr>
              <a:lnSpc>
                <a:spcPct val="100000"/>
              </a:lnSpc>
            </a:pPr>
            <a:r>
              <a:rPr lang="en-US"/>
              <a:t>As an example, </a:t>
            </a:r>
            <a:r>
              <a:rPr lang="en-US" smtClean="0"/>
              <a:t>try this first:</a:t>
            </a:r>
          </a:p>
          <a:p>
            <a:pPr>
              <a:lnSpc>
                <a:spcPct val="100000"/>
              </a:lnSpc>
            </a:pPr>
            <a:r>
              <a:rPr lang="en-US" sz="2000" err="1" smtClean="0">
                <a:latin typeface="Courier New" panose="02070309020205020404" pitchFamily="49" charset="0"/>
                <a:cs typeface="Courier New" panose="02070309020205020404" pitchFamily="49" charset="0"/>
              </a:rPr>
              <a:t>ggplot(data </a:t>
            </a:r>
            <a:r>
              <a:rPr lang="en-US" sz="2000">
                <a:latin typeface="Courier New" panose="02070309020205020404" pitchFamily="49" charset="0"/>
                <a:cs typeface="Courier New" panose="02070309020205020404" pitchFamily="49" charset="0"/>
              </a:rPr>
              <a:t>= smaller, mapping = aes(x = carat)) +</a:t>
            </a: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geom_histogram(binwidth = </a:t>
            </a:r>
            <a:r>
              <a:rPr lang="en-US" sz="2000" smtClean="0">
                <a:latin typeface="Courier New" panose="02070309020205020404" pitchFamily="49" charset="0"/>
                <a:cs typeface="Courier New" panose="02070309020205020404" pitchFamily="49" charset="0"/>
              </a:rPr>
              <a:t>0.1</a:t>
            </a:r>
            <a:r>
              <a:rPr lang="en-US" sz="2000">
                <a:latin typeface="Courier New" panose="02070309020205020404" pitchFamily="49" charset="0"/>
                <a:cs typeface="Courier New" panose="02070309020205020404" pitchFamily="49" charset="0"/>
              </a:rPr>
              <a:t>)</a:t>
            </a:r>
          </a:p>
          <a:p>
            <a:pPr>
              <a:lnSpc>
                <a:spcPct val="100000"/>
              </a:lnSpc>
            </a:pPr>
            <a:r>
              <a:rPr lang="en-US" smtClean="0"/>
              <a:t>Then try the same with </a:t>
            </a:r>
            <a:r>
              <a:rPr lang="en-US" err="1"/>
              <a:t>binwidth = </a:t>
            </a:r>
            <a:r>
              <a:rPr lang="en-US" smtClean="0"/>
              <a:t>0.01</a:t>
            </a:r>
          </a:p>
          <a:p>
            <a:pPr>
              <a:lnSpc>
                <a:spcPct val="100000"/>
              </a:lnSpc>
            </a:pPr>
            <a:endParaRPr lang="en-US" smtClean="0"/>
          </a:p>
          <a:p>
            <a:pPr marL="342900" indent="-342900">
              <a:lnSpc>
                <a:spcPct val="100000"/>
              </a:lnSpc>
              <a:buFont typeface="Arial" pitchFamily="34" charset="0"/>
              <a:buChar char="•"/>
            </a:pPr>
            <a:r>
              <a:rPr lang="en-US" smtClean="0"/>
              <a:t>Why </a:t>
            </a:r>
            <a:r>
              <a:rPr lang="en-US"/>
              <a:t>are there more diamonds at whole carats and common fractions of carats?</a:t>
            </a:r>
          </a:p>
          <a:p>
            <a:pPr marL="342900" indent="-342900">
              <a:lnSpc>
                <a:spcPct val="100000"/>
              </a:lnSpc>
              <a:buFont typeface="Arial" pitchFamily="34" charset="0"/>
              <a:buChar char="•"/>
            </a:pPr>
            <a:r>
              <a:rPr lang="en-US" smtClean="0"/>
              <a:t>Why </a:t>
            </a:r>
            <a:r>
              <a:rPr lang="en-US"/>
              <a:t>are there more diamonds slightly to the right of each peak than there are slightly to the left of each peak?</a:t>
            </a:r>
          </a:p>
        </p:txBody>
      </p:sp>
    </p:spTree>
    <p:extLst>
      <p:ext uri="{BB962C8B-B14F-4D97-AF65-F5344CB8AC3E}">
        <p14:creationId xmlns:p14="http://schemas.microsoft.com/office/powerpoint/2010/main" val="192465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Typical values: another example</a:t>
            </a:r>
            <a:endParaRPr lang="en-US"/>
          </a:p>
        </p:txBody>
      </p:sp>
      <p:sp>
        <p:nvSpPr>
          <p:cNvPr id="3" name="Content Placeholder 2"/>
          <p:cNvSpPr>
            <a:spLocks noGrp="1"/>
          </p:cNvSpPr>
          <p:nvPr>
            <p:ph idx="1"/>
          </p:nvPr>
        </p:nvSpPr>
        <p:spPr/>
        <p:txBody>
          <a:bodyPr/>
          <a:lstStyle/>
          <a:p>
            <a:pPr>
              <a:lnSpc>
                <a:spcPct val="100000"/>
              </a:lnSpc>
            </a:pPr>
            <a:r>
              <a:rPr lang="en-US" smtClean="0"/>
              <a:t>Check out the data </a:t>
            </a:r>
            <a:r>
              <a:rPr lang="en-US" smtClean="0">
                <a:latin typeface="Courier New" panose="02070309020205020404" pitchFamily="49" charset="0"/>
                <a:cs typeface="Courier New" panose="02070309020205020404" pitchFamily="49" charset="0"/>
              </a:rPr>
              <a:t>faithful</a:t>
            </a:r>
          </a:p>
          <a:p>
            <a:pPr>
              <a:lnSpc>
                <a:spcPct val="100000"/>
              </a:lnSpc>
            </a:pPr>
            <a:r>
              <a:rPr lang="en-US" smtClean="0"/>
              <a:t>The data is about 272 </a:t>
            </a:r>
            <a:r>
              <a:rPr lang="en-US"/>
              <a:t>eruptions of the Old Faithful Geyser in Yellowstone National </a:t>
            </a:r>
            <a:r>
              <a:rPr lang="en-US" smtClean="0"/>
              <a:t>Park</a:t>
            </a:r>
          </a:p>
          <a:p>
            <a:pPr>
              <a:lnSpc>
                <a:spcPct val="100000"/>
              </a:lnSpc>
            </a:pPr>
            <a:r>
              <a:rPr lang="en-US" smtClean="0"/>
              <a:t>Try:</a:t>
            </a:r>
          </a:p>
          <a:p>
            <a:pPr>
              <a:lnSpc>
                <a:spcPct val="100000"/>
              </a:lnSpc>
            </a:pPr>
            <a:r>
              <a:rPr lang="en-US" sz="2000" err="1" smtClean="0">
                <a:latin typeface="Courier New" panose="02070309020205020404" pitchFamily="49" charset="0"/>
                <a:cs typeface="Courier New" panose="02070309020205020404" pitchFamily="49" charset="0"/>
              </a:rPr>
              <a:t>ggplot(data </a:t>
            </a:r>
            <a:r>
              <a:rPr lang="en-US" sz="2000">
                <a:latin typeface="Courier New" panose="02070309020205020404" pitchFamily="49" charset="0"/>
                <a:cs typeface="Courier New" panose="02070309020205020404" pitchFamily="49" charset="0"/>
              </a:rPr>
              <a:t>= faithful, mapping = aes(x = eruptions)) + </a:t>
            </a: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geom_histogram(binwidth = 0.25</a:t>
            </a:r>
            <a:r>
              <a:rPr lang="en-US" sz="2000" smtClean="0">
                <a:latin typeface="Courier New" panose="02070309020205020404" pitchFamily="49" charset="0"/>
                <a:cs typeface="Courier New" panose="02070309020205020404" pitchFamily="49" charset="0"/>
              </a:rPr>
              <a:t>)</a:t>
            </a:r>
          </a:p>
          <a:p>
            <a:pPr>
              <a:lnSpc>
                <a:spcPct val="100000"/>
              </a:lnSpc>
            </a:pPr>
            <a:r>
              <a:rPr lang="en-US"/>
              <a:t>This histogram shows that </a:t>
            </a:r>
            <a:r>
              <a:rPr lang="en-US" smtClean="0"/>
              <a:t>eruption </a:t>
            </a:r>
            <a:r>
              <a:rPr lang="en-US"/>
              <a:t>times appear to be clustered into two groups: there are short eruptions (of around 2 minutes) and long eruptions (4-5 minutes), but little in between.</a:t>
            </a:r>
          </a:p>
        </p:txBody>
      </p:sp>
    </p:spTree>
    <p:extLst>
      <p:ext uri="{BB962C8B-B14F-4D97-AF65-F5344CB8AC3E}">
        <p14:creationId xmlns:p14="http://schemas.microsoft.com/office/powerpoint/2010/main" val="4211148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a:t>Clusters of similar values suggest that subgroups exist in your data</a:t>
            </a:r>
          </a:p>
        </p:txBody>
      </p:sp>
      <p:sp>
        <p:nvSpPr>
          <p:cNvPr id="3" name="Content Placeholder 2"/>
          <p:cNvSpPr>
            <a:spLocks noGrp="1"/>
          </p:cNvSpPr>
          <p:nvPr>
            <p:ph idx="1"/>
          </p:nvPr>
        </p:nvSpPr>
        <p:spPr>
          <a:xfrm>
            <a:off x="228600" y="1752600"/>
            <a:ext cx="8690112" cy="5029200"/>
          </a:xfrm>
        </p:spPr>
        <p:txBody>
          <a:bodyPr/>
          <a:lstStyle/>
          <a:p>
            <a:pPr>
              <a:lnSpc>
                <a:spcPct val="100000"/>
              </a:lnSpc>
            </a:pPr>
            <a:r>
              <a:rPr lang="en-US"/>
              <a:t>To understand the subgroups, ask:</a:t>
            </a:r>
          </a:p>
          <a:p>
            <a:pPr marL="342900" indent="-342900">
              <a:lnSpc>
                <a:spcPct val="100000"/>
              </a:lnSpc>
              <a:buFont typeface="Arial" pitchFamily="34" charset="0"/>
              <a:buChar char="•"/>
            </a:pPr>
            <a:r>
              <a:rPr lang="en-US" smtClean="0"/>
              <a:t>How </a:t>
            </a:r>
            <a:r>
              <a:rPr lang="en-US"/>
              <a:t>are the observations within each cluster similar to each other?</a:t>
            </a:r>
          </a:p>
          <a:p>
            <a:pPr marL="342900" indent="-342900">
              <a:lnSpc>
                <a:spcPct val="100000"/>
              </a:lnSpc>
              <a:buFont typeface="Arial" pitchFamily="34" charset="0"/>
              <a:buChar char="•"/>
            </a:pPr>
            <a:r>
              <a:rPr lang="en-US" smtClean="0"/>
              <a:t>How </a:t>
            </a:r>
            <a:r>
              <a:rPr lang="en-US"/>
              <a:t>are the observations in separate clusters different from each other?</a:t>
            </a:r>
          </a:p>
          <a:p>
            <a:pPr marL="342900" indent="-342900">
              <a:lnSpc>
                <a:spcPct val="100000"/>
              </a:lnSpc>
              <a:buFont typeface="Arial" pitchFamily="34" charset="0"/>
              <a:buChar char="•"/>
            </a:pPr>
            <a:r>
              <a:rPr lang="en-US" smtClean="0"/>
              <a:t>How </a:t>
            </a:r>
            <a:r>
              <a:rPr lang="en-US"/>
              <a:t>can you explain or describe the clusters?</a:t>
            </a:r>
          </a:p>
          <a:p>
            <a:pPr marL="342900" indent="-342900">
              <a:lnSpc>
                <a:spcPct val="100000"/>
              </a:lnSpc>
              <a:buFont typeface="Arial" pitchFamily="34" charset="0"/>
              <a:buChar char="•"/>
            </a:pPr>
            <a:r>
              <a:rPr lang="en-US" smtClean="0"/>
              <a:t>Why can </a:t>
            </a:r>
            <a:r>
              <a:rPr lang="en-US"/>
              <a:t>the appearance of clusters be misleading</a:t>
            </a:r>
            <a:r>
              <a:rPr lang="en-US" smtClean="0"/>
              <a:t>?</a:t>
            </a:r>
          </a:p>
          <a:p>
            <a:pPr>
              <a:lnSpc>
                <a:spcPct val="100000"/>
              </a:lnSpc>
            </a:pPr>
            <a:endParaRPr lang="en-US" smtClean="0"/>
          </a:p>
          <a:p>
            <a:pPr>
              <a:lnSpc>
                <a:spcPct val="100000"/>
              </a:lnSpc>
            </a:pPr>
            <a:r>
              <a:rPr lang="en-US" smtClean="0"/>
              <a:t>Many </a:t>
            </a:r>
            <a:r>
              <a:rPr lang="en-US"/>
              <a:t>of the questions above will prompt you to explore a `relationship between variables`, for example, to see if the values of one variable can explain the behavior of another variable.</a:t>
            </a:r>
          </a:p>
        </p:txBody>
      </p:sp>
    </p:spTree>
    <p:extLst>
      <p:ext uri="{BB962C8B-B14F-4D97-AF65-F5344CB8AC3E}">
        <p14:creationId xmlns:p14="http://schemas.microsoft.com/office/powerpoint/2010/main" val="2472401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Unusual values</a:t>
            </a:r>
          </a:p>
        </p:txBody>
      </p:sp>
      <p:sp>
        <p:nvSpPr>
          <p:cNvPr id="3" name="Content Placeholder 2"/>
          <p:cNvSpPr>
            <a:spLocks noGrp="1"/>
          </p:cNvSpPr>
          <p:nvPr>
            <p:ph idx="1"/>
          </p:nvPr>
        </p:nvSpPr>
        <p:spPr/>
        <p:txBody>
          <a:bodyPr/>
          <a:lstStyle/>
          <a:p>
            <a:pPr>
              <a:lnSpc>
                <a:spcPct val="100000"/>
              </a:lnSpc>
            </a:pPr>
            <a:r>
              <a:rPr lang="en-US" smtClean="0"/>
              <a:t>When </a:t>
            </a:r>
            <a:r>
              <a:rPr lang="en-US"/>
              <a:t>you have a lot of data, outliers are sometimes difficult to see in a histogram</a:t>
            </a:r>
            <a:r>
              <a:rPr lang="en-US" smtClean="0"/>
              <a:t>.</a:t>
            </a:r>
          </a:p>
          <a:p>
            <a:pPr>
              <a:lnSpc>
                <a:spcPct val="100000"/>
              </a:lnSpc>
            </a:pPr>
            <a:r>
              <a:rPr lang="en-US" sz="2000" err="1" smtClean="0">
                <a:latin typeface="Courier New" panose="02070309020205020404" pitchFamily="49" charset="0"/>
                <a:cs typeface="Courier New" panose="02070309020205020404" pitchFamily="49" charset="0"/>
              </a:rPr>
              <a:t>ggplot(diamonds</a:t>
            </a:r>
            <a:r>
              <a:rPr lang="en-US" sz="2000">
                <a:latin typeface="Courier New" panose="02070309020205020404" pitchFamily="49" charset="0"/>
                <a:cs typeface="Courier New" panose="02070309020205020404" pitchFamily="49" charset="0"/>
              </a:rPr>
              <a:t>) + </a:t>
            </a: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geom_histogram(mapping = aes(x = y), binwidth = 0.5</a:t>
            </a:r>
            <a:r>
              <a:rPr lang="en-US" sz="2000" smtClean="0">
                <a:latin typeface="Courier New" panose="02070309020205020404" pitchFamily="49" charset="0"/>
                <a:cs typeface="Courier New" panose="02070309020205020404" pitchFamily="49" charset="0"/>
              </a:rPr>
              <a:t>)</a:t>
            </a:r>
          </a:p>
          <a:p>
            <a:pPr>
              <a:lnSpc>
                <a:spcPct val="100000"/>
              </a:lnSpc>
            </a:pPr>
            <a:endParaRPr lang="en-US"/>
          </a:p>
          <a:p>
            <a:pPr>
              <a:lnSpc>
                <a:spcPct val="100000"/>
              </a:lnSpc>
            </a:pPr>
            <a:r>
              <a:rPr lang="en-US" smtClean="0"/>
              <a:t>Instead, try:</a:t>
            </a:r>
          </a:p>
          <a:p>
            <a:pPr>
              <a:lnSpc>
                <a:spcPct val="100000"/>
              </a:lnSpc>
            </a:pPr>
            <a:r>
              <a:rPr lang="en-US" sz="2000" err="1" smtClean="0">
                <a:latin typeface="Courier New" panose="02070309020205020404" pitchFamily="49" charset="0"/>
                <a:cs typeface="Courier New" panose="02070309020205020404" pitchFamily="49" charset="0"/>
              </a:rPr>
              <a:t>ggplot(diamonds</a:t>
            </a:r>
            <a:r>
              <a:rPr lang="en-US" sz="2000">
                <a:latin typeface="Courier New" panose="02070309020205020404" pitchFamily="49" charset="0"/>
                <a:cs typeface="Courier New" panose="02070309020205020404" pitchFamily="49" charset="0"/>
              </a:rPr>
              <a:t>) + </a:t>
            </a: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geom_histogram(mapping = aes(x = y), binwidth = 0.5</a:t>
            </a:r>
            <a:r>
              <a:rPr lang="en-US" sz="2000" smtClean="0">
                <a:latin typeface="Courier New" panose="02070309020205020404" pitchFamily="49" charset="0"/>
                <a:cs typeface="Courier New" panose="02070309020205020404" pitchFamily="49" charset="0"/>
              </a:rPr>
              <a:t>)+</a:t>
            </a:r>
            <a:endParaRPr lang="en-US" sz="2000">
              <a:latin typeface="Courier New" panose="02070309020205020404" pitchFamily="49" charset="0"/>
              <a:cs typeface="Courier New" panose="02070309020205020404" pitchFamily="49" charset="0"/>
            </a:endParaRPr>
          </a:p>
          <a:p>
            <a:pPr>
              <a:lnSpc>
                <a:spcPct val="100000"/>
              </a:lnSpc>
            </a:pPr>
            <a:r>
              <a:rPr lang="en-US" sz="2000" smtClean="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coord_cartesian(ylim = c(0, 50))</a:t>
            </a:r>
          </a:p>
        </p:txBody>
      </p:sp>
    </p:spTree>
    <p:extLst>
      <p:ext uri="{BB962C8B-B14F-4D97-AF65-F5344CB8AC3E}">
        <p14:creationId xmlns:p14="http://schemas.microsoft.com/office/powerpoint/2010/main" val="1431493204"/>
      </p:ext>
    </p:extLst>
  </p:cSld>
  <p:clrMapOvr>
    <a:masterClrMapping/>
  </p:clrMapOvr>
  <p:transition/>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Pluck them out with </a:t>
            </a:r>
            <a:r>
              <a:rPr lang="en-US" err="1">
                <a:latin typeface="Courier New" panose="02070309020205020404" pitchFamily="49" charset="0"/>
                <a:cs typeface="Courier New" panose="02070309020205020404" pitchFamily="49" charset="0"/>
              </a:rPr>
              <a:t>dplyr</a:t>
            </a:r>
            <a:endParaRPr lang="en-US">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pPr>
              <a:lnSpc>
                <a:spcPct val="100000"/>
              </a:lnSpc>
            </a:pPr>
            <a:r>
              <a:rPr lang="es-ES" err="1" smtClean="0"/>
              <a:t>Take only outliers:</a:t>
            </a:r>
          </a:p>
          <a:p>
            <a:pPr>
              <a:lnSpc>
                <a:spcPct val="100000"/>
              </a:lnSpc>
            </a:pPr>
            <a:r>
              <a:rPr lang="es-ES" err="1" smtClean="0">
                <a:latin typeface="Courier New" panose="02070309020205020404" pitchFamily="49" charset="0"/>
                <a:cs typeface="Courier New" panose="02070309020205020404" pitchFamily="49" charset="0"/>
              </a:rPr>
              <a:t>unusual </a:t>
            </a:r>
            <a:r>
              <a:rPr lang="es-ES">
                <a:latin typeface="Courier New" panose="02070309020205020404" pitchFamily="49" charset="0"/>
                <a:cs typeface="Courier New" panose="02070309020205020404" pitchFamily="49" charset="0"/>
              </a:rPr>
              <a:t>&lt;- </a:t>
            </a:r>
            <a:r>
              <a:rPr lang="es-ES" err="1" smtClean="0">
                <a:latin typeface="Courier New" panose="02070309020205020404" pitchFamily="49" charset="0"/>
                <a:cs typeface="Courier New" panose="02070309020205020404" pitchFamily="49" charset="0"/>
              </a:rPr>
              <a:t>filter(diamonds, y </a:t>
            </a:r>
            <a:r>
              <a:rPr lang="es-ES">
                <a:latin typeface="Courier New" panose="02070309020205020404" pitchFamily="49" charset="0"/>
                <a:cs typeface="Courier New" panose="02070309020205020404" pitchFamily="49" charset="0"/>
              </a:rPr>
              <a:t>&lt; 3 | y &gt; 20</a:t>
            </a:r>
            <a:r>
              <a:rPr lang="es-ES" smtClean="0">
                <a:latin typeface="Courier New" panose="02070309020205020404" pitchFamily="49" charset="0"/>
                <a:cs typeface="Courier New" panose="02070309020205020404" pitchFamily="49" charset="0"/>
              </a:rPr>
              <a:t>) </a:t>
            </a:r>
          </a:p>
          <a:p>
            <a:pPr>
              <a:lnSpc>
                <a:spcPct val="100000"/>
              </a:lnSpc>
            </a:pPr>
            <a:r>
              <a:rPr lang="es-ES" err="1" smtClean="0"/>
              <a:t>Sort the result:</a:t>
            </a:r>
            <a:endParaRPr lang="es-ES"/>
          </a:p>
          <a:p>
            <a:pPr>
              <a:lnSpc>
                <a:spcPct val="100000"/>
              </a:lnSpc>
            </a:pPr>
            <a:r>
              <a:rPr lang="es-ES" err="1">
                <a:latin typeface="Courier New" panose="02070309020205020404" pitchFamily="49" charset="0"/>
                <a:cs typeface="Courier New" panose="02070309020205020404" pitchFamily="49" charset="0"/>
              </a:rPr>
              <a:t>unusual </a:t>
            </a:r>
            <a:r>
              <a:rPr lang="es-ES" smtClean="0">
                <a:latin typeface="Courier New" panose="02070309020205020404" pitchFamily="49" charset="0"/>
                <a:cs typeface="Courier New" panose="02070309020205020404" pitchFamily="49" charset="0"/>
              </a:rPr>
              <a:t>&lt;- arrange(unusual, y)</a:t>
            </a:r>
          </a:p>
          <a:p>
            <a:pPr>
              <a:lnSpc>
                <a:spcPct val="100000"/>
              </a:lnSpc>
            </a:pPr>
            <a:r>
              <a:rPr lang="es-ES" err="1" smtClean="0"/>
              <a:t>Check the result:</a:t>
            </a:r>
            <a:endParaRPr lang="es-ES"/>
          </a:p>
          <a:p>
            <a:pPr>
              <a:lnSpc>
                <a:spcPct val="100000"/>
              </a:lnSpc>
            </a:pPr>
            <a:r>
              <a:rPr lang="es-ES" err="1">
                <a:latin typeface="Courier New" panose="02070309020205020404" pitchFamily="49" charset="0"/>
                <a:cs typeface="Courier New" panose="02070309020205020404" pitchFamily="49" charset="0"/>
              </a:rPr>
              <a:t>unusual</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8121004"/>
      </p:ext>
    </p:extLst>
  </p:cSld>
  <p:clrMapOvr>
    <a:masterClrMapping/>
  </p:clrMapOvr>
  <p:transition/>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How to handle outliers</a:t>
            </a:r>
            <a:endParaRPr lang="en-US"/>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a:t>Repeat your analysis with and without the outliers. </a:t>
            </a:r>
          </a:p>
          <a:p>
            <a:pPr marL="342900" indent="-342900">
              <a:lnSpc>
                <a:spcPct val="100000"/>
              </a:lnSpc>
              <a:buFont typeface="Arial" pitchFamily="34" charset="0"/>
              <a:buChar char="•"/>
            </a:pPr>
            <a:r>
              <a:rPr lang="en-US" smtClean="0"/>
              <a:t>If </a:t>
            </a:r>
            <a:r>
              <a:rPr lang="en-US"/>
              <a:t>they have minimal effect on the results, and you can’t figure out why they’re there, it’s reasonable to replace them with missing values, and move on. </a:t>
            </a:r>
          </a:p>
          <a:p>
            <a:pPr marL="342900" indent="-342900">
              <a:lnSpc>
                <a:spcPct val="100000"/>
              </a:lnSpc>
              <a:buFont typeface="Arial" pitchFamily="34" charset="0"/>
              <a:buChar char="•"/>
            </a:pPr>
            <a:r>
              <a:rPr lang="en-US" smtClean="0"/>
              <a:t>However</a:t>
            </a:r>
            <a:r>
              <a:rPr lang="en-US"/>
              <a:t>, if they have a substantial effect on your results, you </a:t>
            </a:r>
            <a:r>
              <a:rPr lang="en-US" smtClean="0"/>
              <a:t>shouldn’t </a:t>
            </a:r>
            <a:r>
              <a:rPr lang="en-US"/>
              <a:t>drop them without justification. </a:t>
            </a:r>
          </a:p>
          <a:p>
            <a:pPr marL="342900" indent="-342900">
              <a:lnSpc>
                <a:spcPct val="100000"/>
              </a:lnSpc>
              <a:buFont typeface="Arial" pitchFamily="34" charset="0"/>
              <a:buChar char="•"/>
            </a:pPr>
            <a:r>
              <a:rPr lang="en-US" smtClean="0"/>
              <a:t>You’ll </a:t>
            </a:r>
            <a:r>
              <a:rPr lang="en-US"/>
              <a:t>need to figure out what caused them (e.g. a data entry error) and disclose that you removed them in your write-up.</a:t>
            </a:r>
          </a:p>
        </p:txBody>
      </p:sp>
    </p:spTree>
    <p:extLst>
      <p:ext uri="{BB962C8B-B14F-4D97-AF65-F5344CB8AC3E}">
        <p14:creationId xmlns:p14="http://schemas.microsoft.com/office/powerpoint/2010/main" val="1788732110"/>
      </p:ext>
    </p:extLst>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Your turn</a:t>
            </a:r>
            <a:endParaRPr lang="en-US"/>
          </a:p>
        </p:txBody>
      </p:sp>
      <p:sp>
        <p:nvSpPr>
          <p:cNvPr id="3" name="Content Placeholder 2"/>
          <p:cNvSpPr>
            <a:spLocks noGrp="1"/>
          </p:cNvSpPr>
          <p:nvPr>
            <p:ph idx="1"/>
          </p:nvPr>
        </p:nvSpPr>
        <p:spPr/>
        <p:txBody>
          <a:bodyPr/>
          <a:lstStyle/>
          <a:p>
            <a:pPr>
              <a:lnSpc>
                <a:spcPct val="100000"/>
              </a:lnSpc>
            </a:pPr>
            <a:r>
              <a:rPr lang="en-US" smtClean="0"/>
              <a:t>1. Check the distribution of z. Zoom in using </a:t>
            </a:r>
            <a:r>
              <a:rPr lang="en-US" err="1" smtClean="0">
                <a:latin typeface="Courier New" panose="02070309020205020404" pitchFamily="49" charset="0"/>
                <a:cs typeface="Courier New" panose="02070309020205020404" pitchFamily="49" charset="0"/>
              </a:rPr>
              <a:t>coord_cartesian</a:t>
            </a:r>
            <a:r>
              <a:rPr lang="en-US" smtClean="0"/>
              <a:t>. Do you see outliers?</a:t>
            </a:r>
          </a:p>
          <a:p>
            <a:pPr>
              <a:lnSpc>
                <a:spcPct val="100000"/>
              </a:lnSpc>
            </a:pPr>
            <a:r>
              <a:rPr lang="en-US" smtClean="0"/>
              <a:t>2. Explore </a:t>
            </a:r>
            <a:r>
              <a:rPr lang="en-US"/>
              <a:t>the distribution of price. Do you discover anything unusual or surprising? (Hint: Carefully think about the </a:t>
            </a:r>
            <a:r>
              <a:rPr lang="en-US" err="1" smtClean="0"/>
              <a:t>binwidth or the number of bins </a:t>
            </a:r>
            <a:r>
              <a:rPr lang="en-US"/>
              <a:t>and make sure you try a wide range of values</a:t>
            </a:r>
            <a:r>
              <a:rPr lang="en-US" smtClean="0"/>
              <a:t>.) Zoom in if necessary.</a:t>
            </a:r>
          </a:p>
          <a:p>
            <a:pPr>
              <a:lnSpc>
                <a:spcPct val="100000"/>
              </a:lnSpc>
            </a:pPr>
            <a:endParaRPr lang="en-US" smtClean="0"/>
          </a:p>
          <a:p>
            <a:pPr>
              <a:lnSpc>
                <a:spcPct val="100000"/>
              </a:lnSpc>
            </a:pPr>
            <a:endParaRPr lang="en-US"/>
          </a:p>
        </p:txBody>
      </p:sp>
    </p:spTree>
    <p:extLst>
      <p:ext uri="{BB962C8B-B14F-4D97-AF65-F5344CB8AC3E}">
        <p14:creationId xmlns:p14="http://schemas.microsoft.com/office/powerpoint/2010/main" val="2411147110"/>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 Table – Data Type</a:t>
            </a:r>
          </a:p>
        </p:txBody>
      </p:sp>
      <mc:AlternateContent>
        <mc:Choice Requires="a14">
          <p:sp>
            <p:nvSpPr>
              <p:cNvPr id="9219" name="Rectangle 3"/>
              <p:cNvSpPr>
                <a:spLocks noGrp="1" noChangeArrowheads="1"/>
              </p:cNvSpPr>
              <p:nvPr>
                <p:ph type="body" idx="4294967295"/>
              </p:nvPr>
            </p:nvSpPr>
            <p:spPr>
              <a:xfrm>
                <a:off x="381000" y="1676400"/>
                <a:ext cx="8229600" cy="5029200"/>
              </a:xfrm>
              <a:ln>
                <a:noFill/>
              </a:ln>
            </p:spPr>
            <p:txBody>
              <a:bodyPr/>
              <a:lstStyle/>
              <a:p>
                <a:pPr marL="342900" indent="-342900">
                  <a:lnSpc>
                    <a:spcPct val="100000"/>
                  </a:lnSpc>
                  <a:spcBef>
                    <a:spcPct val="0"/>
                  </a:spcBef>
                  <a:spcAft>
                    <a:spcPct val="0"/>
                  </a:spcAft>
                  <a:buFont typeface="Arial" pitchFamily="34" charset="0"/>
                  <a:buChar char="•"/>
                </a:pPr>
                <a:r>
                  <a:rPr lang="en-US" i="1" smtClean="0"/>
                  <a:t>Byte</a:t>
                </a:r>
                <a:r>
                  <a:rPr lang="en-US" i="1"/>
                  <a:t>:</a:t>
                </a:r>
                <a:r>
                  <a:rPr lang="en-US"/>
                  <a:t> </a:t>
                </a:r>
                <a:r>
                  <a:rPr lang="en-US">
                    <a:solidFill>
                      <a:srgbClr val="0070C0"/>
                    </a:solidFill>
                  </a:rPr>
                  <a:t>Stores whole numbers from 0 to 255</a:t>
                </a:r>
              </a:p>
              <a:p>
                <a:pPr marL="342900" indent="-342900">
                  <a:lnSpc>
                    <a:spcPct val="100000"/>
                  </a:lnSpc>
                  <a:spcBef>
                    <a:spcPct val="0"/>
                  </a:spcBef>
                  <a:spcAft>
                    <a:spcPct val="0"/>
                  </a:spcAft>
                  <a:buFont typeface="Arial" pitchFamily="34" charset="0"/>
                  <a:buChar char="•"/>
                </a:pPr>
                <a:r>
                  <a:rPr lang="en-US" i="1" smtClean="0"/>
                  <a:t>Integer</a:t>
                </a:r>
                <a:r>
                  <a:rPr lang="en-US" i="1"/>
                  <a:t>:</a:t>
                </a:r>
                <a:r>
                  <a:rPr lang="en-US"/>
                  <a:t> </a:t>
                </a:r>
                <a:r>
                  <a:rPr lang="en-US">
                    <a:solidFill>
                      <a:srgbClr val="0070C0"/>
                    </a:solidFill>
                  </a:rPr>
                  <a:t>Stores nonfractional numbers from −32,768 to 32,767</a:t>
                </a:r>
              </a:p>
              <a:p>
                <a:pPr marL="342900" indent="-342900">
                  <a:lnSpc>
                    <a:spcPct val="100000"/>
                  </a:lnSpc>
                  <a:spcBef>
                    <a:spcPct val="0"/>
                  </a:spcBef>
                  <a:spcAft>
                    <a:spcPct val="0"/>
                  </a:spcAft>
                  <a:buFont typeface="Arial" pitchFamily="34" charset="0"/>
                  <a:buChar char="•"/>
                </a:pPr>
                <a:r>
                  <a:rPr lang="en-US" i="1"/>
                  <a:t>Long Integer:</a:t>
                </a:r>
                <a:r>
                  <a:rPr lang="en-US"/>
                  <a:t> </a:t>
                </a:r>
                <a:r>
                  <a:rPr lang="en-US">
                    <a:solidFill>
                      <a:srgbClr val="0070C0"/>
                    </a:solidFill>
                  </a:rPr>
                  <a:t>Stores nonfractional numbers from −2,147,483,648 to 2,147,483,647</a:t>
                </a:r>
              </a:p>
              <a:p>
                <a:pPr marL="342900" indent="-342900">
                  <a:lnSpc>
                    <a:spcPct val="100000"/>
                  </a:lnSpc>
                  <a:spcBef>
                    <a:spcPct val="0"/>
                  </a:spcBef>
                  <a:spcAft>
                    <a:spcPct val="0"/>
                  </a:spcAft>
                  <a:buFont typeface="Arial" pitchFamily="34" charset="0"/>
                  <a:buChar char="•"/>
                </a:pPr>
                <a:r>
                  <a:rPr lang="en-US" i="1"/>
                  <a:t>Decimal:</a:t>
                </a:r>
                <a:r>
                  <a:rPr lang="en-US"/>
                  <a:t> </a:t>
                </a:r>
                <a:r>
                  <a:rPr lang="en-US">
                    <a:solidFill>
                      <a:srgbClr val="0070C0"/>
                    </a:solidFill>
                  </a:rPr>
                  <a:t>Stores numbers from </a:t>
                </a:r>
                <a14:m>
                  <m:oMathPara>
                    <m:oMathParaPr>
                      <m:jc/>
                    </m:oMathParaPr>
                    <m:oMath>
                      <m:r>
                        <m:rPr>
                          <m:sty m:val="p"/>
                        </m:rPr>
                        <a:rPr lang="en-US">
                          <a:solidFill>
                            <a:srgbClr val="0070C0"/>
                          </a:solidFill>
                          <a:latin typeface="Cambria Math"/>
                        </a:rPr>
                        <m:t>−</m:t>
                      </m:r>
                      <m:sSup>
                        <m:sSupPr>
                          <m:ctrlPr>
                            <a:rPr lang="en-US" i="1">
                              <a:solidFill>
                                <a:srgbClr val="0070C0"/>
                              </a:solidFill>
                              <a:latin typeface="Cambria Math" panose="02040503050406030204" pitchFamily="18" charset="0"/>
                            </a:rPr>
                          </m:ctrlPr>
                        </m:sSupPr>
                        <m:e>
                          <m:r>
                            <m:rPr>
                              <m:sty m:val="p"/>
                            </m:rPr>
                            <a:rPr lang="en-US">
                              <a:solidFill>
                                <a:srgbClr val="0070C0"/>
                              </a:solidFill>
                              <a:latin typeface="Cambria Math"/>
                            </a:rPr>
                            <m:t>10</m:t>
                          </m:r>
                        </m:e>
                        <m:sup>
                          <m:r>
                            <m:rPr>
                              <m:sty m:val="p"/>
                            </m:rPr>
                            <a:rPr lang="en-US">
                              <a:solidFill>
                                <a:srgbClr val="0070C0"/>
                              </a:solidFill>
                              <a:latin typeface="Cambria Math"/>
                            </a:rPr>
                            <m:t>28</m:t>
                          </m:r>
                        </m:sup>
                      </m:sSup>
                      <m:r>
                        <m:rPr>
                          <m:sty m:val="p"/>
                        </m:rPr>
                        <a:rPr lang="en-US">
                          <a:solidFill>
                            <a:srgbClr val="0070C0"/>
                          </a:solidFill>
                          <a:latin typeface="Cambria Math"/>
                        </a:rPr>
                        <m:t>+1</m:t>
                      </m:r>
                    </m:oMath>
                  </m:oMathPara>
                </a14:m>
                <a:r>
                  <a:rPr lang="en-US">
                    <a:solidFill>
                      <a:srgbClr val="0070C0"/>
                    </a:solidFill>
                  </a:rPr>
                  <a:t> to </a:t>
                </a:r>
                <a14:m>
                  <m:oMathPara>
                    <m:oMathParaPr>
                      <m:jc/>
                    </m:oMathParaPr>
                    <m:oMath>
                      <m:sSup>
                        <m:sSupPr>
                          <m:ctrlPr>
                            <a:rPr lang="en-US" i="1">
                              <a:solidFill>
                                <a:srgbClr val="0070C0"/>
                              </a:solidFill>
                              <a:latin typeface="Cambria Math" panose="02040503050406030204" pitchFamily="18" charset="0"/>
                            </a:rPr>
                          </m:ctrlPr>
                        </m:sSupPr>
                        <m:e>
                          <m:r>
                            <m:rPr>
                              <m:sty m:val="p"/>
                            </m:rPr>
                            <a:rPr lang="en-US">
                              <a:solidFill>
                                <a:srgbClr val="0070C0"/>
                              </a:solidFill>
                              <a:latin typeface="Cambria Math"/>
                            </a:rPr>
                            <m:t>10</m:t>
                          </m:r>
                        </m:e>
                        <m:sup>
                          <m:r>
                            <m:rPr>
                              <m:sty m:val="p"/>
                            </m:rPr>
                            <a:rPr lang="en-US">
                              <a:solidFill>
                                <a:srgbClr val="0070C0"/>
                              </a:solidFill>
                              <a:latin typeface="Cambria Math"/>
                            </a:rPr>
                            <m:t>28</m:t>
                          </m:r>
                        </m:sup>
                      </m:sSup>
                      <m:r>
                        <m:rPr>
                          <m:sty m:val="p"/>
                        </m:rPr>
                        <a:rPr lang="en-US">
                          <a:solidFill>
                            <a:srgbClr val="0070C0"/>
                          </a:solidFill>
                          <a:latin typeface="Cambria Math"/>
                        </a:rPr>
                        <m:t>−1 </m:t>
                      </m:r>
                    </m:oMath>
                  </m:oMathPara>
                </a14:m>
                <a:r>
                  <a:rPr lang="en-US"/>
                  <a:t> </a:t>
                </a:r>
                <a:endParaRPr lang="en-US" i="1" smtClean="0"/>
              </a:p>
              <a:p>
                <a:pPr marL="342900" indent="-342900">
                  <a:lnSpc>
                    <a:spcPct val="100000"/>
                  </a:lnSpc>
                  <a:spcBef>
                    <a:spcPct val="0"/>
                  </a:spcBef>
                  <a:spcAft>
                    <a:spcPct val="0"/>
                  </a:spcAft>
                  <a:buFont typeface="Arial" pitchFamily="34" charset="0"/>
                  <a:buChar char="•"/>
                </a:pPr>
                <a:r>
                  <a:rPr lang="en-US" i="1" smtClean="0"/>
                  <a:t>Single</a:t>
                </a:r>
                <a:r>
                  <a:rPr lang="en-US" i="1"/>
                  <a:t>:</a:t>
                </a:r>
                <a:r>
                  <a:rPr lang="en-US"/>
                  <a:t> </a:t>
                </a:r>
                <a:r>
                  <a:rPr lang="en-US">
                    <a:solidFill>
                      <a:srgbClr val="0070C0"/>
                    </a:solidFill>
                  </a:rPr>
                  <a:t>Stores numbers from </a:t>
                </a:r>
                <a:br>
                  <a:rPr lang="en-US">
                    <a:solidFill>
                      <a:srgbClr val="0070C0"/>
                    </a:solidFill>
                  </a:rPr>
                </a:br>
                <a:r>
                  <a:rPr lang="en-US">
                    <a:solidFill>
                      <a:srgbClr val="0070C0"/>
                    </a:solidFill>
                  </a:rPr>
                  <a:t>-3.402823</a:t>
                </a:r>
                <a14:m>
                  <m:oMathPara>
                    <m:oMathParaPr>
                      <m:jc/>
                    </m:oMathParaPr>
                    <m:oMath>
                      <m:sSup>
                        <m:sSupPr>
                          <m:ctrlPr>
                            <a:rPr lang="en-US" i="1">
                              <a:solidFill>
                                <a:srgbClr val="0070C0"/>
                              </a:solidFill>
                              <a:latin typeface="Cambria Math" panose="02040503050406030204" pitchFamily="18" charset="0"/>
                            </a:rPr>
                          </m:ctrlPr>
                        </m:sSupPr>
                        <m:e>
                          <m:r>
                            <m:rPr>
                              <m:sty m:val="p"/>
                            </m:rPr>
                            <a:rPr lang="en-US">
                              <a:solidFill>
                                <a:srgbClr val="0070C0"/>
                              </a:solidFill>
                              <a:latin typeface="Cambria Math"/>
                            </a:rPr>
                            <m:t>×10</m:t>
                          </m:r>
                        </m:e>
                        <m:sup>
                          <m:r>
                            <m:rPr>
                              <m:sty m:val="p"/>
                            </m:rPr>
                            <a:rPr lang="en-US">
                              <a:solidFill>
                                <a:srgbClr val="0070C0"/>
                              </a:solidFill>
                              <a:latin typeface="Cambria Math"/>
                            </a:rPr>
                            <m:t>38</m:t>
                          </m:r>
                        </m:sup>
                      </m:sSup>
                    </m:oMath>
                  </m:oMathPara>
                </a14:m>
                <a:r>
                  <a:rPr lang="en-US">
                    <a:solidFill>
                      <a:srgbClr val="0070C0"/>
                    </a:solidFill>
                  </a:rPr>
                  <a:t> to  3.402823</a:t>
                </a:r>
                <a14:m>
                  <m:oMathPara>
                    <m:oMathParaPr>
                      <m:jc/>
                    </m:oMathParaPr>
                    <m:oMath>
                      <m:sSup>
                        <m:sSupPr>
                          <m:ctrlPr>
                            <a:rPr lang="en-US" i="1">
                              <a:solidFill>
                                <a:srgbClr val="0070C0"/>
                              </a:solidFill>
                              <a:latin typeface="Cambria Math" panose="02040503050406030204" pitchFamily="18" charset="0"/>
                            </a:rPr>
                          </m:ctrlPr>
                        </m:sSupPr>
                        <m:e>
                          <m:r>
                            <m:rPr>
                              <m:sty m:val="p"/>
                            </m:rPr>
                            <a:rPr lang="en-US">
                              <a:solidFill>
                                <a:srgbClr val="0070C0"/>
                              </a:solidFill>
                              <a:latin typeface="Cambria Math"/>
                            </a:rPr>
                            <m:t>×10</m:t>
                          </m:r>
                        </m:e>
                        <m:sup>
                          <m:r>
                            <m:rPr>
                              <m:sty m:val="p"/>
                            </m:rPr>
                            <a:rPr lang="en-US">
                              <a:solidFill>
                                <a:srgbClr val="0070C0"/>
                              </a:solidFill>
                              <a:latin typeface="Cambria Math"/>
                            </a:rPr>
                            <m:t>38</m:t>
                          </m:r>
                        </m:sup>
                      </m:sSup>
                    </m:oMath>
                  </m:oMathPara>
                </a14:m>
                <a:endParaRPr lang="en-US">
                  <a:solidFill>
                    <a:srgbClr val="0070C0"/>
                  </a:solidFill>
                </a:endParaRPr>
              </a:p>
              <a:p>
                <a:pPr marL="342900" indent="-342900">
                  <a:lnSpc>
                    <a:spcPct val="100000"/>
                  </a:lnSpc>
                  <a:spcBef>
                    <a:spcPct val="0"/>
                  </a:spcBef>
                  <a:spcAft>
                    <a:spcPct val="0"/>
                  </a:spcAft>
                  <a:buFont typeface="Arial" pitchFamily="34" charset="0"/>
                  <a:buChar char="•"/>
                </a:pPr>
                <a:r>
                  <a:rPr lang="en-US" i="1"/>
                  <a:t>Double:</a:t>
                </a:r>
                <a:r>
                  <a:rPr lang="en-US"/>
                  <a:t> </a:t>
                </a:r>
                <a:r>
                  <a:rPr lang="en-US">
                    <a:solidFill>
                      <a:srgbClr val="0070C0"/>
                    </a:solidFill>
                  </a:rPr>
                  <a:t>Stores numbers from</a:t>
                </a:r>
                <a:br>
                  <a:rPr lang="en-US">
                    <a:solidFill>
                      <a:srgbClr val="0070C0"/>
                    </a:solidFill>
                  </a:rPr>
                </a:br>
                <a:r>
                  <a:rPr lang="en-US">
                    <a:solidFill>
                      <a:srgbClr val="0070C0"/>
                    </a:solidFill>
                  </a:rPr>
                  <a:t>- 1.79769313 </a:t>
                </a:r>
                <a14:m>
                  <m:oMathPara>
                    <m:oMathParaPr>
                      <m:jc/>
                    </m:oMathParaPr>
                    <m:oMath>
                      <m:sSup>
                        <m:sSupPr>
                          <m:ctrlPr>
                            <a:rPr lang="en-US" i="1">
                              <a:solidFill>
                                <a:srgbClr val="0070C0"/>
                              </a:solidFill>
                              <a:latin typeface="Cambria Math" panose="02040503050406030204" pitchFamily="18" charset="0"/>
                            </a:rPr>
                          </m:ctrlPr>
                        </m:sSupPr>
                        <m:e>
                          <m:r>
                            <m:rPr>
                              <m:sty m:val="p"/>
                            </m:rPr>
                            <a:rPr lang="en-US">
                              <a:solidFill>
                                <a:srgbClr val="0070C0"/>
                              </a:solidFill>
                              <a:latin typeface="Cambria Math"/>
                            </a:rPr>
                            <m:t>×10</m:t>
                          </m:r>
                        </m:e>
                        <m:sup>
                          <m:r>
                            <m:rPr>
                              <m:sty m:val="p"/>
                            </m:rPr>
                            <a:rPr lang="en-US">
                              <a:solidFill>
                                <a:srgbClr val="0070C0"/>
                              </a:solidFill>
                              <a:latin typeface="Cambria Math"/>
                            </a:rPr>
                            <m:t>308</m:t>
                          </m:r>
                        </m:sup>
                      </m:sSup>
                    </m:oMath>
                  </m:oMathPara>
                </a14:m>
                <a:r>
                  <a:rPr lang="en-US">
                    <a:solidFill>
                      <a:srgbClr val="0070C0"/>
                    </a:solidFill>
                  </a:rPr>
                  <a:t> to  1.79769313</a:t>
                </a:r>
                <a14:m>
                  <m:oMathPara>
                    <m:oMathParaPr>
                      <m:jc/>
                    </m:oMathParaPr>
                    <m:oMath>
                      <m:r>
                        <m:rPr>
                          <m:sty m:val="p"/>
                        </m:rPr>
                        <a:rPr lang="en-US">
                          <a:solidFill>
                            <a:srgbClr val="0070C0"/>
                          </a:solidFill>
                          <a:latin typeface="Cambria Math"/>
                        </a:rPr>
                        <m:t> </m:t>
                      </m:r>
                      <m:sSup>
                        <m:sSupPr>
                          <m:ctrlPr>
                            <a:rPr lang="en-US" i="1">
                              <a:solidFill>
                                <a:srgbClr val="0070C0"/>
                              </a:solidFill>
                              <a:latin typeface="Cambria Math" panose="02040503050406030204" pitchFamily="18" charset="0"/>
                            </a:rPr>
                          </m:ctrlPr>
                        </m:sSupPr>
                        <m:e>
                          <m:r>
                            <m:rPr>
                              <m:sty m:val="p"/>
                            </m:rPr>
                            <a:rPr lang="en-US">
                              <a:solidFill>
                                <a:srgbClr val="0070C0"/>
                              </a:solidFill>
                              <a:latin typeface="Cambria Math"/>
                            </a:rPr>
                            <m:t>×10</m:t>
                          </m:r>
                        </m:e>
                        <m:sup>
                          <m:r>
                            <m:rPr>
                              <m:sty m:val="p"/>
                            </m:rPr>
                            <a:rPr lang="en-US">
                              <a:solidFill>
                                <a:srgbClr val="0070C0"/>
                              </a:solidFill>
                              <a:latin typeface="Cambria Math"/>
                            </a:rPr>
                            <m:t>308</m:t>
                          </m:r>
                        </m:sup>
                      </m:sSup>
                    </m:oMath>
                  </m:oMathPara>
                </a14:m>
                <a:endParaRPr lang="en-US" smtClean="0">
                  <a:solidFill>
                    <a:srgbClr val="0070C0"/>
                  </a:solidFill>
                </a:endParaRPr>
              </a:p>
              <a:p>
                <a:pPr marL="342900" indent="-342900">
                  <a:lnSpc>
                    <a:spcPct val="100000"/>
                  </a:lnSpc>
                  <a:spcBef>
                    <a:spcPct val="0"/>
                  </a:spcBef>
                  <a:spcAft>
                    <a:spcPct val="0"/>
                  </a:spcAft>
                  <a:buFont typeface="Arial" pitchFamily="34" charset="0"/>
                  <a:buChar char="•"/>
                </a:pPr>
                <a:r>
                  <a:rPr lang="en-US" i="1" smtClean="0"/>
                  <a:t>Currency:</a:t>
                </a:r>
                <a:r>
                  <a:rPr lang="en-US" smtClean="0"/>
                  <a:t> </a:t>
                </a:r>
                <a:r>
                  <a:rPr lang="en-US" smtClean="0">
                    <a:solidFill>
                      <a:srgbClr val="0070C0"/>
                    </a:solidFill>
                  </a:rPr>
                  <a:t>A field that contains monetary values</a:t>
                </a:r>
              </a:p>
              <a:p>
                <a:pPr marL="342900" indent="-342900">
                  <a:lnSpc>
                    <a:spcPct val="100000"/>
                  </a:lnSpc>
                  <a:spcBef>
                    <a:spcPct val="0"/>
                  </a:spcBef>
                  <a:spcAft>
                    <a:spcPct val="0"/>
                  </a:spcAft>
                  <a:buFont typeface="Arial" pitchFamily="34" charset="0"/>
                  <a:buChar char="•"/>
                </a:pPr>
                <a:r>
                  <a:rPr lang="en-US" i="1" smtClean="0"/>
                  <a:t>Yes/No:</a:t>
                </a:r>
                <a:r>
                  <a:rPr lang="en-US" smtClean="0"/>
                  <a:t> </a:t>
                </a:r>
                <a:r>
                  <a:rPr lang="en-US" smtClean="0">
                    <a:solidFill>
                      <a:srgbClr val="0070C0"/>
                    </a:solidFill>
                  </a:rPr>
                  <a:t>A field that contains binary variables</a:t>
                </a:r>
                <a:r>
                  <a:rPr lang="en-US" smtClean="0"/>
                  <a:t> </a:t>
                </a:r>
                <a:r>
                  <a:rPr lang="en-US" smtClean="0">
                    <a:solidFill>
                      <a:srgbClr val="7030A0"/>
                    </a:solidFill>
                  </a:rPr>
                  <a:t>(such as the field </a:t>
                </a:r>
                <a:r>
                  <a:rPr lang="en-US" i="1" smtClean="0">
                    <a:solidFill>
                      <a:srgbClr val="7030A0"/>
                    </a:solidFill>
                  </a:rPr>
                  <a:t>Sunday Deliveries?</a:t>
                </a:r>
                <a:r>
                  <a:rPr lang="en-US" smtClean="0">
                    <a:solidFill>
                      <a:srgbClr val="7030A0"/>
                    </a:solidFill>
                  </a:rPr>
                  <a:t> )</a:t>
                </a:r>
              </a:p>
              <a:p>
                <a:pPr marL="342900" indent="-342900">
                  <a:lnSpc>
                    <a:spcPct val="100000"/>
                  </a:lnSpc>
                  <a:spcBef>
                    <a:spcPct val="0"/>
                  </a:spcBef>
                  <a:spcAft>
                    <a:spcPct val="0"/>
                  </a:spcAft>
                  <a:buFont typeface="Arial" pitchFamily="34" charset="0"/>
                  <a:buChar char="•"/>
                </a:pPr>
                <a:r>
                  <a:rPr lang="en-US" i="1" smtClean="0"/>
                  <a:t>Date/Time:</a:t>
                </a:r>
                <a:r>
                  <a:rPr lang="en-US" smtClean="0"/>
                  <a:t> </a:t>
                </a:r>
                <a:r>
                  <a:rPr lang="en-US" smtClean="0">
                    <a:solidFill>
                      <a:srgbClr val="0070C0"/>
                    </a:solidFill>
                  </a:rPr>
                  <a:t>A field that contains dates and times</a:t>
                </a:r>
              </a:p>
              <a:p>
                <a:pPr lvl="1">
                  <a:lnSpc>
                    <a:spcPct val="100000"/>
                  </a:lnSpc>
                  <a:spcBef>
                    <a:spcPct val="0"/>
                  </a:spcBef>
                  <a:spcAft>
                    <a:spcPct val="0"/>
                  </a:spcAft>
                </a:pPr>
                <a:endParaRPr lang="en-US">
                  <a:solidFill>
                    <a:srgbClr val="0070C0"/>
                  </a:solidFill>
                </a:endParaRPr>
              </a:p>
            </p:txBody>
          </p:sp>
        </mc:Choice>
        <mc:Fallback>
          <p:sp>
            <p:nvSpPr>
              <p:cNvPr id="9219" name="Rectangle 3"/>
              <p:cNvSpPr>
                <a:spLocks noGrp="1" noRot="1" noChangeAspect="1" noMove="1" noResize="1" noEditPoints="1" noAdjustHandles="1" noChangeArrowheads="1" noChangeShapeType="1" noTextEdit="1"/>
              </p:cNvSpPr>
              <p:nvPr>
                <p:ph type="body" idx="1"/>
              </p:nvPr>
            </p:nvSpPr>
            <p:spPr>
              <a:xfrm>
                <a:off x="381000" y="1676400"/>
                <a:ext cx="8229600" cy="5029200"/>
              </a:xfrm>
              <a:blipFill>
                <a:blip r:embed="rId3"/>
                <a:stretch>
                  <a:fillRect l="-1037" t="-970" r="-51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8917447"/>
      </p:ext>
    </p:extLst>
  </p:cSld>
  <p:clrMapOvr>
    <a:masterClrMapping/>
  </p:clrMapOvr>
  <p:transition/>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Covariation between variables</a:t>
            </a:r>
            <a:endParaRPr lang="en-US"/>
          </a:p>
        </p:txBody>
      </p:sp>
      <p:sp>
        <p:nvSpPr>
          <p:cNvPr id="3" name="Content Placeholder 2"/>
          <p:cNvSpPr>
            <a:spLocks noGrp="1"/>
          </p:cNvSpPr>
          <p:nvPr>
            <p:ph idx="1"/>
          </p:nvPr>
        </p:nvSpPr>
        <p:spPr/>
        <p:txBody>
          <a:bodyPr/>
          <a:lstStyle/>
          <a:p>
            <a:pPr>
              <a:lnSpc>
                <a:spcPct val="100000"/>
              </a:lnSpc>
            </a:pPr>
            <a:r>
              <a:rPr lang="en-US"/>
              <a:t>Covariation is the tendency for the values of two or more variables to vary together in a related way. </a:t>
            </a:r>
            <a:endParaRPr lang="en-US" smtClean="0"/>
          </a:p>
          <a:p>
            <a:pPr>
              <a:lnSpc>
                <a:spcPct val="100000"/>
              </a:lnSpc>
            </a:pPr>
            <a:r>
              <a:rPr lang="en-US" smtClean="0"/>
              <a:t>The </a:t>
            </a:r>
            <a:r>
              <a:rPr lang="en-US"/>
              <a:t>best way to spot covariation is to visualise the relationship between two or more variables</a:t>
            </a:r>
            <a:r>
              <a:rPr lang="en-US" smtClean="0"/>
              <a:t>.</a:t>
            </a:r>
          </a:p>
          <a:p>
            <a:pPr>
              <a:lnSpc>
                <a:spcPct val="100000"/>
              </a:lnSpc>
            </a:pPr>
            <a:r>
              <a:rPr lang="en-US"/>
              <a:t>How you do that should again depend on the type of variables involved</a:t>
            </a:r>
            <a:r>
              <a:rPr lang="en-US" smtClean="0"/>
              <a:t>.</a:t>
            </a:r>
          </a:p>
          <a:p>
            <a:pPr marL="342900" indent="-342900">
              <a:lnSpc>
                <a:spcPct val="100000"/>
              </a:lnSpc>
              <a:buFont typeface="Courier New" panose="02070309020205020404" pitchFamily="49" charset="0"/>
              <a:buChar char="o"/>
            </a:pPr>
            <a:r>
              <a:rPr lang="en-US"/>
              <a:t>A categorical and </a:t>
            </a:r>
            <a:r>
              <a:rPr lang="en-US" smtClean="0"/>
              <a:t>a continuous variable</a:t>
            </a:r>
          </a:p>
          <a:p>
            <a:pPr marL="342900" indent="-342900">
              <a:lnSpc>
                <a:spcPct val="100000"/>
              </a:lnSpc>
              <a:buFont typeface="Courier New" panose="02070309020205020404" pitchFamily="49" charset="0"/>
              <a:buChar char="o"/>
            </a:pPr>
            <a:r>
              <a:rPr lang="en-US" smtClean="0"/>
              <a:t>Two categorical variables</a:t>
            </a:r>
          </a:p>
          <a:p>
            <a:pPr marL="342900" indent="-342900">
              <a:lnSpc>
                <a:spcPct val="100000"/>
              </a:lnSpc>
              <a:buFont typeface="Courier New" panose="02070309020205020404" pitchFamily="49" charset="0"/>
              <a:buChar char="o"/>
            </a:pPr>
            <a:r>
              <a:rPr lang="en-US" smtClean="0"/>
              <a:t>Two continuous variables</a:t>
            </a:r>
          </a:p>
        </p:txBody>
      </p:sp>
    </p:spTree>
    <p:extLst>
      <p:ext uri="{BB962C8B-B14F-4D97-AF65-F5344CB8AC3E}">
        <p14:creationId xmlns:p14="http://schemas.microsoft.com/office/powerpoint/2010/main" val="2809199768"/>
      </p:ext>
    </p:extLst>
  </p:cSld>
  <p:clrMapOvr>
    <a:masterClrMapping/>
  </p:clrMapOvr>
  <p:transition/>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A categorical and continuous variable</a:t>
            </a:r>
          </a:p>
        </p:txBody>
      </p:sp>
      <p:sp>
        <p:nvSpPr>
          <p:cNvPr id="3" name="Content Placeholder 2"/>
          <p:cNvSpPr>
            <a:spLocks noGrp="1"/>
          </p:cNvSpPr>
          <p:nvPr>
            <p:ph idx="1"/>
          </p:nvPr>
        </p:nvSpPr>
        <p:spPr/>
        <p:txBody>
          <a:bodyPr/>
          <a:lstStyle/>
          <a:p>
            <a:pPr>
              <a:lnSpc>
                <a:spcPct val="100000"/>
              </a:lnSpc>
            </a:pPr>
            <a:r>
              <a:rPr lang="en-US" smtClean="0"/>
              <a:t>Boxplot in </a:t>
            </a:r>
            <a:r>
              <a:rPr lang="en-US" err="1" smtClean="0">
                <a:latin typeface="Courier New" panose="02070309020205020404" pitchFamily="49" charset="0"/>
                <a:cs typeface="Courier New" panose="02070309020205020404" pitchFamily="49" charset="0"/>
              </a:rPr>
              <a:t>ggplot</a:t>
            </a:r>
            <a:r>
              <a:rPr lang="en-US" smtClean="0"/>
              <a:t>:</a:t>
            </a:r>
          </a:p>
          <a:p>
            <a:pPr>
              <a:lnSpc>
                <a:spcPct val="100000"/>
              </a:lnSpc>
            </a:pPr>
            <a:r>
              <a:rPr lang="en-US" sz="2000" err="1" smtClean="0">
                <a:latin typeface="Courier New" panose="02070309020205020404" pitchFamily="49" charset="0"/>
                <a:cs typeface="Courier New" panose="02070309020205020404" pitchFamily="49" charset="0"/>
              </a:rPr>
              <a:t>ggplot(data </a:t>
            </a:r>
            <a:r>
              <a:rPr lang="en-US" sz="2000">
                <a:latin typeface="Courier New" panose="02070309020205020404" pitchFamily="49" charset="0"/>
                <a:cs typeface="Courier New" panose="02070309020205020404" pitchFamily="49" charset="0"/>
              </a:rPr>
              <a:t>= </a:t>
            </a:r>
            <a:r>
              <a:rPr lang="en-US" sz="2000" smtClean="0">
                <a:latin typeface="Courier New" panose="02070309020205020404" pitchFamily="49" charset="0"/>
                <a:cs typeface="Courier New" panose="02070309020205020404" pitchFamily="49" charset="0"/>
              </a:rPr>
              <a:t>diamonds) </a:t>
            </a:r>
            <a:r>
              <a:rPr lang="en-US" sz="2000">
                <a:latin typeface="Courier New" panose="02070309020205020404" pitchFamily="49" charset="0"/>
                <a:cs typeface="Courier New" panose="02070309020205020404" pitchFamily="49" charset="0"/>
              </a:rPr>
              <a:t>+</a:t>
            </a:r>
          </a:p>
          <a:p>
            <a:pPr>
              <a:lnSpc>
                <a:spcPct val="100000"/>
              </a:lnSpc>
            </a:pPr>
            <a:r>
              <a:rPr lang="en-US" sz="2000">
                <a:latin typeface="Courier New" panose="02070309020205020404" pitchFamily="49" charset="0"/>
                <a:cs typeface="Courier New" panose="02070309020205020404" pitchFamily="49" charset="0"/>
              </a:rPr>
              <a:t>  </a:t>
            </a:r>
            <a:r>
              <a:rPr lang="en-US" sz="2000" err="1" smtClean="0">
                <a:latin typeface="Courier New" panose="02070309020205020404" pitchFamily="49" charset="0"/>
                <a:cs typeface="Courier New" panose="02070309020205020404" pitchFamily="49" charset="0"/>
              </a:rPr>
              <a:t>geom_boxplot(</a:t>
            </a:r>
            <a:r>
              <a:rPr lang="en-US" sz="2000">
                <a:latin typeface="Courier New" panose="02070309020205020404" pitchFamily="49" charset="0"/>
                <a:cs typeface="Courier New" panose="02070309020205020404" pitchFamily="49" charset="0"/>
              </a:rPr>
              <a:t>mapping = aes(x = cut, y = price)</a:t>
            </a:r>
            <a:r>
              <a:rPr lang="en-US" sz="2000"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Do you know how to read a boxplot? (if not, see the extra slides at the end of this file)</a:t>
            </a:r>
          </a:p>
          <a:p>
            <a:pPr>
              <a:lnSpc>
                <a:spcPct val="100000"/>
              </a:lnSpc>
            </a:pPr>
            <a:r>
              <a:rPr lang="en-US" smtClean="0"/>
              <a:t>We </a:t>
            </a:r>
            <a:r>
              <a:rPr lang="en-US"/>
              <a:t>see much less information about the distribution, but the boxplots are much more compact so we can more easily compare them (and fit more on one plot</a:t>
            </a:r>
            <a:r>
              <a:rPr lang="en-US" smtClean="0"/>
              <a:t>).</a:t>
            </a:r>
          </a:p>
        </p:txBody>
      </p:sp>
    </p:spTree>
    <p:extLst>
      <p:ext uri="{BB962C8B-B14F-4D97-AF65-F5344CB8AC3E}">
        <p14:creationId xmlns:p14="http://schemas.microsoft.com/office/powerpoint/2010/main" val="3558491483"/>
      </p:ext>
    </p:extLst>
  </p:cSld>
  <p:clrMapOvr>
    <a:masterClrMapping/>
  </p:clrMapOvr>
  <p:transition/>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Your turn</a:t>
            </a:r>
            <a:endParaRPr lang="en-US"/>
          </a:p>
        </p:txBody>
      </p:sp>
      <p:sp>
        <p:nvSpPr>
          <p:cNvPr id="3" name="Content Placeholder 2"/>
          <p:cNvSpPr>
            <a:spLocks noGrp="1"/>
          </p:cNvSpPr>
          <p:nvPr>
            <p:ph idx="1"/>
          </p:nvPr>
        </p:nvSpPr>
        <p:spPr/>
        <p:txBody>
          <a:bodyPr/>
          <a:lstStyle/>
          <a:p>
            <a:pPr>
              <a:lnSpc>
                <a:spcPct val="100000"/>
              </a:lnSpc>
            </a:pPr>
            <a:r>
              <a:rPr lang="en-US" smtClean="0"/>
              <a:t>1. In the previous boxplot, what is the relationship between cut and price? Is it reasonable?</a:t>
            </a:r>
          </a:p>
          <a:p>
            <a:pPr>
              <a:lnSpc>
                <a:spcPct val="100000"/>
              </a:lnSpc>
            </a:pPr>
            <a:r>
              <a:rPr lang="en-US" smtClean="0"/>
              <a:t>2. What </a:t>
            </a:r>
            <a:r>
              <a:rPr lang="en-US"/>
              <a:t>variable in the diamonds dataset </a:t>
            </a:r>
            <a:r>
              <a:rPr lang="en-US" smtClean="0"/>
              <a:t>do you think is </a:t>
            </a:r>
            <a:r>
              <a:rPr lang="en-US"/>
              <a:t>most important for predicting the price of a diamond? </a:t>
            </a:r>
            <a:r>
              <a:rPr lang="en-US" smtClean="0"/>
              <a:t>First, check the relationship between that variable and price again by creating a scatter plot.</a:t>
            </a:r>
          </a:p>
          <a:p>
            <a:pPr>
              <a:lnSpc>
                <a:spcPct val="100000"/>
              </a:lnSpc>
            </a:pPr>
            <a:r>
              <a:rPr lang="en-US" smtClean="0"/>
              <a:t>3. How </a:t>
            </a:r>
            <a:r>
              <a:rPr lang="en-US"/>
              <a:t>is that variable correlated with cut? </a:t>
            </a:r>
            <a:endParaRPr lang="en-US" smtClean="0"/>
          </a:p>
          <a:p>
            <a:pPr>
              <a:lnSpc>
                <a:spcPct val="100000"/>
              </a:lnSpc>
            </a:pPr>
            <a:r>
              <a:rPr lang="en-US" smtClean="0"/>
              <a:t>4. Why </a:t>
            </a:r>
            <a:r>
              <a:rPr lang="en-US"/>
              <a:t>does the combination of those two relationships lead to lower quality </a:t>
            </a:r>
            <a:r>
              <a:rPr lang="en-US" smtClean="0"/>
              <a:t>diamonds </a:t>
            </a:r>
            <a:r>
              <a:rPr lang="en-US"/>
              <a:t>being more expensive?</a:t>
            </a:r>
          </a:p>
        </p:txBody>
      </p:sp>
    </p:spTree>
    <p:extLst>
      <p:ext uri="{BB962C8B-B14F-4D97-AF65-F5344CB8AC3E}">
        <p14:creationId xmlns:p14="http://schemas.microsoft.com/office/powerpoint/2010/main" val="3808470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Two categorical variables </a:t>
            </a:r>
          </a:p>
        </p:txBody>
      </p:sp>
      <p:sp>
        <p:nvSpPr>
          <p:cNvPr id="3" name="Content Placeholder 2"/>
          <p:cNvSpPr>
            <a:spLocks noGrp="1"/>
          </p:cNvSpPr>
          <p:nvPr>
            <p:ph idx="1"/>
          </p:nvPr>
        </p:nvSpPr>
        <p:spPr/>
        <p:txBody>
          <a:bodyPr/>
          <a:lstStyle/>
          <a:p>
            <a:pPr>
              <a:lnSpc>
                <a:spcPct val="100000"/>
              </a:lnSpc>
            </a:pPr>
            <a:r>
              <a:rPr lang="en-US"/>
              <a:t>You’ll need to count the number of observations for each combination</a:t>
            </a:r>
            <a:r>
              <a:rPr lang="en-US" smtClean="0"/>
              <a:t>.</a:t>
            </a:r>
          </a:p>
          <a:p>
            <a:pPr>
              <a:lnSpc>
                <a:spcPct val="100000"/>
              </a:lnSpc>
            </a:pPr>
            <a:r>
              <a:rPr lang="en-US" sz="2000" err="1">
                <a:latin typeface="Courier New" panose="02070309020205020404" pitchFamily="49" charset="0"/>
                <a:cs typeface="Courier New" panose="02070309020205020404" pitchFamily="49" charset="0"/>
              </a:rPr>
              <a:t>ggplot(data = diamonds) +</a:t>
            </a:r>
          </a:p>
          <a:p>
            <a:pPr>
              <a:lnSpc>
                <a:spcPct val="100000"/>
              </a:lnSpc>
            </a:pPr>
            <a:r>
              <a:rPr lang="en-US" sz="2000">
                <a:latin typeface="Courier New" panose="02070309020205020404" pitchFamily="49" charset="0"/>
                <a:cs typeface="Courier New" panose="02070309020205020404" pitchFamily="49" charset="0"/>
              </a:rPr>
              <a:t>  geom_count(mapping = aes(x = cut, y = color</a:t>
            </a:r>
            <a:r>
              <a:rPr lang="en-US" sz="2000" smtClean="0">
                <a:latin typeface="Courier New" panose="02070309020205020404" pitchFamily="49" charset="0"/>
                <a:cs typeface="Courier New" panose="02070309020205020404" pitchFamily="49" charset="0"/>
              </a:rPr>
              <a:t>))</a:t>
            </a:r>
          </a:p>
          <a:p>
            <a:pPr>
              <a:lnSpc>
                <a:spcPct val="100000"/>
              </a:lnSpc>
            </a:pPr>
            <a:endParaRPr lang="en-US"/>
          </a:p>
          <a:p>
            <a:pPr>
              <a:lnSpc>
                <a:spcPct val="100000"/>
              </a:lnSpc>
            </a:pPr>
            <a:r>
              <a:rPr lang="en-US" smtClean="0"/>
              <a:t>There are also other methods such as heatmaps.</a:t>
            </a:r>
            <a:endParaRPr lang="en-US"/>
          </a:p>
        </p:txBody>
      </p:sp>
    </p:spTree>
    <p:extLst>
      <p:ext uri="{BB962C8B-B14F-4D97-AF65-F5344CB8AC3E}">
        <p14:creationId xmlns:p14="http://schemas.microsoft.com/office/powerpoint/2010/main" val="847960685"/>
      </p:ext>
    </p:extLst>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Two continuous variables</a:t>
            </a:r>
          </a:p>
        </p:txBody>
      </p:sp>
      <p:sp>
        <p:nvSpPr>
          <p:cNvPr id="3" name="Content Placeholder 2"/>
          <p:cNvSpPr>
            <a:spLocks noGrp="1"/>
          </p:cNvSpPr>
          <p:nvPr>
            <p:ph idx="1"/>
          </p:nvPr>
        </p:nvSpPr>
        <p:spPr/>
        <p:txBody>
          <a:bodyPr/>
          <a:lstStyle/>
          <a:p>
            <a:pPr>
              <a:lnSpc>
                <a:spcPct val="100000"/>
              </a:lnSpc>
            </a:pPr>
            <a:r>
              <a:rPr lang="en-US"/>
              <a:t>You’ve already seen how to make scatterplots with </a:t>
            </a:r>
            <a:r>
              <a:rPr lang="en-US" err="1">
                <a:latin typeface="Courier New" panose="02070309020205020404" pitchFamily="49" charset="0"/>
                <a:cs typeface="Courier New" panose="02070309020205020404" pitchFamily="49" charset="0"/>
              </a:rPr>
              <a:t>geom_point</a:t>
            </a:r>
            <a:r>
              <a:rPr lang="en-US" smtClean="0">
                <a:latin typeface="Courier New" panose="02070309020205020404" pitchFamily="49" charset="0"/>
                <a:cs typeface="Courier New" panose="02070309020205020404" pitchFamily="49" charset="0"/>
              </a:rPr>
              <a:t>()</a:t>
            </a:r>
            <a:r>
              <a:rPr lang="en-US" smtClean="0"/>
              <a:t>.</a:t>
            </a:r>
          </a:p>
          <a:p>
            <a:pPr>
              <a:lnSpc>
                <a:spcPct val="100000"/>
              </a:lnSpc>
            </a:pPr>
            <a:r>
              <a:rPr lang="en-US" sz="2000" err="1">
                <a:latin typeface="Courier New" panose="02070309020205020404" pitchFamily="49" charset="0"/>
                <a:cs typeface="Courier New" panose="02070309020205020404" pitchFamily="49" charset="0"/>
              </a:rPr>
              <a:t>ggplot(data = diamonds) +</a:t>
            </a:r>
          </a:p>
          <a:p>
            <a:pPr>
              <a:lnSpc>
                <a:spcPct val="100000"/>
              </a:lnSpc>
            </a:pPr>
            <a:r>
              <a:rPr lang="en-US" sz="2000">
                <a:latin typeface="Courier New" panose="02070309020205020404" pitchFamily="49" charset="0"/>
                <a:cs typeface="Courier New" panose="02070309020205020404" pitchFamily="49" charset="0"/>
              </a:rPr>
              <a:t>  geom_point(mapping = aes(x = carat, y = price</a:t>
            </a:r>
            <a:r>
              <a:rPr lang="en-US" sz="2000"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Scatterplots </a:t>
            </a:r>
            <a:r>
              <a:rPr lang="en-US"/>
              <a:t>become less useful as the size of your dataset grows, because points begin to overplot</a:t>
            </a:r>
            <a:r>
              <a:rPr lang="en-US" smtClean="0"/>
              <a:t>.</a:t>
            </a:r>
          </a:p>
          <a:p>
            <a:pPr>
              <a:lnSpc>
                <a:spcPct val="100000"/>
              </a:lnSpc>
            </a:pPr>
            <a:r>
              <a:rPr lang="en-US" sz="2000" err="1">
                <a:latin typeface="Courier New" panose="02070309020205020404" pitchFamily="49" charset="0"/>
                <a:cs typeface="Courier New" panose="02070309020205020404" pitchFamily="49" charset="0"/>
              </a:rPr>
              <a:t>ggplot(data = diamonds) + </a:t>
            </a:r>
          </a:p>
          <a:p>
            <a:pPr>
              <a:lnSpc>
                <a:spcPct val="100000"/>
              </a:lnSpc>
            </a:pPr>
            <a:r>
              <a:rPr lang="en-US" sz="2000">
                <a:latin typeface="Courier New" panose="02070309020205020404" pitchFamily="49" charset="0"/>
                <a:cs typeface="Courier New" panose="02070309020205020404" pitchFamily="49" charset="0"/>
              </a:rPr>
              <a:t>  geom_point(mapping = aes(x = carat, y = price), alpha = 1 / 100)</a:t>
            </a:r>
          </a:p>
        </p:txBody>
      </p:sp>
    </p:spTree>
    <p:extLst>
      <p:ext uri="{BB962C8B-B14F-4D97-AF65-F5344CB8AC3E}">
        <p14:creationId xmlns:p14="http://schemas.microsoft.com/office/powerpoint/2010/main" val="1830395985"/>
      </p:ext>
    </p:extLst>
  </p:cSld>
  <p:clrMapOvr>
    <a:masterClrMapping/>
  </p:clrMapOvr>
  <p:transition/>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a:t>Transparency can be challenging </a:t>
            </a:r>
            <a:br>
              <a:rPr lang="en-US" smtClean="0"/>
            </a:br>
            <a:r>
              <a:rPr lang="en-US" smtClean="0"/>
              <a:t>for </a:t>
            </a:r>
            <a:r>
              <a:rPr lang="en-US"/>
              <a:t>very large datasets</a:t>
            </a:r>
          </a:p>
        </p:txBody>
      </p:sp>
      <p:sp>
        <p:nvSpPr>
          <p:cNvPr id="3" name="Content Placeholder 2"/>
          <p:cNvSpPr>
            <a:spLocks noGrp="1"/>
          </p:cNvSpPr>
          <p:nvPr>
            <p:ph idx="1"/>
          </p:nvPr>
        </p:nvSpPr>
        <p:spPr/>
        <p:txBody>
          <a:bodyPr/>
          <a:lstStyle/>
          <a:p>
            <a:pPr>
              <a:lnSpc>
                <a:spcPct val="100000"/>
              </a:lnSpc>
            </a:pPr>
            <a:r>
              <a:rPr lang="en-US"/>
              <a:t>Another solution is to use bin</a:t>
            </a:r>
            <a:r>
              <a:rPr lang="en-US" smtClean="0"/>
              <a:t>.</a:t>
            </a:r>
          </a:p>
          <a:p>
            <a:pPr>
              <a:lnSpc>
                <a:spcPct val="100000"/>
              </a:lnSpc>
            </a:pPr>
            <a:r>
              <a:rPr lang="en-US"/>
              <a:t>Use </a:t>
            </a:r>
            <a:r>
              <a:rPr lang="en-US">
                <a:latin typeface="Courier New" panose="02070309020205020404" pitchFamily="49" charset="0"/>
                <a:cs typeface="Courier New" panose="02070309020205020404" pitchFamily="49" charset="0"/>
              </a:rPr>
              <a:t>geom_bin2d</a:t>
            </a:r>
            <a:r>
              <a:rPr lang="en-US" smtClean="0">
                <a:latin typeface="Courier New" panose="02070309020205020404" pitchFamily="49" charset="0"/>
                <a:cs typeface="Courier New" panose="02070309020205020404" pitchFamily="49" charset="0"/>
              </a:rPr>
              <a:t>()</a:t>
            </a:r>
            <a:r>
              <a:rPr lang="en-US" smtClean="0"/>
              <a:t> </a:t>
            </a:r>
            <a:r>
              <a:rPr lang="en-US"/>
              <a:t>to bin in two dimensions</a:t>
            </a:r>
            <a:r>
              <a:rPr lang="en-US" smtClean="0"/>
              <a:t>.</a:t>
            </a:r>
          </a:p>
          <a:p>
            <a:pPr>
              <a:lnSpc>
                <a:spcPct val="100000"/>
              </a:lnSpc>
            </a:pPr>
            <a:r>
              <a:rPr lang="en-US">
                <a:latin typeface="Courier New" panose="02070309020205020404" pitchFamily="49" charset="0"/>
                <a:cs typeface="Courier New" panose="02070309020205020404" pitchFamily="49" charset="0"/>
              </a:rPr>
              <a:t>geom_bin2d</a:t>
            </a:r>
            <a:r>
              <a:rPr lang="en-US" smtClean="0">
                <a:latin typeface="Courier New" panose="02070309020205020404" pitchFamily="49" charset="0"/>
                <a:cs typeface="Courier New" panose="02070309020205020404" pitchFamily="49" charset="0"/>
              </a:rPr>
              <a:t>()</a:t>
            </a:r>
            <a:r>
              <a:rPr lang="en-US" smtClean="0"/>
              <a:t> divides </a:t>
            </a:r>
            <a:r>
              <a:rPr lang="en-US"/>
              <a:t>the coordinate plane into 2d bins and then use a fill color to display how many points fall into each bin</a:t>
            </a:r>
            <a:r>
              <a:rPr lang="en-US" smtClean="0"/>
              <a:t>.</a:t>
            </a:r>
          </a:p>
          <a:p>
            <a:pPr>
              <a:lnSpc>
                <a:spcPct val="100000"/>
              </a:lnSpc>
            </a:pPr>
            <a:r>
              <a:rPr lang="en-US" sz="2000" err="1">
                <a:latin typeface="Courier New" panose="02070309020205020404" pitchFamily="49" charset="0"/>
                <a:cs typeface="Courier New" panose="02070309020205020404" pitchFamily="49" charset="0"/>
              </a:rPr>
              <a:t>ggplot(data = smaller) +</a:t>
            </a:r>
          </a:p>
          <a:p>
            <a:pPr>
              <a:lnSpc>
                <a:spcPct val="100000"/>
              </a:lnSpc>
            </a:pPr>
            <a:r>
              <a:rPr lang="en-US" sz="2000">
                <a:latin typeface="Courier New" panose="02070309020205020404" pitchFamily="49" charset="0"/>
                <a:cs typeface="Courier New" panose="02070309020205020404" pitchFamily="49" charset="0"/>
              </a:rPr>
              <a:t>  geom_bin2d(mapping = aes(x = carat, y = price))</a:t>
            </a:r>
          </a:p>
        </p:txBody>
      </p:sp>
    </p:spTree>
    <p:extLst>
      <p:ext uri="{BB962C8B-B14F-4D97-AF65-F5344CB8AC3E}">
        <p14:creationId xmlns:p14="http://schemas.microsoft.com/office/powerpoint/2010/main" val="3306856089"/>
      </p:ext>
    </p:extLst>
  </p:cSld>
  <p:clrMapOvr>
    <a:masterClrMapping/>
  </p:clrMapOvr>
  <p:transition/>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a:t>Another option is </a:t>
            </a:r>
            <a:br>
              <a:rPr lang="en-US" smtClean="0"/>
            </a:br>
            <a:r>
              <a:rPr lang="en-US" smtClean="0"/>
              <a:t>to </a:t>
            </a:r>
            <a:r>
              <a:rPr lang="en-US"/>
              <a:t>bin one continuous variable</a:t>
            </a:r>
          </a:p>
        </p:txBody>
      </p:sp>
      <p:sp>
        <p:nvSpPr>
          <p:cNvPr id="3" name="Content Placeholder 2"/>
          <p:cNvSpPr>
            <a:spLocks noGrp="1"/>
          </p:cNvSpPr>
          <p:nvPr>
            <p:ph idx="1"/>
          </p:nvPr>
        </p:nvSpPr>
        <p:spPr/>
        <p:txBody>
          <a:bodyPr/>
          <a:lstStyle/>
          <a:p>
            <a:pPr>
              <a:lnSpc>
                <a:spcPct val="100000"/>
              </a:lnSpc>
            </a:pPr>
            <a:r>
              <a:rPr lang="en-US" sz="1800" err="1">
                <a:latin typeface="Courier New" panose="02070309020205020404" pitchFamily="49" charset="0"/>
                <a:cs typeface="Courier New" panose="02070309020205020404" pitchFamily="49" charset="0"/>
              </a:rPr>
              <a:t>ggplot(data = smaller, mapping = aes(x = carat, y = price)) + </a:t>
            </a:r>
          </a:p>
          <a:p>
            <a:pPr>
              <a:lnSpc>
                <a:spcPct val="100000"/>
              </a:lnSpc>
            </a:pPr>
            <a:r>
              <a:rPr lang="en-US" sz="1800">
                <a:latin typeface="Courier New" panose="02070309020205020404" pitchFamily="49" charset="0"/>
                <a:cs typeface="Courier New" panose="02070309020205020404" pitchFamily="49" charset="0"/>
              </a:rPr>
              <a:t>  geom_boxplot(mapping = aes(group = cut_width(carat, 0.1</a:t>
            </a:r>
            <a:r>
              <a:rPr lang="en-US" sz="1800" smtClean="0">
                <a:latin typeface="Courier New" panose="02070309020205020404" pitchFamily="49" charset="0"/>
                <a:cs typeface="Courier New" panose="02070309020205020404" pitchFamily="49" charset="0"/>
              </a:rPr>
              <a:t>)))</a:t>
            </a:r>
          </a:p>
          <a:p>
            <a:pPr>
              <a:lnSpc>
                <a:spcPct val="100000"/>
              </a:lnSpc>
            </a:pPr>
            <a:endParaRPr lang="en-US" smtClean="0"/>
          </a:p>
          <a:p>
            <a:pPr>
              <a:lnSpc>
                <a:spcPct val="100000"/>
              </a:lnSpc>
            </a:pPr>
            <a:r>
              <a:rPr lang="en-US" smtClean="0"/>
              <a:t>So far we used </a:t>
            </a:r>
            <a:r>
              <a:rPr lang="en-US" err="1" smtClean="0">
                <a:latin typeface="Courier New" panose="02070309020205020404" pitchFamily="49" charset="0"/>
                <a:cs typeface="Courier New" panose="02070309020205020404" pitchFamily="49" charset="0"/>
              </a:rPr>
              <a:t>aes</a:t>
            </a:r>
            <a:r>
              <a:rPr lang="en-US" smtClean="0"/>
              <a:t> to describe a dimension.</a:t>
            </a:r>
            <a:endParaRPr lang="en-US"/>
          </a:p>
          <a:p>
            <a:pPr>
              <a:lnSpc>
                <a:spcPct val="100000"/>
              </a:lnSpc>
            </a:pPr>
            <a:r>
              <a:rPr lang="en-US" smtClean="0"/>
              <a:t>The above statement shows another function of </a:t>
            </a:r>
            <a:r>
              <a:rPr lang="en-US" err="1" smtClean="0">
                <a:latin typeface="Courier New" panose="02070309020205020404" pitchFamily="49" charset="0"/>
                <a:cs typeface="Courier New" panose="02070309020205020404" pitchFamily="49" charset="0"/>
              </a:rPr>
              <a:t>aes</a:t>
            </a:r>
            <a:r>
              <a:rPr lang="en-US" smtClean="0"/>
              <a:t>: to describe how a dimension should be handled.</a:t>
            </a:r>
            <a:endParaRPr lang="en-US"/>
          </a:p>
        </p:txBody>
      </p:sp>
    </p:spTree>
    <p:extLst>
      <p:ext uri="{BB962C8B-B14F-4D97-AF65-F5344CB8AC3E}">
        <p14:creationId xmlns:p14="http://schemas.microsoft.com/office/powerpoint/2010/main" val="1289303822"/>
      </p:ext>
    </p:extLst>
  </p:cSld>
  <p:clrMapOvr>
    <a:masterClrMapping/>
  </p:clrMapOvr>
  <p:transition/>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Your turn</a:t>
            </a:r>
            <a:endParaRPr lang="en-US"/>
          </a:p>
        </p:txBody>
      </p:sp>
      <p:sp>
        <p:nvSpPr>
          <p:cNvPr id="3" name="Content Placeholder 2"/>
          <p:cNvSpPr>
            <a:spLocks noGrp="1"/>
          </p:cNvSpPr>
          <p:nvPr>
            <p:ph idx="1"/>
          </p:nvPr>
        </p:nvSpPr>
        <p:spPr/>
        <p:txBody>
          <a:bodyPr/>
          <a:lstStyle/>
          <a:p>
            <a:pPr>
              <a:lnSpc>
                <a:spcPct val="100000"/>
              </a:lnSpc>
            </a:pPr>
            <a:r>
              <a:rPr lang="en-US"/>
              <a:t>1. </a:t>
            </a:r>
            <a:r>
              <a:rPr lang="en-US" smtClean="0"/>
              <a:t>In the previous plot, how </a:t>
            </a:r>
            <a:r>
              <a:rPr lang="en-US"/>
              <a:t>does the price distribution of very large diamonds compare to small </a:t>
            </a:r>
            <a:r>
              <a:rPr lang="en-US" smtClean="0"/>
              <a:t>diamonds? </a:t>
            </a:r>
            <a:r>
              <a:rPr lang="en-US"/>
              <a:t>Is it as you expect, or does it surprise you?</a:t>
            </a:r>
            <a:endParaRPr lang="en-US" smtClean="0"/>
          </a:p>
          <a:p>
            <a:pPr>
              <a:lnSpc>
                <a:spcPct val="100000"/>
              </a:lnSpc>
            </a:pPr>
            <a:r>
              <a:rPr lang="en-US" smtClean="0"/>
              <a:t>2. Visualise </a:t>
            </a:r>
            <a:r>
              <a:rPr lang="en-US"/>
              <a:t>the distribution of carat, partitioned by price</a:t>
            </a:r>
          </a:p>
        </p:txBody>
      </p:sp>
    </p:spTree>
    <p:extLst>
      <p:ext uri="{BB962C8B-B14F-4D97-AF65-F5344CB8AC3E}">
        <p14:creationId xmlns:p14="http://schemas.microsoft.com/office/powerpoint/2010/main" val="3560856666"/>
      </p:ext>
    </p:extLst>
  </p:cSld>
  <p:clrMapOvr>
    <a:masterClrMapping/>
  </p:clrMapOvr>
  <p:transition/>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Patterns</a:t>
            </a:r>
          </a:p>
        </p:txBody>
      </p:sp>
      <p:sp>
        <p:nvSpPr>
          <p:cNvPr id="3" name="Content Placeholder 2"/>
          <p:cNvSpPr>
            <a:spLocks noGrp="1"/>
          </p:cNvSpPr>
          <p:nvPr>
            <p:ph idx="1"/>
          </p:nvPr>
        </p:nvSpPr>
        <p:spPr/>
        <p:txBody>
          <a:bodyPr/>
          <a:lstStyle/>
          <a:p>
            <a:pPr>
              <a:lnSpc>
                <a:spcPct val="100000"/>
              </a:lnSpc>
            </a:pPr>
            <a:r>
              <a:rPr lang="en-US"/>
              <a:t>Patterns in your data provide clues about relationships. If a systematic relationship exists between two variables it will appear as a pattern in the data. If you spot a pattern, ask yourself:</a:t>
            </a:r>
          </a:p>
          <a:p>
            <a:pPr marL="342900" indent="-342900">
              <a:lnSpc>
                <a:spcPct val="100000"/>
              </a:lnSpc>
              <a:buFont typeface="Arial" pitchFamily="34" charset="0"/>
              <a:buChar char="•"/>
            </a:pPr>
            <a:r>
              <a:rPr lang="en-US" smtClean="0"/>
              <a:t>Could </a:t>
            </a:r>
            <a:r>
              <a:rPr lang="en-US"/>
              <a:t>this pattern be due to coincidence (i.e. random chance)?</a:t>
            </a:r>
          </a:p>
          <a:p>
            <a:pPr marL="342900" indent="-342900">
              <a:lnSpc>
                <a:spcPct val="100000"/>
              </a:lnSpc>
              <a:buFont typeface="Arial" pitchFamily="34" charset="0"/>
              <a:buChar char="•"/>
            </a:pPr>
            <a:r>
              <a:rPr lang="en-US" smtClean="0"/>
              <a:t>How </a:t>
            </a:r>
            <a:r>
              <a:rPr lang="en-US"/>
              <a:t>can you describe the relationship implied by the pattern?</a:t>
            </a:r>
          </a:p>
          <a:p>
            <a:pPr marL="342900" indent="-342900">
              <a:lnSpc>
                <a:spcPct val="100000"/>
              </a:lnSpc>
              <a:buFont typeface="Arial" pitchFamily="34" charset="0"/>
              <a:buChar char="•"/>
            </a:pPr>
            <a:r>
              <a:rPr lang="en-US" smtClean="0"/>
              <a:t>How </a:t>
            </a:r>
            <a:r>
              <a:rPr lang="en-US"/>
              <a:t>strong is the relationship implied by the pattern?</a:t>
            </a:r>
          </a:p>
          <a:p>
            <a:pPr marL="342900" indent="-342900">
              <a:lnSpc>
                <a:spcPct val="100000"/>
              </a:lnSpc>
              <a:buFont typeface="Arial" pitchFamily="34" charset="0"/>
              <a:buChar char="•"/>
            </a:pPr>
            <a:r>
              <a:rPr lang="en-US" smtClean="0"/>
              <a:t>What </a:t>
            </a:r>
            <a:r>
              <a:rPr lang="en-US"/>
              <a:t>other variables might affect the relationship?</a:t>
            </a:r>
          </a:p>
          <a:p>
            <a:pPr marL="342900" indent="-342900">
              <a:lnSpc>
                <a:spcPct val="100000"/>
              </a:lnSpc>
              <a:buFont typeface="Arial" pitchFamily="34" charset="0"/>
              <a:buChar char="•"/>
            </a:pPr>
            <a:r>
              <a:rPr lang="en-US" smtClean="0"/>
              <a:t>Does </a:t>
            </a:r>
            <a:r>
              <a:rPr lang="en-US"/>
              <a:t>the relationship change if you look at individual subgroups of the data?</a:t>
            </a:r>
          </a:p>
        </p:txBody>
      </p:sp>
    </p:spTree>
    <p:extLst>
      <p:ext uri="{BB962C8B-B14F-4D97-AF65-F5344CB8AC3E}">
        <p14:creationId xmlns:p14="http://schemas.microsoft.com/office/powerpoint/2010/main" val="3345884046"/>
      </p:ext>
    </p:extLst>
  </p:cSld>
  <p:clrMapOvr>
    <a:masterClrMapping/>
  </p:clrMapOvr>
  <p:transition/>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Patterns </a:t>
            </a:r>
            <a:r>
              <a:rPr lang="en-US"/>
              <a:t>in eruptions</a:t>
            </a:r>
          </a:p>
        </p:txBody>
      </p:sp>
      <p:sp>
        <p:nvSpPr>
          <p:cNvPr id="3" name="Content Placeholder 2"/>
          <p:cNvSpPr>
            <a:spLocks noGrp="1"/>
          </p:cNvSpPr>
          <p:nvPr>
            <p:ph idx="1"/>
          </p:nvPr>
        </p:nvSpPr>
        <p:spPr/>
        <p:txBody>
          <a:bodyPr/>
          <a:lstStyle/>
          <a:p>
            <a:pPr>
              <a:lnSpc>
                <a:spcPct val="100000"/>
              </a:lnSpc>
            </a:pPr>
            <a:r>
              <a:rPr lang="en-US" sz="2000" err="1">
                <a:latin typeface="Courier New" panose="02070309020205020404" pitchFamily="49" charset="0"/>
                <a:cs typeface="Courier New" panose="02070309020205020404" pitchFamily="49" charset="0"/>
              </a:rPr>
              <a:t>ggplot(data = faithful) + </a:t>
            </a:r>
          </a:p>
          <a:p>
            <a:pPr>
              <a:lnSpc>
                <a:spcPct val="100000"/>
              </a:lnSpc>
            </a:pPr>
            <a:r>
              <a:rPr lang="en-US" sz="2000">
                <a:latin typeface="Courier New" panose="02070309020205020404" pitchFamily="49" charset="0"/>
                <a:cs typeface="Courier New" panose="02070309020205020404" pitchFamily="49" charset="0"/>
              </a:rPr>
              <a:t>  geom_point(mapping = aes(x = eruptions, y = waiting</a:t>
            </a:r>
            <a:r>
              <a:rPr lang="en-US" sz="2000" smtClean="0">
                <a:latin typeface="Courier New" panose="02070309020205020404" pitchFamily="49" charset="0"/>
                <a:cs typeface="Courier New" panose="02070309020205020404" pitchFamily="49" charset="0"/>
              </a:rPr>
              <a:t>))</a:t>
            </a:r>
          </a:p>
          <a:p>
            <a:pPr>
              <a:lnSpc>
                <a:spcPct val="100000"/>
              </a:lnSpc>
            </a:pPr>
            <a:endParaRPr lang="en-US"/>
          </a:p>
          <a:p>
            <a:pPr>
              <a:lnSpc>
                <a:spcPct val="100000"/>
              </a:lnSpc>
            </a:pPr>
            <a:r>
              <a:rPr lang="en-US"/>
              <a:t>Longer wait times are associated with longer eruptions. The scatterplot also displays the two clusters that we noticed before.</a:t>
            </a:r>
          </a:p>
        </p:txBody>
      </p:sp>
    </p:spTree>
    <p:extLst>
      <p:ext uri="{BB962C8B-B14F-4D97-AF65-F5344CB8AC3E}">
        <p14:creationId xmlns:p14="http://schemas.microsoft.com/office/powerpoint/2010/main" val="3362995248"/>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sz="4000" smtClean="0"/>
              <a:t>3</a:t>
            </a:r>
            <a:r>
              <a:rPr lang="en-US" smtClean="0"/>
              <a:t>. Associations Among Tables</a:t>
            </a:r>
            <a:endParaRPr lang="en-US" sz="4000" smtClean="0"/>
          </a:p>
        </p:txBody>
      </p:sp>
      <p:sp>
        <p:nvSpPr>
          <p:cNvPr id="5" name="Rectangle 3"/>
          <p:cNvSpPr txBox="1">
            <a:spLocks noChangeArrowheads="1"/>
          </p:cNvSpPr>
          <p:nvPr/>
        </p:nvSpPr>
        <p:spPr>
          <a:xfrm>
            <a:off x="533400" y="1854796"/>
            <a:ext cx="8153400" cy="468795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176213" indent="-176213">
              <a:spcBef>
                <a:spcPct val="0"/>
              </a:spcBef>
              <a:spcAft>
                <a:spcPct val="0"/>
              </a:spcAft>
              <a:buFont typeface="Arial" pitchFamily="34" charset="0"/>
              <a:buChar char="•"/>
              <a:defRPr/>
            </a:pPr>
            <a:r>
              <a:rPr lang="en-US" sz="2800"/>
              <a:t>One database can hold many </a:t>
            </a:r>
            <a:r>
              <a:rPr lang="en-US" sz="2800" smtClean="0"/>
              <a:t>tables which hold </a:t>
            </a:r>
            <a:r>
              <a:rPr lang="en-US" sz="2800"/>
              <a:t>different kinds of data</a:t>
            </a:r>
          </a:p>
          <a:p>
            <a:pPr marL="176213" indent="-176213">
              <a:spcBef>
                <a:spcPct val="0"/>
              </a:spcBef>
              <a:spcAft>
                <a:spcPct val="0"/>
              </a:spcAft>
              <a:buFont typeface="Arial" pitchFamily="34" charset="0"/>
              <a:buChar char="•"/>
              <a:defRPr/>
            </a:pPr>
            <a:r>
              <a:rPr lang="en-US" sz="2800"/>
              <a:t>Data can be linked between tables</a:t>
            </a:r>
          </a:p>
          <a:p>
            <a:pPr marL="176213" indent="-176213">
              <a:spcBef>
                <a:spcPct val="0"/>
              </a:spcBef>
              <a:spcAft>
                <a:spcPct val="0"/>
              </a:spcAft>
              <a:buFont typeface="Arial" pitchFamily="34" charset="0"/>
              <a:buChar char="•"/>
              <a:defRPr/>
            </a:pPr>
            <a:r>
              <a:rPr lang="en-US" sz="2800"/>
              <a:t>The link between tables is </a:t>
            </a:r>
            <a:r>
              <a:rPr lang="en-US" sz="2800" smtClean="0"/>
              <a:t>called a </a:t>
            </a:r>
            <a:r>
              <a:rPr lang="en-US" sz="2800"/>
              <a:t>RELATION</a:t>
            </a:r>
          </a:p>
        </p:txBody>
      </p:sp>
      <p:sp>
        <p:nvSpPr>
          <p:cNvPr id="6" name="Text Box 4"/>
          <p:cNvSpPr txBox="1">
            <a:spLocks noChangeArrowheads="1"/>
          </p:cNvSpPr>
          <p:nvPr/>
        </p:nvSpPr>
        <p:spPr bwMode="auto">
          <a:xfrm>
            <a:off x="2346325" y="5121275"/>
            <a:ext cx="1394934" cy="584775"/>
          </a:xfrm>
          <a:prstGeom prst="rect">
            <a:avLst/>
          </a:prstGeom>
          <a:solidFill>
            <a:srgbClr val="FFFFCC"/>
          </a:solidFill>
          <a:ln w="57150">
            <a:solidFill>
              <a:schemeClr val="folHlink"/>
            </a:solidFill>
            <a:miter lim="800000"/>
          </a:ln>
        </p:spPr>
        <p:txBody>
          <a:bodyPr wrap="none">
            <a:spAutoFit/>
          </a:bodyPr>
          <a:lstStyle>
            <a:defPPr>
              <a:defRPr lang="en-US"/>
            </a:defPPr>
            <a:lvl1pPr marL="0" algn="l" defTabSz="914400" rtl="0" eaLnBrk="1" latinLnBrk="0" hangingPunct="1">
              <a:defRPr sz="1800" kern="1200">
                <a:solidFill>
                  <a:schemeClr val="tx1"/>
                </a:solidFill>
                <a:latin typeface="Arial"/>
                <a:ea typeface="+mn-ea"/>
                <a:cs typeface="+mn-cs"/>
              </a:defRPr>
            </a:lvl1pPr>
            <a:lvl2pPr marL="742950" indent="-285750" algn="l" defTabSz="914400" rtl="0" eaLnBrk="1" latinLnBrk="0" hangingPunct="1">
              <a:defRPr sz="1800" kern="1200">
                <a:solidFill>
                  <a:schemeClr val="tx1"/>
                </a:solidFill>
                <a:latin typeface="Arial"/>
                <a:ea typeface="+mn-ea"/>
                <a:cs typeface="+mn-cs"/>
              </a:defRPr>
            </a:lvl2pPr>
            <a:lvl3pPr marL="1143000" indent="-228600" algn="l" defTabSz="914400" rtl="0" eaLnBrk="1" latinLnBrk="0" hangingPunct="1">
              <a:defRPr sz="1800" kern="1200">
                <a:solidFill>
                  <a:schemeClr val="tx1"/>
                </a:solidFill>
                <a:latin typeface="Arial"/>
                <a:ea typeface="+mn-ea"/>
                <a:cs typeface="+mn-cs"/>
              </a:defRPr>
            </a:lvl3pPr>
            <a:lvl4pPr marL="1600200" indent="-228600" algn="l" defTabSz="914400" rtl="0" eaLnBrk="1" latinLnBrk="0" hangingPunct="1">
              <a:defRPr sz="1800" kern="1200">
                <a:solidFill>
                  <a:schemeClr val="tx1"/>
                </a:solidFill>
                <a:latin typeface="Arial"/>
                <a:ea typeface="+mn-ea"/>
                <a:cs typeface="+mn-cs"/>
              </a:defRPr>
            </a:lvl4pPr>
            <a:lvl5pPr marL="2057400" indent="-228600" algn="l" defTabSz="914400" rtl="0" eaLnBrk="1" latinLnBrk="0" hangingPunct="1">
              <a:defRPr sz="18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a:ea typeface="+mn-ea"/>
                <a:cs typeface="+mn-cs"/>
              </a:defRPr>
            </a:lvl9pPr>
          </a:lstStyle>
          <a:p>
            <a:r>
              <a:rPr lang="en-US" altLang="en-US" sz="3200">
                <a:latin typeface="Calibri" pitchFamily="34" charset="0"/>
                <a:cs typeface="Calibri" pitchFamily="34" charset="0"/>
              </a:rPr>
              <a:t>Table A</a:t>
            </a:r>
          </a:p>
        </p:txBody>
      </p:sp>
      <p:sp>
        <p:nvSpPr>
          <p:cNvPr id="7" name="Text Box 5"/>
          <p:cNvSpPr txBox="1">
            <a:spLocks noChangeArrowheads="1"/>
          </p:cNvSpPr>
          <p:nvPr/>
        </p:nvSpPr>
        <p:spPr bwMode="auto">
          <a:xfrm>
            <a:off x="5775325" y="5121275"/>
            <a:ext cx="1380506" cy="584775"/>
          </a:xfrm>
          <a:prstGeom prst="rect">
            <a:avLst/>
          </a:prstGeom>
          <a:solidFill>
            <a:schemeClr val="bg1"/>
          </a:solidFill>
          <a:ln w="57150">
            <a:solidFill>
              <a:schemeClr val="folHlink"/>
            </a:solidFill>
            <a:miter lim="800000"/>
          </a:ln>
        </p:spPr>
        <p:txBody>
          <a:bodyPr wrap="none">
            <a:spAutoFit/>
          </a:bodyPr>
          <a:lstStyle>
            <a:defPPr>
              <a:defRPr lang="en-US"/>
            </a:defPPr>
            <a:lvl1pPr marL="0" algn="l" defTabSz="914400" rtl="0" eaLnBrk="1" latinLnBrk="0" hangingPunct="1">
              <a:defRPr sz="1800" kern="1200">
                <a:solidFill>
                  <a:schemeClr val="tx1"/>
                </a:solidFill>
                <a:latin typeface="Arial"/>
                <a:ea typeface="+mn-ea"/>
                <a:cs typeface="+mn-cs"/>
              </a:defRPr>
            </a:lvl1pPr>
            <a:lvl2pPr marL="742950" indent="-285750" algn="l" defTabSz="914400" rtl="0" eaLnBrk="1" latinLnBrk="0" hangingPunct="1">
              <a:defRPr sz="1800" kern="1200">
                <a:solidFill>
                  <a:schemeClr val="tx1"/>
                </a:solidFill>
                <a:latin typeface="Arial"/>
                <a:ea typeface="+mn-ea"/>
                <a:cs typeface="+mn-cs"/>
              </a:defRPr>
            </a:lvl2pPr>
            <a:lvl3pPr marL="1143000" indent="-228600" algn="l" defTabSz="914400" rtl="0" eaLnBrk="1" latinLnBrk="0" hangingPunct="1">
              <a:defRPr sz="1800" kern="1200">
                <a:solidFill>
                  <a:schemeClr val="tx1"/>
                </a:solidFill>
                <a:latin typeface="Arial"/>
                <a:ea typeface="+mn-ea"/>
                <a:cs typeface="+mn-cs"/>
              </a:defRPr>
            </a:lvl3pPr>
            <a:lvl4pPr marL="1600200" indent="-228600" algn="l" defTabSz="914400" rtl="0" eaLnBrk="1" latinLnBrk="0" hangingPunct="1">
              <a:defRPr sz="1800" kern="1200">
                <a:solidFill>
                  <a:schemeClr val="tx1"/>
                </a:solidFill>
                <a:latin typeface="Arial"/>
                <a:ea typeface="+mn-ea"/>
                <a:cs typeface="+mn-cs"/>
              </a:defRPr>
            </a:lvl4pPr>
            <a:lvl5pPr marL="2057400" indent="-228600" algn="l" defTabSz="914400" rtl="0" eaLnBrk="1" latinLnBrk="0" hangingPunct="1">
              <a:defRPr sz="18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a:ea typeface="+mn-ea"/>
                <a:cs typeface="+mn-cs"/>
              </a:defRPr>
            </a:lvl9pPr>
          </a:lstStyle>
          <a:p>
            <a:r>
              <a:rPr lang="en-US" altLang="en-US" sz="3200">
                <a:latin typeface="Calibri" pitchFamily="34" charset="0"/>
                <a:cs typeface="Calibri" pitchFamily="34" charset="0"/>
              </a:rPr>
              <a:t>Table B</a:t>
            </a:r>
          </a:p>
        </p:txBody>
      </p:sp>
      <p:sp>
        <p:nvSpPr>
          <p:cNvPr id="8" name="Line 6"/>
          <p:cNvSpPr>
            <a:spLocks noChangeShapeType="1"/>
          </p:cNvSpPr>
          <p:nvPr/>
        </p:nvSpPr>
        <p:spPr bwMode="auto">
          <a:xfrm>
            <a:off x="3741259" y="5410200"/>
            <a:ext cx="2049941"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668662607"/>
      </p:ext>
    </p:extLst>
  </p:cSld>
  <p:clrMapOvr>
    <a:masterClrMapping/>
  </p:clrMapOvr>
  <p:transition/>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Why do we look for patterns?</a:t>
            </a:r>
            <a:endParaRPr lang="en-US"/>
          </a:p>
        </p:txBody>
      </p:sp>
      <p:sp>
        <p:nvSpPr>
          <p:cNvPr id="3" name="Content Placeholder 2"/>
          <p:cNvSpPr>
            <a:spLocks noGrp="1"/>
          </p:cNvSpPr>
          <p:nvPr>
            <p:ph idx="1"/>
          </p:nvPr>
        </p:nvSpPr>
        <p:spPr/>
        <p:txBody>
          <a:bodyPr/>
          <a:lstStyle/>
          <a:p>
            <a:pPr>
              <a:lnSpc>
                <a:spcPct val="100000"/>
              </a:lnSpc>
            </a:pPr>
            <a:r>
              <a:rPr lang="en-US"/>
              <a:t>If you think of variation as a phenomenon that creates uncertainty, covariation </a:t>
            </a:r>
            <a:r>
              <a:rPr lang="en-US" smtClean="0"/>
              <a:t>helps you handle the uncertainty. </a:t>
            </a:r>
          </a:p>
          <a:p>
            <a:pPr>
              <a:lnSpc>
                <a:spcPct val="100000"/>
              </a:lnSpc>
            </a:pPr>
            <a:r>
              <a:rPr lang="en-US"/>
              <a:t>If two variables covary, you can use the values of one variable to make better predictions about the values of the second. </a:t>
            </a:r>
            <a:endParaRPr lang="en-US" smtClean="0"/>
          </a:p>
          <a:p>
            <a:pPr>
              <a:lnSpc>
                <a:spcPct val="100000"/>
              </a:lnSpc>
            </a:pPr>
            <a:r>
              <a:rPr lang="en-US"/>
              <a:t>If the covariation is due to a causal relationship (a special case), then you can use the value of one variable to control the value of the second.</a:t>
            </a:r>
          </a:p>
        </p:txBody>
      </p:sp>
    </p:spTree>
    <p:extLst>
      <p:ext uri="{BB962C8B-B14F-4D97-AF65-F5344CB8AC3E}">
        <p14:creationId xmlns:p14="http://schemas.microsoft.com/office/powerpoint/2010/main" val="1847199383"/>
      </p:ext>
    </p:extLst>
  </p:cSld>
  <p:clrMapOvr>
    <a:masterClrMapping/>
  </p:clrMapOvr>
  <p:transition/>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endParaRPr lang="en-US"/>
          </a:p>
        </p:txBody>
      </p:sp>
      <p:sp>
        <p:nvSpPr>
          <p:cNvPr id="3" name="Content Placeholder 2"/>
          <p:cNvSpPr>
            <a:spLocks noGrp="1"/>
          </p:cNvSpPr>
          <p:nvPr>
            <p:ph idx="4294967295"/>
          </p:nvPr>
        </p:nvSpPr>
        <p:spPr>
          <a:xfrm>
            <a:off x="457200" y="1828799"/>
            <a:ext cx="8229600" cy="4664075"/>
          </a:xfrm>
          <a:prstGeom prst="rect">
            <a:avLst/>
          </a:prstGeom>
          <a:ln>
            <a:noFill/>
          </a:ln>
        </p:spPr>
        <p:txBody>
          <a:bodyPr/>
          <a:lstStyle/>
          <a:p>
            <a:pPr>
              <a:lnSpc>
                <a:spcPct val="100000"/>
              </a:lnSpc>
            </a:pPr>
            <a:r>
              <a:rPr lang="en-US" sz="2800"/>
              <a:t>These slides were </a:t>
            </a:r>
            <a:r>
              <a:rPr lang="en-US" sz="2800" smtClean="0"/>
              <a:t>adapted </a:t>
            </a:r>
            <a:r>
              <a:rPr lang="en-US" sz="2800"/>
              <a:t>from http://r4ds.had.co.nz</a:t>
            </a:r>
          </a:p>
          <a:p>
            <a:pPr>
              <a:lnSpc>
                <a:spcPct val="100000"/>
              </a:lnSpc>
            </a:pPr>
            <a:endParaRPr lang="en-US" sz="280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5684239"/>
      </p:ext>
    </p:extLst>
  </p:cSld>
  <p:clrMapOvr>
    <a:masterClrMapping/>
  </p:clrMapOvr>
  <p:transition/>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553867"/>
      </p:ext>
    </p:extLst>
  </p:cSld>
  <p:clrMapOvr>
    <a:masterClrMapping/>
  </p:clrMapOvr>
  <p:transition/>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Box Plot (extra slides)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7" name="Group 6"/>
          <p:cNvGrpSpPr/>
          <p:nvPr/>
        </p:nvGrpSpPr>
        <p:grpSpPr>
          <a:xfrm>
            <a:off x="387836" y="3913974"/>
            <a:ext cx="8195365" cy="2785005"/>
            <a:chOff x="1558235" y="3362325"/>
            <a:chExt cx="9653459" cy="3435977"/>
          </a:xfrm>
        </p:grpSpPr>
        <p:sp>
          <p:nvSpPr>
            <p:cNvPr id="8" name="Rectangle 2"/>
            <p:cNvSpPr>
              <a:spLocks noChangeArrowheads="1"/>
            </p:cNvSpPr>
            <p:nvPr/>
          </p:nvSpPr>
          <p:spPr bwMode="auto">
            <a:xfrm>
              <a:off x="1558235" y="3362325"/>
              <a:ext cx="9653459" cy="1876425"/>
            </a:xfrm>
            <a:prstGeom prst="rect">
              <a:avLst/>
            </a:prstGeom>
            <a:solidFill>
              <a:schemeClr val="bg1">
                <a:lumMod val="95000"/>
              </a:schemeClr>
            </a:solidFill>
            <a:ln w="6350">
              <a:solidFill>
                <a:srgbClr val="0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Line 3"/>
            <p:cNvSpPr>
              <a:spLocks noChangeShapeType="1"/>
            </p:cNvSpPr>
            <p:nvPr/>
          </p:nvSpPr>
          <p:spPr bwMode="auto">
            <a:xfrm>
              <a:off x="1836945" y="4554538"/>
              <a:ext cx="9119268" cy="0"/>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0" name="Group 655"/>
            <p:cNvGrpSpPr/>
            <p:nvPr/>
          </p:nvGrpSpPr>
          <p:grpSpPr>
            <a:xfrm>
              <a:off x="2400697" y="4576763"/>
              <a:ext cx="7972760" cy="184150"/>
              <a:chOff x="1245" y="2909"/>
              <a:chExt cx="3776" cy="116"/>
            </a:xfrm>
          </p:grpSpPr>
          <p:sp>
            <p:nvSpPr>
              <p:cNvPr id="32" name="Line 5"/>
              <p:cNvSpPr>
                <a:spLocks noChangeShapeType="1"/>
              </p:cNvSpPr>
              <p:nvPr/>
            </p:nvSpPr>
            <p:spPr bwMode="auto">
              <a:xfrm flipH="1">
                <a:off x="1245" y="2911"/>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Line 6"/>
              <p:cNvSpPr>
                <a:spLocks noChangeShapeType="1"/>
              </p:cNvSpPr>
              <p:nvPr/>
            </p:nvSpPr>
            <p:spPr bwMode="auto">
              <a:xfrm flipH="1">
                <a:off x="2925" y="2911"/>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Line 7"/>
              <p:cNvSpPr>
                <a:spLocks noChangeShapeType="1"/>
              </p:cNvSpPr>
              <p:nvPr/>
            </p:nvSpPr>
            <p:spPr bwMode="auto">
              <a:xfrm flipH="1">
                <a:off x="2505" y="2911"/>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Line 8"/>
              <p:cNvSpPr>
                <a:spLocks noChangeShapeType="1"/>
              </p:cNvSpPr>
              <p:nvPr/>
            </p:nvSpPr>
            <p:spPr bwMode="auto">
              <a:xfrm flipH="1">
                <a:off x="2085" y="2911"/>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Line 9"/>
              <p:cNvSpPr>
                <a:spLocks noChangeShapeType="1"/>
              </p:cNvSpPr>
              <p:nvPr/>
            </p:nvSpPr>
            <p:spPr bwMode="auto">
              <a:xfrm flipH="1">
                <a:off x="1665" y="2911"/>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Line 10"/>
              <p:cNvSpPr>
                <a:spLocks noChangeShapeType="1"/>
              </p:cNvSpPr>
              <p:nvPr/>
            </p:nvSpPr>
            <p:spPr bwMode="auto">
              <a:xfrm flipH="1">
                <a:off x="3342" y="2911"/>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Line 18"/>
              <p:cNvSpPr>
                <a:spLocks noChangeShapeType="1"/>
              </p:cNvSpPr>
              <p:nvPr/>
            </p:nvSpPr>
            <p:spPr bwMode="auto">
              <a:xfrm flipH="1">
                <a:off x="4181" y="2909"/>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Line 19"/>
              <p:cNvSpPr>
                <a:spLocks noChangeShapeType="1"/>
              </p:cNvSpPr>
              <p:nvPr/>
            </p:nvSpPr>
            <p:spPr bwMode="auto">
              <a:xfrm flipH="1">
                <a:off x="3762" y="2910"/>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Line 21"/>
              <p:cNvSpPr>
                <a:spLocks noChangeShapeType="1"/>
              </p:cNvSpPr>
              <p:nvPr/>
            </p:nvSpPr>
            <p:spPr bwMode="auto">
              <a:xfrm flipH="1">
                <a:off x="4601" y="2909"/>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Line 27"/>
              <p:cNvSpPr>
                <a:spLocks noChangeShapeType="1"/>
              </p:cNvSpPr>
              <p:nvPr/>
            </p:nvSpPr>
            <p:spPr bwMode="auto">
              <a:xfrm flipH="1">
                <a:off x="5021" y="2909"/>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3" name="Group 654"/>
            <p:cNvGrpSpPr/>
            <p:nvPr/>
          </p:nvGrpSpPr>
          <p:grpSpPr>
            <a:xfrm>
              <a:off x="2083975" y="4757734"/>
              <a:ext cx="8925015" cy="469899"/>
              <a:chOff x="1095" y="3023"/>
              <a:chExt cx="4227" cy="296"/>
            </a:xfrm>
          </p:grpSpPr>
          <p:sp>
            <p:nvSpPr>
              <p:cNvPr id="22" name="Rectangle 12"/>
              <p:cNvSpPr>
                <a:spLocks noChangeArrowheads="1"/>
              </p:cNvSpPr>
              <p:nvPr/>
            </p:nvSpPr>
            <p:spPr bwMode="auto">
              <a:xfrm>
                <a:off x="1095" y="3029"/>
                <a:ext cx="459" cy="289"/>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5</a:t>
                </a:r>
                <a:r>
                  <a:rPr lang="en-US" sz="2400" smtClean="0">
                    <a:solidFill>
                      <a:srgbClr val="000000"/>
                    </a:solidFill>
                    <a:effectLst/>
                    <a:latin typeface="+mn-lt"/>
                    <a:cs typeface="Arial" pitchFamily="34" charset="0"/>
                  </a:rPr>
                  <a:t>00</a:t>
                </a:r>
                <a:endParaRPr lang="en-US" sz="2400">
                  <a:solidFill>
                    <a:srgbClr val="000000"/>
                  </a:solidFill>
                  <a:effectLst/>
                  <a:latin typeface="+mn-lt"/>
                  <a:cs typeface="Arial" pitchFamily="34" charset="0"/>
                </a:endParaRPr>
              </a:p>
            </p:txBody>
          </p:sp>
          <p:sp>
            <p:nvSpPr>
              <p:cNvPr id="23" name="Rectangle 13"/>
              <p:cNvSpPr>
                <a:spLocks noChangeArrowheads="1"/>
              </p:cNvSpPr>
              <p:nvPr/>
            </p:nvSpPr>
            <p:spPr bwMode="auto">
              <a:xfrm>
                <a:off x="1524" y="3030"/>
                <a:ext cx="426" cy="289"/>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5</a:t>
                </a:r>
                <a:r>
                  <a:rPr lang="en-US" sz="2400" smtClean="0">
                    <a:solidFill>
                      <a:srgbClr val="000000"/>
                    </a:solidFill>
                    <a:effectLst/>
                    <a:latin typeface="+mn-lt"/>
                    <a:cs typeface="Arial" pitchFamily="34" charset="0"/>
                  </a:rPr>
                  <a:t>25</a:t>
                </a:r>
                <a:endParaRPr lang="en-US" sz="2400">
                  <a:solidFill>
                    <a:srgbClr val="000000"/>
                  </a:solidFill>
                  <a:effectLst/>
                  <a:latin typeface="+mn-lt"/>
                  <a:cs typeface="Arial" pitchFamily="34" charset="0"/>
                </a:endParaRPr>
              </a:p>
            </p:txBody>
          </p:sp>
          <p:sp>
            <p:nvSpPr>
              <p:cNvPr id="24" name="Rectangle 14"/>
              <p:cNvSpPr>
                <a:spLocks noChangeArrowheads="1"/>
              </p:cNvSpPr>
              <p:nvPr/>
            </p:nvSpPr>
            <p:spPr bwMode="auto">
              <a:xfrm>
                <a:off x="1946" y="3028"/>
                <a:ext cx="426" cy="289"/>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5</a:t>
                </a:r>
                <a:r>
                  <a:rPr lang="en-US" sz="2400" smtClean="0">
                    <a:solidFill>
                      <a:srgbClr val="000000"/>
                    </a:solidFill>
                    <a:effectLst/>
                    <a:latin typeface="+mn-lt"/>
                    <a:cs typeface="Arial" pitchFamily="34" charset="0"/>
                  </a:rPr>
                  <a:t>50</a:t>
                </a:r>
                <a:endParaRPr lang="en-US" sz="2400">
                  <a:solidFill>
                    <a:srgbClr val="000000"/>
                  </a:solidFill>
                  <a:effectLst/>
                  <a:latin typeface="+mn-lt"/>
                  <a:cs typeface="Arial" pitchFamily="34" charset="0"/>
                </a:endParaRPr>
              </a:p>
            </p:txBody>
          </p:sp>
          <p:sp>
            <p:nvSpPr>
              <p:cNvPr id="25" name="Rectangle 15"/>
              <p:cNvSpPr>
                <a:spLocks noChangeArrowheads="1"/>
              </p:cNvSpPr>
              <p:nvPr/>
            </p:nvSpPr>
            <p:spPr bwMode="auto">
              <a:xfrm>
                <a:off x="2361" y="3030"/>
                <a:ext cx="426" cy="289"/>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5</a:t>
                </a:r>
                <a:r>
                  <a:rPr lang="en-US" sz="2400" smtClean="0">
                    <a:solidFill>
                      <a:srgbClr val="000000"/>
                    </a:solidFill>
                    <a:effectLst/>
                    <a:latin typeface="+mn-lt"/>
                    <a:cs typeface="Arial" pitchFamily="34" charset="0"/>
                  </a:rPr>
                  <a:t>75</a:t>
                </a:r>
                <a:endParaRPr lang="en-US" sz="2400">
                  <a:solidFill>
                    <a:srgbClr val="000000"/>
                  </a:solidFill>
                  <a:effectLst/>
                  <a:latin typeface="+mn-lt"/>
                  <a:cs typeface="Arial" pitchFamily="34" charset="0"/>
                </a:endParaRPr>
              </a:p>
            </p:txBody>
          </p:sp>
          <p:sp>
            <p:nvSpPr>
              <p:cNvPr id="26" name="Rectangle 16"/>
              <p:cNvSpPr>
                <a:spLocks noChangeArrowheads="1"/>
              </p:cNvSpPr>
              <p:nvPr/>
            </p:nvSpPr>
            <p:spPr bwMode="auto">
              <a:xfrm>
                <a:off x="2787" y="3029"/>
                <a:ext cx="438" cy="289"/>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6</a:t>
                </a:r>
                <a:r>
                  <a:rPr lang="en-US" sz="2400" smtClean="0">
                    <a:solidFill>
                      <a:srgbClr val="000000"/>
                    </a:solidFill>
                    <a:effectLst/>
                    <a:latin typeface="+mn-lt"/>
                    <a:cs typeface="Arial" pitchFamily="34" charset="0"/>
                  </a:rPr>
                  <a:t>00</a:t>
                </a:r>
                <a:endParaRPr lang="en-US" sz="2400">
                  <a:solidFill>
                    <a:srgbClr val="000000"/>
                  </a:solidFill>
                  <a:effectLst/>
                  <a:latin typeface="+mn-lt"/>
                  <a:cs typeface="Arial" pitchFamily="34" charset="0"/>
                </a:endParaRPr>
              </a:p>
            </p:txBody>
          </p:sp>
          <p:sp>
            <p:nvSpPr>
              <p:cNvPr id="27" name="Rectangle 17"/>
              <p:cNvSpPr>
                <a:spLocks noChangeArrowheads="1"/>
              </p:cNvSpPr>
              <p:nvPr/>
            </p:nvSpPr>
            <p:spPr bwMode="auto">
              <a:xfrm>
                <a:off x="3210" y="3029"/>
                <a:ext cx="438" cy="289"/>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6</a:t>
                </a:r>
                <a:r>
                  <a:rPr lang="en-US" sz="2400" smtClean="0">
                    <a:solidFill>
                      <a:srgbClr val="000000"/>
                    </a:solidFill>
                    <a:effectLst/>
                    <a:latin typeface="+mn-lt"/>
                    <a:cs typeface="Arial" pitchFamily="34" charset="0"/>
                  </a:rPr>
                  <a:t>25</a:t>
                </a:r>
                <a:endParaRPr lang="en-US" sz="2400">
                  <a:solidFill>
                    <a:srgbClr val="000000"/>
                  </a:solidFill>
                  <a:effectLst/>
                  <a:latin typeface="+mn-lt"/>
                  <a:cs typeface="Arial" pitchFamily="34" charset="0"/>
                </a:endParaRPr>
              </a:p>
            </p:txBody>
          </p:sp>
          <p:sp>
            <p:nvSpPr>
              <p:cNvPr id="28" name="Rectangle 20"/>
              <p:cNvSpPr>
                <a:spLocks noChangeArrowheads="1"/>
              </p:cNvSpPr>
              <p:nvPr/>
            </p:nvSpPr>
            <p:spPr bwMode="auto">
              <a:xfrm>
                <a:off x="3624" y="3029"/>
                <a:ext cx="423" cy="289"/>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6</a:t>
                </a:r>
                <a:r>
                  <a:rPr lang="en-US" sz="2400" smtClean="0">
                    <a:solidFill>
                      <a:srgbClr val="000000"/>
                    </a:solidFill>
                    <a:effectLst/>
                    <a:latin typeface="+mn-lt"/>
                    <a:cs typeface="Arial" pitchFamily="34" charset="0"/>
                  </a:rPr>
                  <a:t>50</a:t>
                </a:r>
                <a:endParaRPr lang="en-US" sz="2400">
                  <a:solidFill>
                    <a:srgbClr val="000000"/>
                  </a:solidFill>
                  <a:effectLst/>
                  <a:latin typeface="+mn-lt"/>
                  <a:cs typeface="Arial" pitchFamily="34" charset="0"/>
                </a:endParaRPr>
              </a:p>
            </p:txBody>
          </p:sp>
          <p:sp>
            <p:nvSpPr>
              <p:cNvPr id="29" name="Rectangle 22"/>
              <p:cNvSpPr>
                <a:spLocks noChangeArrowheads="1"/>
              </p:cNvSpPr>
              <p:nvPr/>
            </p:nvSpPr>
            <p:spPr bwMode="auto">
              <a:xfrm>
                <a:off x="4035" y="3029"/>
                <a:ext cx="426" cy="289"/>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6</a:t>
                </a:r>
                <a:r>
                  <a:rPr lang="en-US" sz="2400" smtClean="0">
                    <a:solidFill>
                      <a:srgbClr val="000000"/>
                    </a:solidFill>
                    <a:effectLst/>
                    <a:latin typeface="+mn-lt"/>
                    <a:cs typeface="Arial" pitchFamily="34" charset="0"/>
                  </a:rPr>
                  <a:t>75</a:t>
                </a:r>
                <a:endParaRPr lang="en-US" sz="2400">
                  <a:solidFill>
                    <a:srgbClr val="000000"/>
                  </a:solidFill>
                  <a:effectLst/>
                  <a:latin typeface="+mn-lt"/>
                  <a:cs typeface="Arial" pitchFamily="34" charset="0"/>
                </a:endParaRPr>
              </a:p>
            </p:txBody>
          </p:sp>
          <p:sp>
            <p:nvSpPr>
              <p:cNvPr id="30" name="Rectangle 23"/>
              <p:cNvSpPr>
                <a:spLocks noChangeArrowheads="1"/>
              </p:cNvSpPr>
              <p:nvPr/>
            </p:nvSpPr>
            <p:spPr bwMode="auto">
              <a:xfrm>
                <a:off x="4455" y="3029"/>
                <a:ext cx="426" cy="289"/>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7</a:t>
                </a:r>
                <a:r>
                  <a:rPr lang="en-US" sz="2400" smtClean="0">
                    <a:solidFill>
                      <a:srgbClr val="000000"/>
                    </a:solidFill>
                    <a:effectLst/>
                    <a:latin typeface="+mn-lt"/>
                    <a:cs typeface="Arial" pitchFamily="34" charset="0"/>
                  </a:rPr>
                  <a:t>00</a:t>
                </a:r>
                <a:endParaRPr lang="en-US" sz="2400">
                  <a:solidFill>
                    <a:srgbClr val="000000"/>
                  </a:solidFill>
                  <a:effectLst/>
                  <a:latin typeface="+mn-lt"/>
                  <a:cs typeface="Arial" pitchFamily="34" charset="0"/>
                </a:endParaRPr>
              </a:p>
            </p:txBody>
          </p:sp>
          <p:sp>
            <p:nvSpPr>
              <p:cNvPr id="31" name="Rectangle 28"/>
              <p:cNvSpPr>
                <a:spLocks noChangeArrowheads="1"/>
              </p:cNvSpPr>
              <p:nvPr/>
            </p:nvSpPr>
            <p:spPr bwMode="auto">
              <a:xfrm>
                <a:off x="4884" y="3023"/>
                <a:ext cx="438" cy="289"/>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solidFill>
                      <a:srgbClr val="000000"/>
                    </a:solidFill>
                    <a:effectLst/>
                    <a:latin typeface="+mn-lt"/>
                    <a:cs typeface="Arial" pitchFamily="34" charset="0"/>
                  </a:rPr>
                  <a:t>7</a:t>
                </a:r>
                <a:r>
                  <a:rPr lang="en-US" sz="2400" smtClean="0">
                    <a:solidFill>
                      <a:srgbClr val="000000"/>
                    </a:solidFill>
                    <a:effectLst/>
                    <a:latin typeface="+mn-lt"/>
                    <a:cs typeface="Arial" pitchFamily="34" charset="0"/>
                  </a:rPr>
                  <a:t>25</a:t>
                </a:r>
                <a:endParaRPr lang="en-US" sz="2400">
                  <a:solidFill>
                    <a:srgbClr val="000000"/>
                  </a:solidFill>
                  <a:effectLst/>
                  <a:latin typeface="+mn-lt"/>
                  <a:cs typeface="Arial" pitchFamily="34" charset="0"/>
                </a:endParaRPr>
              </a:p>
            </p:txBody>
          </p:sp>
        </p:grpSp>
        <p:sp>
          <p:nvSpPr>
            <p:cNvPr id="14" name="Rectangle 29"/>
            <p:cNvSpPr>
              <a:spLocks noChangeArrowheads="1"/>
            </p:cNvSpPr>
            <p:nvPr/>
          </p:nvSpPr>
          <p:spPr bwMode="auto">
            <a:xfrm>
              <a:off x="4015941" y="3567113"/>
              <a:ext cx="2808202" cy="711200"/>
            </a:xfrm>
            <a:prstGeom prst="rect">
              <a:avLst/>
            </a:prstGeom>
            <a:noFill/>
            <a:ln w="19050">
              <a:solidFill>
                <a:srgbClr val="0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Line 30"/>
            <p:cNvSpPr>
              <a:spLocks noChangeShapeType="1"/>
            </p:cNvSpPr>
            <p:nvPr/>
          </p:nvSpPr>
          <p:spPr bwMode="auto">
            <a:xfrm flipH="1">
              <a:off x="5061099" y="3565525"/>
              <a:ext cx="0" cy="706438"/>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mc:AlternateContent>
          <mc:Choice Requires="a14">
            <p:sp>
              <p:nvSpPr>
                <p:cNvPr id="16" name="Text Box 42"/>
                <p:cNvSpPr txBox="1">
                  <a:spLocks noChangeArrowheads="1"/>
                </p:cNvSpPr>
                <p:nvPr/>
              </p:nvSpPr>
              <p:spPr bwMode="auto">
                <a:xfrm>
                  <a:off x="3042399" y="5294313"/>
                  <a:ext cx="1504219" cy="569575"/>
                </a:xfrm>
                <a:prstGeom prst="rect">
                  <a:avLst/>
                </a:prstGeom>
                <a:noFill/>
                <a:ln w="12700">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en-CA" sz="2400" i="1">
                                <a:solidFill>
                                  <a:srgbClr val="C00000"/>
                                </a:solidFill>
                                <a:latin typeface="Cambria Math" panose="02040503050406030204" pitchFamily="18" charset="0"/>
                                <a:cs typeface="Arial" panose="020b0604020202020204" pitchFamily="34" charset="0"/>
                              </a:rPr>
                            </m:ctrlPr>
                          </m:sSubPr>
                          <m:e>
                            <m:r>
                              <a:rPr lang="en-CA" sz="2400" i="1">
                                <a:solidFill>
                                  <a:srgbClr val="C00000"/>
                                </a:solidFill>
                                <a:latin typeface="Cambria Math" panose="02040503050406030204" pitchFamily="18" charset="0"/>
                                <a:cs typeface="Arial" panose="020b0604020202020204" pitchFamily="34" charset="0"/>
                              </a:rPr>
                              <m:t>𝑄</m:t>
                            </m:r>
                          </m:e>
                          <m:sub>
                            <m:r>
                              <a:rPr lang="en-CA" sz="2400" i="1">
                                <a:solidFill>
                                  <a:srgbClr val="C00000"/>
                                </a:solidFill>
                                <a:latin typeface="Cambria Math" panose="02040503050406030204" pitchFamily="18" charset="0"/>
                                <a:cs typeface="Arial" panose="020b0604020202020204" pitchFamily="34" charset="0"/>
                              </a:rPr>
                              <m:t>1</m:t>
                            </m:r>
                          </m:sub>
                        </m:sSub>
                      </m:oMath>
                    </m:oMathPara>
                  </a14:m>
                  <a:r>
                    <a:rPr lang="en-US" sz="2400">
                      <a:solidFill>
                        <a:srgbClr val="000000"/>
                      </a:solidFill>
                      <a:effectLst/>
                      <a:latin typeface="+mn-lt"/>
                      <a:cs typeface="Arial" pitchFamily="34" charset="0"/>
                    </a:rPr>
                    <a:t> = </a:t>
                  </a:r>
                  <a:r>
                    <a:rPr lang="en-US" sz="2400" smtClean="0">
                      <a:solidFill>
                        <a:srgbClr val="000000"/>
                      </a:solidFill>
                      <a:effectLst/>
                      <a:latin typeface="+mn-lt"/>
                      <a:cs typeface="Arial" pitchFamily="34" charset="0"/>
                    </a:rPr>
                    <a:t>545</a:t>
                  </a:r>
                  <a:endParaRPr lang="en-US" sz="2400">
                    <a:solidFill>
                      <a:srgbClr val="000000"/>
                    </a:solidFill>
                    <a:effectLst/>
                    <a:latin typeface="+mn-lt"/>
                    <a:cs typeface="Arial" pitchFamily="34" charset="0"/>
                  </a:endParaRPr>
                </a:p>
              </p:txBody>
            </p:sp>
          </mc:Choice>
          <mc:Fallback>
            <p:sp>
              <p:nvSpPr>
                <p:cNvPr id="33" name="Text Box 42"/>
                <p:cNvSpPr txBox="1">
                  <a:spLocks noRot="1" noChangeAspect="1" noMove="1" noResize="1" noEditPoints="1" noAdjustHandles="1" noChangeArrowheads="1" noChangeShapeType="1" noTextEdit="1"/>
                </p:cNvSpPr>
                <p:nvPr/>
              </p:nvSpPr>
              <p:spPr bwMode="auto">
                <a:xfrm>
                  <a:off x="3042399" y="5294313"/>
                  <a:ext cx="1504219" cy="569575"/>
                </a:xfrm>
                <a:prstGeom prst="rect">
                  <a:avLst/>
                </a:prstGeom>
                <a:blipFill rotWithShape="0">
                  <a:blip r:embed="rId3"/>
                  <a:stretch>
                    <a:fillRect l="-3333" t="-10526" r="-5714" b="-28947"/>
                  </a:stretch>
                </a:blipFill>
                <a:ln w="12700">
                  <a:noFill/>
                  <a:miter lim="800000"/>
                </a:ln>
                <a:effectLst/>
              </p:spPr>
              <p:txBody>
                <a:bodyPr/>
                <a:lstStyle/>
                <a:p>
                  <a:r>
                    <a:rPr lang="en-US">
                      <a:noFill/>
                    </a:rPr>
                    <a:t> </a:t>
                  </a:r>
                </a:p>
              </p:txBody>
            </p:sp>
          </mc:Fallback>
        </mc:AlternateContent>
        <mc:AlternateContent>
          <mc:Choice Requires="a14">
            <p:sp>
              <p:nvSpPr>
                <p:cNvPr id="17" name="Text Box 45"/>
                <p:cNvSpPr txBox="1">
                  <a:spLocks noChangeArrowheads="1"/>
                </p:cNvSpPr>
                <p:nvPr/>
              </p:nvSpPr>
              <p:spPr bwMode="auto">
                <a:xfrm>
                  <a:off x="5847965" y="5303837"/>
                  <a:ext cx="1512603" cy="569575"/>
                </a:xfrm>
                <a:prstGeom prst="rect">
                  <a:avLst/>
                </a:prstGeom>
                <a:noFill/>
                <a:ln w="12700">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b>
                          <m:sSubPr>
                            <m:ctrlPr>
                              <a:rPr lang="en-CA" sz="2400" i="1" smtClean="0">
                                <a:solidFill>
                                  <a:srgbClr val="C00000"/>
                                </a:solidFill>
                                <a:latin typeface="Cambria Math" panose="02040503050406030204" pitchFamily="18" charset="0"/>
                                <a:cs typeface="Arial" panose="020b0604020202020204" pitchFamily="34" charset="0"/>
                              </a:rPr>
                            </m:ctrlPr>
                          </m:sSubPr>
                          <m:e>
                            <m:r>
                              <a:rPr lang="en-CA" sz="2400" i="1">
                                <a:solidFill>
                                  <a:srgbClr val="C00000"/>
                                </a:solidFill>
                                <a:latin typeface="Cambria Math" panose="02040503050406030204" pitchFamily="18" charset="0"/>
                                <a:cs typeface="Arial" panose="020b0604020202020204" pitchFamily="34" charset="0"/>
                              </a:rPr>
                              <m:t>𝑄</m:t>
                            </m:r>
                          </m:e>
                          <m:sub>
                            <m:r>
                              <a:rPr lang="en-CA" sz="2400" b="0" i="1" smtClean="0">
                                <a:solidFill>
                                  <a:srgbClr val="C00000"/>
                                </a:solidFill>
                                <a:latin typeface="Cambria Math" panose="02040503050406030204" pitchFamily="18" charset="0"/>
                                <a:cs typeface="Arial" panose="020b0604020202020204" pitchFamily="34" charset="0"/>
                              </a:rPr>
                              <m:t>3</m:t>
                            </m:r>
                          </m:sub>
                        </m:sSub>
                      </m:oMath>
                    </m:oMathPara>
                  </a14:m>
                  <a:r>
                    <a:rPr lang="en-US" sz="2400">
                      <a:solidFill>
                        <a:srgbClr val="000000"/>
                      </a:solidFill>
                      <a:effectLst/>
                      <a:latin typeface="+mn-lt"/>
                      <a:cs typeface="Arial" pitchFamily="34" charset="0"/>
                    </a:rPr>
                    <a:t> = </a:t>
                  </a:r>
                  <a:r>
                    <a:rPr lang="en-US" sz="2400" smtClean="0">
                      <a:solidFill>
                        <a:srgbClr val="000000"/>
                      </a:solidFill>
                      <a:effectLst/>
                      <a:latin typeface="+mn-lt"/>
                      <a:cs typeface="Arial" pitchFamily="34" charset="0"/>
                    </a:rPr>
                    <a:t>625</a:t>
                  </a:r>
                  <a:endParaRPr lang="en-US" sz="2400">
                    <a:solidFill>
                      <a:srgbClr val="000000"/>
                    </a:solidFill>
                    <a:effectLst/>
                    <a:latin typeface="+mn-lt"/>
                    <a:cs typeface="Arial" pitchFamily="34" charset="0"/>
                  </a:endParaRPr>
                </a:p>
              </p:txBody>
            </p:sp>
          </mc:Choice>
          <mc:Fallback>
            <p:sp>
              <p:nvSpPr>
                <p:cNvPr id="34" name="Text Box 45"/>
                <p:cNvSpPr txBox="1">
                  <a:spLocks noRot="1" noChangeAspect="1" noMove="1" noResize="1" noEditPoints="1" noAdjustHandles="1" noChangeArrowheads="1" noChangeShapeType="1" noTextEdit="1"/>
                </p:cNvSpPr>
                <p:nvPr/>
              </p:nvSpPr>
              <p:spPr bwMode="auto">
                <a:xfrm>
                  <a:off x="5847965" y="5303837"/>
                  <a:ext cx="1512603" cy="569575"/>
                </a:xfrm>
                <a:prstGeom prst="rect">
                  <a:avLst/>
                </a:prstGeom>
                <a:blipFill rotWithShape="0">
                  <a:blip r:embed="rId4"/>
                  <a:stretch>
                    <a:fillRect l="-3318" t="-10526" r="-5213" b="-28947"/>
                  </a:stretch>
                </a:blipFill>
                <a:ln w="12700">
                  <a:noFill/>
                  <a:miter lim="800000"/>
                </a:ln>
                <a:effectLst/>
              </p:spPr>
              <p:txBody>
                <a:bodyPr/>
                <a:lstStyle/>
                <a:p>
                  <a:r>
                    <a:rPr lang="en-US">
                      <a:noFill/>
                    </a:rPr>
                    <a:t> </a:t>
                  </a:r>
                </a:p>
              </p:txBody>
            </p:sp>
          </mc:Fallback>
        </mc:AlternateContent>
        <mc:AlternateContent>
          <mc:Choice Requires="a14">
            <p:sp>
              <p:nvSpPr>
                <p:cNvPr id="18" name="Text Box 48"/>
                <p:cNvSpPr txBox="1">
                  <a:spLocks noChangeArrowheads="1"/>
                </p:cNvSpPr>
                <p:nvPr/>
              </p:nvSpPr>
              <p:spPr bwMode="auto">
                <a:xfrm>
                  <a:off x="3794508" y="6228727"/>
                  <a:ext cx="2985402" cy="569575"/>
                </a:xfrm>
                <a:prstGeom prst="rect">
                  <a:avLst/>
                </a:prstGeom>
                <a:noFill/>
                <a:ln w="12700">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smtClean="0">
                      <a:solidFill>
                        <a:srgbClr val="C00000"/>
                      </a:solidFill>
                      <a:cs typeface="Arial" pitchFamily="34" charset="0"/>
                    </a:rPr>
                    <a:t>Median = </a:t>
                  </a:r>
                  <a14:m>
                    <m:oMathPara>
                      <m:oMathParaPr>
                        <m:jc/>
                      </m:oMathParaPr>
                      <m:oMath>
                        <m:sSub>
                          <m:sSubPr>
                            <m:ctrlPr>
                              <a:rPr lang="en-CA" sz="2400" i="1" smtClean="0">
                                <a:solidFill>
                                  <a:srgbClr val="C00000"/>
                                </a:solidFill>
                                <a:latin typeface="Cambria Math" panose="02040503050406030204" pitchFamily="18" charset="0"/>
                                <a:cs typeface="Arial" panose="020b0604020202020204" pitchFamily="34" charset="0"/>
                              </a:rPr>
                            </m:ctrlPr>
                          </m:sSubPr>
                          <m:e>
                            <m:r>
                              <a:rPr lang="en-CA" sz="2400" i="1">
                                <a:solidFill>
                                  <a:srgbClr val="C00000"/>
                                </a:solidFill>
                                <a:latin typeface="Cambria Math" panose="02040503050406030204" pitchFamily="18" charset="0"/>
                                <a:cs typeface="Arial" panose="020b0604020202020204" pitchFamily="34" charset="0"/>
                              </a:rPr>
                              <m:t>𝑄</m:t>
                            </m:r>
                          </m:e>
                          <m:sub>
                            <m:r>
                              <a:rPr lang="en-CA" sz="2400" b="0" i="1" smtClean="0">
                                <a:solidFill>
                                  <a:srgbClr val="C00000"/>
                                </a:solidFill>
                                <a:latin typeface="Cambria Math" panose="02040503050406030204" pitchFamily="18" charset="0"/>
                                <a:cs typeface="Arial" panose="020b0604020202020204" pitchFamily="34" charset="0"/>
                              </a:rPr>
                              <m:t>2</m:t>
                            </m:r>
                          </m:sub>
                        </m:sSub>
                      </m:oMath>
                    </m:oMathPara>
                  </a14:m>
                  <a:r>
                    <a:rPr lang="en-US" sz="2400">
                      <a:solidFill>
                        <a:srgbClr val="000000"/>
                      </a:solidFill>
                      <a:effectLst/>
                      <a:latin typeface="+mn-lt"/>
                      <a:cs typeface="Arial" pitchFamily="34" charset="0"/>
                    </a:rPr>
                    <a:t> = </a:t>
                  </a:r>
                  <a:r>
                    <a:rPr lang="en-US" sz="2400" smtClean="0">
                      <a:solidFill>
                        <a:srgbClr val="000000"/>
                      </a:solidFill>
                      <a:effectLst/>
                      <a:latin typeface="+mn-lt"/>
                      <a:cs typeface="Arial" pitchFamily="34" charset="0"/>
                    </a:rPr>
                    <a:t>575</a:t>
                  </a:r>
                  <a:endParaRPr lang="en-US" sz="2400">
                    <a:solidFill>
                      <a:srgbClr val="000000"/>
                    </a:solidFill>
                    <a:effectLst/>
                    <a:latin typeface="+mn-lt"/>
                    <a:cs typeface="Arial" pitchFamily="34" charset="0"/>
                  </a:endParaRPr>
                </a:p>
              </p:txBody>
            </p:sp>
          </mc:Choice>
          <mc:Fallback>
            <p:sp>
              <p:nvSpPr>
                <p:cNvPr id="35" name="Text Box 48"/>
                <p:cNvSpPr txBox="1">
                  <a:spLocks noRot="1" noChangeAspect="1" noMove="1" noResize="1" noEditPoints="1" noAdjustHandles="1" noChangeArrowheads="1" noChangeShapeType="1" noTextEdit="1"/>
                </p:cNvSpPr>
                <p:nvPr/>
              </p:nvSpPr>
              <p:spPr bwMode="auto">
                <a:xfrm>
                  <a:off x="3794508" y="6228727"/>
                  <a:ext cx="2985402" cy="569575"/>
                </a:xfrm>
                <a:prstGeom prst="rect">
                  <a:avLst/>
                </a:prstGeom>
                <a:blipFill rotWithShape="0">
                  <a:blip r:embed="rId5"/>
                  <a:stretch>
                    <a:fillRect l="-3846" t="-10526" r="-2404" b="-28947"/>
                  </a:stretch>
                </a:blipFill>
                <a:ln w="12700">
                  <a:noFill/>
                  <a:miter lim="800000"/>
                </a:ln>
                <a:effectLst/>
              </p:spPr>
              <p:txBody>
                <a:bodyPr/>
                <a:lstStyle/>
                <a:p>
                  <a:r>
                    <a:rPr lang="en-US">
                      <a:noFill/>
                    </a:rPr>
                    <a:t> </a:t>
                  </a:r>
                </a:p>
              </p:txBody>
            </p:sp>
          </mc:Fallback>
        </mc:AlternateContent>
        <p:sp>
          <p:nvSpPr>
            <p:cNvPr id="19" name="Line 44"/>
            <p:cNvSpPr>
              <a:spLocks noChangeShapeType="1"/>
            </p:cNvSpPr>
            <p:nvPr/>
          </p:nvSpPr>
          <p:spPr bwMode="auto">
            <a:xfrm>
              <a:off x="4028609" y="4319589"/>
              <a:ext cx="12669" cy="1001713"/>
            </a:xfrm>
            <a:prstGeom prst="line">
              <a:avLst/>
            </a:prstGeom>
            <a:noFill/>
            <a:ln w="19050">
              <a:solidFill>
                <a:srgbClr val="000000"/>
              </a:solidFill>
              <a:prstDash val="dash"/>
              <a:rou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Line 44"/>
            <p:cNvSpPr>
              <a:spLocks noChangeShapeType="1"/>
            </p:cNvSpPr>
            <p:nvPr/>
          </p:nvSpPr>
          <p:spPr bwMode="auto">
            <a:xfrm>
              <a:off x="5070342" y="4324350"/>
              <a:ext cx="24541" cy="1760500"/>
            </a:xfrm>
            <a:prstGeom prst="line">
              <a:avLst/>
            </a:prstGeom>
            <a:noFill/>
            <a:ln w="19050">
              <a:solidFill>
                <a:srgbClr val="000000"/>
              </a:solidFill>
              <a:prstDash val="dash"/>
              <a:rou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Line 44"/>
            <p:cNvSpPr>
              <a:spLocks noChangeShapeType="1"/>
            </p:cNvSpPr>
            <p:nvPr/>
          </p:nvSpPr>
          <p:spPr bwMode="auto">
            <a:xfrm flipH="1">
              <a:off x="6836811" y="4302127"/>
              <a:ext cx="0" cy="1030287"/>
            </a:xfrm>
            <a:prstGeom prst="line">
              <a:avLst/>
            </a:prstGeom>
            <a:noFill/>
            <a:ln w="19050">
              <a:solidFill>
                <a:srgbClr val="000000"/>
              </a:solidFill>
              <a:prstDash val="dash"/>
              <a:rou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Rectangle 1"/>
          <p:cNvSpPr/>
          <p:nvPr/>
        </p:nvSpPr>
        <p:spPr>
          <a:xfrm>
            <a:off x="311847" y="1752600"/>
            <a:ext cx="8347345" cy="18651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188" indent="-357188">
              <a:lnSpc>
                <a:spcPct val="120000"/>
              </a:lnSpc>
              <a:buFont typeface="Arial" pitchFamily="34" charset="0"/>
              <a:buChar char="•"/>
              <a:defRPr/>
            </a:pPr>
            <a:r>
              <a:rPr lang="en-US" sz="2400">
                <a:solidFill>
                  <a:srgbClr val="002060"/>
                </a:solidFill>
                <a:latin typeface="Calibri" pitchFamily="34" charset="0"/>
                <a:cs typeface="Calibri" pitchFamily="34" charset="0"/>
              </a:rPr>
              <a:t>A box is drawn with its ends located at the first and third </a:t>
            </a:r>
            <a:r>
              <a:rPr lang="en-US" sz="2400" smtClean="0">
                <a:solidFill>
                  <a:srgbClr val="002060"/>
                </a:solidFill>
                <a:latin typeface="Calibri" pitchFamily="34" charset="0"/>
                <a:cs typeface="Calibri" pitchFamily="34" charset="0"/>
              </a:rPr>
              <a:t>quartiles</a:t>
            </a:r>
            <a:endParaRPr lang="en-US" sz="2400">
              <a:solidFill>
                <a:srgbClr val="002060"/>
              </a:solidFill>
              <a:latin typeface="Calibri" pitchFamily="34" charset="0"/>
              <a:cs typeface="Calibri" pitchFamily="34" charset="0"/>
            </a:endParaRPr>
          </a:p>
          <a:p>
            <a:pPr marL="357188" indent="-357188">
              <a:lnSpc>
                <a:spcPct val="120000"/>
              </a:lnSpc>
              <a:buFont typeface="Arial" pitchFamily="34" charset="0"/>
              <a:buChar char="•"/>
              <a:defRPr/>
            </a:pPr>
            <a:r>
              <a:rPr lang="en-CA" sz="2400">
                <a:solidFill>
                  <a:srgbClr val="002060"/>
                </a:solidFill>
                <a:latin typeface="Calibri" pitchFamily="34" charset="0"/>
                <a:cs typeface="Calibri" pitchFamily="34" charset="0"/>
              </a:rPr>
              <a:t>A vertical line is drawn in the box at the location of the median (second quartile</a:t>
            </a:r>
            <a:r>
              <a:rPr lang="en-CA" sz="2400" smtClean="0">
                <a:solidFill>
                  <a:srgbClr val="002060"/>
                </a:solidFill>
                <a:latin typeface="Calibri" pitchFamily="34" charset="0"/>
                <a:cs typeface="Calibri" pitchFamily="34" charset="0"/>
              </a:rPr>
              <a:t>)</a:t>
            </a:r>
            <a:endParaRPr lang="en-US" sz="240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2557540196"/>
      </p:ext>
    </p:extLst>
  </p:cSld>
  <p:clrMapOvr>
    <a:masterClrMapping/>
  </p:clrMapOvr>
  <p:transition/>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r>
              <a:rPr lang="en-US" smtClean="0"/>
              <a:t>Box Plot (</a:t>
            </a:r>
            <a:r>
              <a:rPr lang="en-US"/>
              <a:t>extra slides)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Text Box 33"/>
          <p:cNvSpPr txBox="1">
            <a:spLocks noChangeArrowheads="1"/>
          </p:cNvSpPr>
          <p:nvPr/>
        </p:nvSpPr>
        <p:spPr bwMode="auto">
          <a:xfrm>
            <a:off x="1788842" y="3853696"/>
            <a:ext cx="1874231" cy="646331"/>
          </a:xfrm>
          <a:prstGeom prst="rect">
            <a:avLst/>
          </a:prstGeom>
          <a:noFill/>
          <a:ln w="12700">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B050"/>
                </a:solidFill>
                <a:effectLst/>
                <a:latin typeface="+mn-lt"/>
                <a:cs typeface="Arial" pitchFamily="34" charset="0"/>
              </a:rPr>
              <a:t>Smallest value</a:t>
            </a:r>
          </a:p>
          <a:p>
            <a:r>
              <a:rPr lang="en-US">
                <a:solidFill>
                  <a:srgbClr val="00B050"/>
                </a:solidFill>
                <a:effectLst/>
                <a:latin typeface="+mn-lt"/>
                <a:cs typeface="Arial" pitchFamily="34" charset="0"/>
              </a:rPr>
              <a:t>inside limits = </a:t>
            </a:r>
            <a:r>
              <a:rPr lang="en-US" smtClean="0">
                <a:solidFill>
                  <a:srgbClr val="00B050"/>
                </a:solidFill>
                <a:effectLst/>
                <a:latin typeface="+mn-lt"/>
                <a:cs typeface="Arial" pitchFamily="34" charset="0"/>
              </a:rPr>
              <a:t>525</a:t>
            </a:r>
            <a:endParaRPr lang="en-US">
              <a:solidFill>
                <a:srgbClr val="00B050"/>
              </a:solidFill>
              <a:effectLst/>
              <a:latin typeface="+mn-lt"/>
              <a:cs typeface="Arial" pitchFamily="34" charset="0"/>
            </a:endParaRPr>
          </a:p>
        </p:txBody>
      </p:sp>
      <p:sp>
        <p:nvSpPr>
          <p:cNvPr id="50" name="Text Box 34"/>
          <p:cNvSpPr txBox="1">
            <a:spLocks noChangeArrowheads="1"/>
          </p:cNvSpPr>
          <p:nvPr/>
        </p:nvSpPr>
        <p:spPr bwMode="auto">
          <a:xfrm>
            <a:off x="6329741" y="3853696"/>
            <a:ext cx="1874232" cy="646331"/>
          </a:xfrm>
          <a:prstGeom prst="rect">
            <a:avLst/>
          </a:prstGeom>
          <a:noFill/>
          <a:ln w="12700">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B050"/>
                </a:solidFill>
                <a:effectLst/>
                <a:latin typeface="+mn-lt"/>
                <a:cs typeface="Arial" pitchFamily="34" charset="0"/>
              </a:rPr>
              <a:t>Largest value</a:t>
            </a:r>
          </a:p>
          <a:p>
            <a:r>
              <a:rPr lang="en-US">
                <a:solidFill>
                  <a:srgbClr val="00B050"/>
                </a:solidFill>
                <a:effectLst/>
                <a:latin typeface="+mn-lt"/>
                <a:cs typeface="Arial" pitchFamily="34" charset="0"/>
              </a:rPr>
              <a:t>inside limits = </a:t>
            </a:r>
            <a:r>
              <a:rPr lang="en-US" smtClean="0">
                <a:solidFill>
                  <a:srgbClr val="00B050"/>
                </a:solidFill>
                <a:effectLst/>
                <a:latin typeface="+mn-lt"/>
                <a:cs typeface="Arial" pitchFamily="34" charset="0"/>
              </a:rPr>
              <a:t>715</a:t>
            </a:r>
            <a:endParaRPr lang="en-US">
              <a:solidFill>
                <a:srgbClr val="00B050"/>
              </a:solidFill>
              <a:effectLst/>
              <a:latin typeface="+mn-lt"/>
              <a:cs typeface="Arial" pitchFamily="34" charset="0"/>
            </a:endParaRPr>
          </a:p>
        </p:txBody>
      </p:sp>
      <p:grpSp>
        <p:nvGrpSpPr>
          <p:cNvPr id="51" name="Group 635"/>
          <p:cNvGrpSpPr/>
          <p:nvPr/>
        </p:nvGrpSpPr>
        <p:grpSpPr>
          <a:xfrm>
            <a:off x="2669887" y="2820191"/>
            <a:ext cx="0" cy="1094772"/>
            <a:chOff x="2752725" y="3592513"/>
            <a:chExt cx="0" cy="1730375"/>
          </a:xfrm>
        </p:grpSpPr>
        <p:sp>
          <p:nvSpPr>
            <p:cNvPr id="56" name="Line 37"/>
            <p:cNvSpPr>
              <a:spLocks noChangeShapeType="1"/>
            </p:cNvSpPr>
            <p:nvPr/>
          </p:nvSpPr>
          <p:spPr bwMode="auto">
            <a:xfrm flipH="1">
              <a:off x="1662" y="3308"/>
              <a:ext cx="0" cy="236"/>
            </a:xfrm>
            <a:prstGeom prst="line">
              <a:avLst/>
            </a:prstGeom>
            <a:noFill/>
            <a:ln w="12700">
              <a:solidFill>
                <a:srgbClr val="66FFFF"/>
              </a:solidFill>
              <a:prstDash val="dash"/>
              <a:round/>
            </a:ln>
            <a:effectLst>
              <a:outerShdw dist="17961" dir="2700000" algn="ctr" rotWithShape="0">
                <a:srgbClr val="000000"/>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Line 38"/>
            <p:cNvSpPr>
              <a:spLocks noChangeShapeType="1"/>
            </p:cNvSpPr>
            <p:nvPr/>
          </p:nvSpPr>
          <p:spPr bwMode="auto">
            <a:xfrm flipH="1">
              <a:off x="1662" y="2454"/>
              <a:ext cx="0" cy="458"/>
            </a:xfrm>
            <a:prstGeom prst="line">
              <a:avLst/>
            </a:prstGeom>
            <a:noFill/>
            <a:ln w="12700">
              <a:solidFill>
                <a:srgbClr val="66FFFF"/>
              </a:solidFill>
              <a:prstDash val="dash"/>
              <a:round/>
            </a:ln>
            <a:effectLst>
              <a:outerShdw dist="17961" dir="2700000" algn="ctr" rotWithShape="0">
                <a:srgbClr val="000000"/>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 name="Group 2"/>
          <p:cNvGrpSpPr/>
          <p:nvPr/>
        </p:nvGrpSpPr>
        <p:grpSpPr>
          <a:xfrm>
            <a:off x="492836" y="2381277"/>
            <a:ext cx="7968251" cy="1353916"/>
            <a:chOff x="492836" y="2381277"/>
            <a:chExt cx="7968251" cy="1353916"/>
          </a:xfrm>
        </p:grpSpPr>
        <p:sp>
          <p:nvSpPr>
            <p:cNvPr id="43" name="Rectangle 4"/>
            <p:cNvSpPr>
              <a:spLocks noChangeArrowheads="1"/>
            </p:cNvSpPr>
            <p:nvPr/>
          </p:nvSpPr>
          <p:spPr bwMode="auto">
            <a:xfrm>
              <a:off x="492836" y="2381277"/>
              <a:ext cx="7968251" cy="1317744"/>
            </a:xfrm>
            <a:prstGeom prst="rect">
              <a:avLst/>
            </a:prstGeom>
            <a:solidFill>
              <a:schemeClr val="bg1">
                <a:lumMod val="95000"/>
              </a:schemeClr>
            </a:solidFill>
            <a:ln w="6350">
              <a:solidFill>
                <a:srgbClr val="0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Line 5"/>
            <p:cNvSpPr>
              <a:spLocks noChangeShapeType="1"/>
            </p:cNvSpPr>
            <p:nvPr/>
          </p:nvSpPr>
          <p:spPr bwMode="auto">
            <a:xfrm flipV="1">
              <a:off x="612487" y="3232987"/>
              <a:ext cx="7660433" cy="1003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45" name="Group 641"/>
            <p:cNvGrpSpPr/>
            <p:nvPr/>
          </p:nvGrpSpPr>
          <p:grpSpPr>
            <a:xfrm>
              <a:off x="2021409" y="3247051"/>
              <a:ext cx="5872065" cy="116508"/>
              <a:chOff x="1245" y="2772"/>
              <a:chExt cx="3776" cy="116"/>
            </a:xfrm>
          </p:grpSpPr>
          <p:sp>
            <p:nvSpPr>
              <p:cNvPr id="68" name="Line 8"/>
              <p:cNvSpPr>
                <a:spLocks noChangeShapeType="1"/>
              </p:cNvSpPr>
              <p:nvPr/>
            </p:nvSpPr>
            <p:spPr bwMode="auto">
              <a:xfrm flipH="1">
                <a:off x="1245" y="2774"/>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Line 9"/>
              <p:cNvSpPr>
                <a:spLocks noChangeShapeType="1"/>
              </p:cNvSpPr>
              <p:nvPr/>
            </p:nvSpPr>
            <p:spPr bwMode="auto">
              <a:xfrm flipH="1">
                <a:off x="2925" y="2774"/>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Line 10"/>
              <p:cNvSpPr>
                <a:spLocks noChangeShapeType="1"/>
              </p:cNvSpPr>
              <p:nvPr/>
            </p:nvSpPr>
            <p:spPr bwMode="auto">
              <a:xfrm flipH="1">
                <a:off x="2505" y="2774"/>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Line 11"/>
              <p:cNvSpPr>
                <a:spLocks noChangeShapeType="1"/>
              </p:cNvSpPr>
              <p:nvPr/>
            </p:nvSpPr>
            <p:spPr bwMode="auto">
              <a:xfrm flipH="1">
                <a:off x="2085" y="2774"/>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Line 12"/>
              <p:cNvSpPr>
                <a:spLocks noChangeShapeType="1"/>
              </p:cNvSpPr>
              <p:nvPr/>
            </p:nvSpPr>
            <p:spPr bwMode="auto">
              <a:xfrm flipH="1">
                <a:off x="1665" y="2774"/>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Line 13"/>
              <p:cNvSpPr>
                <a:spLocks noChangeShapeType="1"/>
              </p:cNvSpPr>
              <p:nvPr/>
            </p:nvSpPr>
            <p:spPr bwMode="auto">
              <a:xfrm flipH="1">
                <a:off x="3342" y="2774"/>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Line 14"/>
              <p:cNvSpPr>
                <a:spLocks noChangeShapeType="1"/>
              </p:cNvSpPr>
              <p:nvPr/>
            </p:nvSpPr>
            <p:spPr bwMode="auto">
              <a:xfrm flipH="1">
                <a:off x="4181" y="2772"/>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Line 15"/>
              <p:cNvSpPr>
                <a:spLocks noChangeShapeType="1"/>
              </p:cNvSpPr>
              <p:nvPr/>
            </p:nvSpPr>
            <p:spPr bwMode="auto">
              <a:xfrm flipH="1">
                <a:off x="3762" y="2773"/>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Line 16"/>
              <p:cNvSpPr>
                <a:spLocks noChangeShapeType="1"/>
              </p:cNvSpPr>
              <p:nvPr/>
            </p:nvSpPr>
            <p:spPr bwMode="auto">
              <a:xfrm flipH="1">
                <a:off x="4601" y="2772"/>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Line 17"/>
              <p:cNvSpPr>
                <a:spLocks noChangeShapeType="1"/>
              </p:cNvSpPr>
              <p:nvPr/>
            </p:nvSpPr>
            <p:spPr bwMode="auto">
              <a:xfrm flipH="1">
                <a:off x="5021" y="2772"/>
                <a:ext cx="0" cy="114"/>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6" name="Group 640"/>
            <p:cNvGrpSpPr/>
            <p:nvPr/>
          </p:nvGrpSpPr>
          <p:grpSpPr>
            <a:xfrm>
              <a:off x="1685507" y="3361562"/>
              <a:ext cx="6573416" cy="373631"/>
              <a:chOff x="1029" y="2886"/>
              <a:chExt cx="4227" cy="372"/>
            </a:xfrm>
          </p:grpSpPr>
          <p:sp>
            <p:nvSpPr>
              <p:cNvPr id="58" name="Rectangle 20"/>
              <p:cNvSpPr>
                <a:spLocks noChangeArrowheads="1"/>
              </p:cNvSpPr>
              <p:nvPr/>
            </p:nvSpPr>
            <p:spPr bwMode="auto">
              <a:xfrm>
                <a:off x="1029" y="2892"/>
                <a:ext cx="459" cy="365"/>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500</a:t>
                </a:r>
                <a:endParaRPr lang="en-US">
                  <a:solidFill>
                    <a:srgbClr val="000000"/>
                  </a:solidFill>
                  <a:effectLst/>
                  <a:latin typeface="+mn-lt"/>
                  <a:cs typeface="Arial" pitchFamily="34" charset="0"/>
                </a:endParaRPr>
              </a:p>
            </p:txBody>
          </p:sp>
          <p:sp>
            <p:nvSpPr>
              <p:cNvPr id="59" name="Rectangle 21"/>
              <p:cNvSpPr>
                <a:spLocks noChangeArrowheads="1"/>
              </p:cNvSpPr>
              <p:nvPr/>
            </p:nvSpPr>
            <p:spPr bwMode="auto">
              <a:xfrm>
                <a:off x="1464" y="2893"/>
                <a:ext cx="426" cy="365"/>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525</a:t>
                </a:r>
                <a:endParaRPr lang="en-US">
                  <a:solidFill>
                    <a:srgbClr val="000000"/>
                  </a:solidFill>
                  <a:effectLst/>
                  <a:latin typeface="+mn-lt"/>
                  <a:cs typeface="Arial" pitchFamily="34" charset="0"/>
                </a:endParaRPr>
              </a:p>
            </p:txBody>
          </p:sp>
          <p:sp>
            <p:nvSpPr>
              <p:cNvPr id="60" name="Rectangle 22"/>
              <p:cNvSpPr>
                <a:spLocks noChangeArrowheads="1"/>
              </p:cNvSpPr>
              <p:nvPr/>
            </p:nvSpPr>
            <p:spPr bwMode="auto">
              <a:xfrm>
                <a:off x="1874" y="2891"/>
                <a:ext cx="426" cy="365"/>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550</a:t>
                </a:r>
                <a:endParaRPr lang="en-US">
                  <a:solidFill>
                    <a:srgbClr val="000000"/>
                  </a:solidFill>
                  <a:effectLst/>
                  <a:latin typeface="+mn-lt"/>
                  <a:cs typeface="Arial" pitchFamily="34" charset="0"/>
                </a:endParaRPr>
              </a:p>
            </p:txBody>
          </p:sp>
          <p:sp>
            <p:nvSpPr>
              <p:cNvPr id="61" name="Rectangle 23"/>
              <p:cNvSpPr>
                <a:spLocks noChangeArrowheads="1"/>
              </p:cNvSpPr>
              <p:nvPr/>
            </p:nvSpPr>
            <p:spPr bwMode="auto">
              <a:xfrm>
                <a:off x="2295" y="2893"/>
                <a:ext cx="426" cy="365"/>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575</a:t>
                </a:r>
                <a:endParaRPr lang="en-US">
                  <a:solidFill>
                    <a:srgbClr val="000000"/>
                  </a:solidFill>
                  <a:effectLst/>
                  <a:latin typeface="+mn-lt"/>
                  <a:cs typeface="Arial" pitchFamily="34" charset="0"/>
                </a:endParaRPr>
              </a:p>
            </p:txBody>
          </p:sp>
          <p:sp>
            <p:nvSpPr>
              <p:cNvPr id="62" name="Rectangle 24"/>
              <p:cNvSpPr>
                <a:spLocks noChangeArrowheads="1"/>
              </p:cNvSpPr>
              <p:nvPr/>
            </p:nvSpPr>
            <p:spPr bwMode="auto">
              <a:xfrm>
                <a:off x="2715" y="2892"/>
                <a:ext cx="438" cy="365"/>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600</a:t>
                </a:r>
                <a:endParaRPr lang="en-US">
                  <a:solidFill>
                    <a:srgbClr val="000000"/>
                  </a:solidFill>
                  <a:effectLst/>
                  <a:latin typeface="+mn-lt"/>
                  <a:cs typeface="Arial" pitchFamily="34" charset="0"/>
                </a:endParaRPr>
              </a:p>
            </p:txBody>
          </p:sp>
          <p:sp>
            <p:nvSpPr>
              <p:cNvPr id="63" name="Rectangle 25"/>
              <p:cNvSpPr>
                <a:spLocks noChangeArrowheads="1"/>
              </p:cNvSpPr>
              <p:nvPr/>
            </p:nvSpPr>
            <p:spPr bwMode="auto">
              <a:xfrm>
                <a:off x="3138" y="2892"/>
                <a:ext cx="438" cy="365"/>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625</a:t>
                </a:r>
                <a:endParaRPr lang="en-US">
                  <a:solidFill>
                    <a:srgbClr val="000000"/>
                  </a:solidFill>
                  <a:effectLst/>
                  <a:latin typeface="+mn-lt"/>
                  <a:cs typeface="Arial" pitchFamily="34" charset="0"/>
                </a:endParaRPr>
              </a:p>
            </p:txBody>
          </p:sp>
          <p:sp>
            <p:nvSpPr>
              <p:cNvPr id="64" name="Rectangle 26"/>
              <p:cNvSpPr>
                <a:spLocks noChangeArrowheads="1"/>
              </p:cNvSpPr>
              <p:nvPr/>
            </p:nvSpPr>
            <p:spPr bwMode="auto">
              <a:xfrm>
                <a:off x="3558" y="2892"/>
                <a:ext cx="423" cy="365"/>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650</a:t>
                </a:r>
                <a:endParaRPr lang="en-US">
                  <a:solidFill>
                    <a:srgbClr val="000000"/>
                  </a:solidFill>
                  <a:effectLst/>
                  <a:latin typeface="+mn-lt"/>
                  <a:cs typeface="Arial" pitchFamily="34" charset="0"/>
                </a:endParaRPr>
              </a:p>
            </p:txBody>
          </p:sp>
          <p:sp>
            <p:nvSpPr>
              <p:cNvPr id="65" name="Rectangle 27"/>
              <p:cNvSpPr>
                <a:spLocks noChangeArrowheads="1"/>
              </p:cNvSpPr>
              <p:nvPr/>
            </p:nvSpPr>
            <p:spPr bwMode="auto">
              <a:xfrm>
                <a:off x="3975" y="2892"/>
                <a:ext cx="426" cy="365"/>
              </a:xfrm>
              <a:prstGeom prst="rect">
                <a:avLst/>
              </a:prstGeom>
              <a:noFill/>
              <a:ln w="12700">
                <a:noFill/>
                <a:miter lim="800000"/>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675</a:t>
                </a:r>
                <a:endParaRPr lang="en-US">
                  <a:solidFill>
                    <a:srgbClr val="000000"/>
                  </a:solidFill>
                  <a:effectLst/>
                  <a:latin typeface="+mn-lt"/>
                  <a:cs typeface="Arial" pitchFamily="34" charset="0"/>
                </a:endParaRPr>
              </a:p>
            </p:txBody>
          </p:sp>
          <p:sp>
            <p:nvSpPr>
              <p:cNvPr id="66" name="Rectangle 28"/>
              <p:cNvSpPr>
                <a:spLocks noChangeArrowheads="1"/>
              </p:cNvSpPr>
              <p:nvPr/>
            </p:nvSpPr>
            <p:spPr bwMode="auto">
              <a:xfrm>
                <a:off x="4407" y="2892"/>
                <a:ext cx="426" cy="365"/>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700</a:t>
                </a:r>
                <a:endParaRPr lang="en-US">
                  <a:solidFill>
                    <a:srgbClr val="000000"/>
                  </a:solidFill>
                  <a:effectLst/>
                  <a:latin typeface="+mn-lt"/>
                  <a:cs typeface="Arial" pitchFamily="34" charset="0"/>
                </a:endParaRPr>
              </a:p>
            </p:txBody>
          </p:sp>
          <p:sp>
            <p:nvSpPr>
              <p:cNvPr id="67" name="Rectangle 29"/>
              <p:cNvSpPr>
                <a:spLocks noChangeArrowheads="1"/>
              </p:cNvSpPr>
              <p:nvPr/>
            </p:nvSpPr>
            <p:spPr bwMode="auto">
              <a:xfrm>
                <a:off x="4818" y="2886"/>
                <a:ext cx="438" cy="365"/>
              </a:xfrm>
              <a:prstGeom prst="rect">
                <a:avLst/>
              </a:prstGeom>
              <a:noFill/>
              <a:ln w="12700">
                <a:noFill/>
                <a:miter lim="800000"/>
              </a:ln>
              <a:effec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mtClean="0">
                    <a:solidFill>
                      <a:srgbClr val="000000"/>
                    </a:solidFill>
                    <a:effectLst/>
                    <a:latin typeface="+mn-lt"/>
                    <a:cs typeface="Arial" pitchFamily="34" charset="0"/>
                  </a:rPr>
                  <a:t>  725</a:t>
                </a:r>
                <a:endParaRPr lang="en-US">
                  <a:solidFill>
                    <a:srgbClr val="000000"/>
                  </a:solidFill>
                  <a:effectLst/>
                  <a:latin typeface="+mn-lt"/>
                  <a:cs typeface="Arial" pitchFamily="34" charset="0"/>
                </a:endParaRPr>
              </a:p>
            </p:txBody>
          </p:sp>
        </p:grpSp>
        <p:sp>
          <p:nvSpPr>
            <p:cNvPr id="47" name="Rectangle 30"/>
            <p:cNvSpPr>
              <a:spLocks noChangeArrowheads="1"/>
            </p:cNvSpPr>
            <p:nvPr/>
          </p:nvSpPr>
          <p:spPr bwMode="auto">
            <a:xfrm>
              <a:off x="3207952" y="2548004"/>
              <a:ext cx="2071396" cy="449962"/>
            </a:xfrm>
            <a:prstGeom prst="rect">
              <a:avLst/>
            </a:prstGeom>
            <a:noFill/>
            <a:ln w="19050">
              <a:solidFill>
                <a:srgbClr val="0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Line 31"/>
            <p:cNvSpPr>
              <a:spLocks noChangeShapeType="1"/>
            </p:cNvSpPr>
            <p:nvPr/>
          </p:nvSpPr>
          <p:spPr bwMode="auto">
            <a:xfrm flipH="1">
              <a:off x="3980838" y="2547000"/>
              <a:ext cx="0" cy="446948"/>
            </a:xfrm>
            <a:prstGeom prst="line">
              <a:avLst/>
            </a:prstGeom>
            <a:noFill/>
            <a:ln w="12700">
              <a:solidFill>
                <a:schemeClr val="tx1"/>
              </a:solidFill>
              <a:round/>
            </a:ln>
            <a:effectLst>
              <a:outerShdw dist="17961" dir="2700000" algn="ctr" rotWithShape="0">
                <a:srgbClr val="000000"/>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Line 45"/>
            <p:cNvSpPr>
              <a:spLocks noChangeShapeType="1"/>
            </p:cNvSpPr>
            <p:nvPr/>
          </p:nvSpPr>
          <p:spPr bwMode="auto">
            <a:xfrm flipH="1">
              <a:off x="2645459" y="2771982"/>
              <a:ext cx="534955" cy="0"/>
            </a:xfrm>
            <a:prstGeom prst="line">
              <a:avLst/>
            </a:prstGeom>
            <a:noFill/>
            <a:ln w="28575">
              <a:solidFill>
                <a:srgbClr val="000000"/>
              </a:solidFill>
              <a:prstDash val="dash"/>
              <a:rou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Line 46"/>
            <p:cNvSpPr>
              <a:spLocks noChangeShapeType="1"/>
            </p:cNvSpPr>
            <p:nvPr/>
          </p:nvSpPr>
          <p:spPr bwMode="auto">
            <a:xfrm flipV="1">
              <a:off x="5312007" y="2774995"/>
              <a:ext cx="2298442" cy="0"/>
            </a:xfrm>
            <a:prstGeom prst="line">
              <a:avLst/>
            </a:prstGeom>
            <a:noFill/>
            <a:ln w="28575">
              <a:solidFill>
                <a:srgbClr val="000000"/>
              </a:solidFill>
              <a:prstDash val="dash"/>
              <a:rou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2" name="Line 44"/>
          <p:cNvSpPr>
            <a:spLocks noChangeShapeType="1"/>
          </p:cNvSpPr>
          <p:nvPr/>
        </p:nvSpPr>
        <p:spPr bwMode="auto">
          <a:xfrm>
            <a:off x="7585564" y="2993948"/>
            <a:ext cx="19116" cy="890882"/>
          </a:xfrm>
          <a:prstGeom prst="line">
            <a:avLst/>
          </a:prstGeom>
          <a:noFill/>
          <a:ln w="19050">
            <a:solidFill>
              <a:srgbClr val="00B050"/>
            </a:solidFill>
            <a:prstDash val="dash"/>
            <a:rou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B050"/>
              </a:solidFill>
            </a:endParaRPr>
          </a:p>
        </p:txBody>
      </p:sp>
      <p:sp>
        <p:nvSpPr>
          <p:cNvPr id="55" name="Line 44"/>
          <p:cNvSpPr>
            <a:spLocks noChangeShapeType="1"/>
          </p:cNvSpPr>
          <p:nvPr/>
        </p:nvSpPr>
        <p:spPr bwMode="auto">
          <a:xfrm flipH="1">
            <a:off x="2685462" y="2993949"/>
            <a:ext cx="9331" cy="914991"/>
          </a:xfrm>
          <a:prstGeom prst="line">
            <a:avLst/>
          </a:prstGeom>
          <a:noFill/>
          <a:ln w="19050">
            <a:solidFill>
              <a:srgbClr val="00B050"/>
            </a:solidFill>
            <a:prstDash val="dash"/>
            <a:rou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B050"/>
              </a:solidFill>
            </a:endParaRPr>
          </a:p>
        </p:txBody>
      </p:sp>
      <p:cxnSp>
        <p:nvCxnSpPr>
          <p:cNvPr id="78" name="Straight Connector 77"/>
          <p:cNvCxnSpPr/>
          <p:nvPr/>
        </p:nvCxnSpPr>
        <p:spPr>
          <a:xfrm flipH="1" flipV="1">
            <a:off x="8203971" y="2091541"/>
            <a:ext cx="0" cy="948608"/>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 Box 34"/>
          <p:cNvSpPr txBox="1">
            <a:spLocks noChangeArrowheads="1"/>
          </p:cNvSpPr>
          <p:nvPr/>
        </p:nvSpPr>
        <p:spPr bwMode="auto">
          <a:xfrm>
            <a:off x="7237960" y="1681642"/>
            <a:ext cx="1816523" cy="369332"/>
          </a:xfrm>
          <a:prstGeom prst="rect">
            <a:avLst/>
          </a:prstGeom>
          <a:noFill/>
          <a:ln w="12700">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0070C0"/>
                </a:solidFill>
                <a:effectLst/>
                <a:latin typeface="+mn-lt"/>
                <a:cs typeface="Arial" pitchFamily="34" charset="0"/>
              </a:rPr>
              <a:t>Upper limit </a:t>
            </a:r>
            <a:r>
              <a:rPr lang="en-US">
                <a:solidFill>
                  <a:srgbClr val="0070C0"/>
                </a:solidFill>
                <a:effectLst/>
                <a:latin typeface="+mn-lt"/>
                <a:cs typeface="Arial" pitchFamily="34" charset="0"/>
              </a:rPr>
              <a:t>= </a:t>
            </a:r>
            <a:r>
              <a:rPr lang="en-US" smtClean="0">
                <a:solidFill>
                  <a:srgbClr val="0070C0"/>
                </a:solidFill>
                <a:effectLst/>
                <a:latin typeface="+mn-lt"/>
                <a:cs typeface="Arial" pitchFamily="34" charset="0"/>
              </a:rPr>
              <a:t>745</a:t>
            </a:r>
            <a:endParaRPr lang="en-US">
              <a:solidFill>
                <a:srgbClr val="0070C0"/>
              </a:solidFill>
              <a:effectLst/>
              <a:latin typeface="+mn-lt"/>
              <a:cs typeface="Arial" pitchFamily="34" charset="0"/>
            </a:endParaRPr>
          </a:p>
        </p:txBody>
      </p:sp>
      <p:cxnSp>
        <p:nvCxnSpPr>
          <p:cNvPr id="80" name="Straight Connector 79"/>
          <p:cNvCxnSpPr/>
          <p:nvPr/>
        </p:nvCxnSpPr>
        <p:spPr>
          <a:xfrm flipV="1">
            <a:off x="227605" y="2091541"/>
            <a:ext cx="8630" cy="890523"/>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 Box 34"/>
          <p:cNvSpPr txBox="1">
            <a:spLocks noChangeArrowheads="1"/>
          </p:cNvSpPr>
          <p:nvPr/>
        </p:nvSpPr>
        <p:spPr bwMode="auto">
          <a:xfrm>
            <a:off x="158496" y="1714756"/>
            <a:ext cx="2032972" cy="369332"/>
          </a:xfrm>
          <a:prstGeom prst="rect">
            <a:avLst/>
          </a:prstGeom>
          <a:noFill/>
          <a:ln w="12700">
            <a:noFill/>
            <a:miter lim="800000"/>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0070C0"/>
                </a:solidFill>
                <a:effectLst/>
                <a:latin typeface="+mn-lt"/>
                <a:cs typeface="Arial" pitchFamily="34" charset="0"/>
              </a:rPr>
              <a:t>Lower limit </a:t>
            </a:r>
            <a:r>
              <a:rPr lang="en-US">
                <a:solidFill>
                  <a:srgbClr val="0070C0"/>
                </a:solidFill>
                <a:effectLst/>
                <a:latin typeface="+mn-lt"/>
                <a:cs typeface="Arial" pitchFamily="34" charset="0"/>
              </a:rPr>
              <a:t>= </a:t>
            </a:r>
            <a:r>
              <a:rPr lang="en-US" smtClean="0">
                <a:solidFill>
                  <a:srgbClr val="0070C0"/>
                </a:solidFill>
                <a:effectLst/>
                <a:latin typeface="+mn-lt"/>
                <a:cs typeface="Arial" pitchFamily="34" charset="0"/>
              </a:rPr>
              <a:t>425</a:t>
            </a:r>
            <a:endParaRPr lang="en-US">
              <a:solidFill>
                <a:srgbClr val="0070C0"/>
              </a:solidFill>
              <a:effectLst/>
              <a:latin typeface="+mn-lt"/>
              <a:cs typeface="Arial" pitchFamily="34" charset="0"/>
            </a:endParaRPr>
          </a:p>
        </p:txBody>
      </p:sp>
      <p:cxnSp>
        <p:nvCxnSpPr>
          <p:cNvPr id="82" name="Straight Connector 81"/>
          <p:cNvCxnSpPr/>
          <p:nvPr/>
        </p:nvCxnSpPr>
        <p:spPr>
          <a:xfrm flipH="1" flipV="1">
            <a:off x="3207952" y="1790188"/>
            <a:ext cx="0" cy="4386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 name="Straight Connector 82"/>
          <p:cNvCxnSpPr/>
          <p:nvPr/>
        </p:nvCxnSpPr>
        <p:spPr>
          <a:xfrm flipH="1" flipV="1">
            <a:off x="5279348" y="1790188"/>
            <a:ext cx="0" cy="4386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p:nvPr/>
        </p:nvCxnSpPr>
        <p:spPr>
          <a:xfrm>
            <a:off x="3207952" y="2076477"/>
            <a:ext cx="2071396"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85" name="TextBox 84"/>
          <p:cNvSpPr txBox="1"/>
          <p:nvPr/>
        </p:nvSpPr>
        <p:spPr>
          <a:xfrm>
            <a:off x="3912903" y="173491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mtClean="0">
                <a:solidFill>
                  <a:srgbClr val="C00000"/>
                </a:solidFill>
              </a:rPr>
              <a:t>IQR</a:t>
            </a:r>
            <a:endParaRPr lang="en-US">
              <a:solidFill>
                <a:srgbClr val="C00000"/>
              </a:solidFill>
            </a:endParaRPr>
          </a:p>
        </p:txBody>
      </p:sp>
      <p:cxnSp>
        <p:nvCxnSpPr>
          <p:cNvPr id="86" name="Straight Arrow Connector 85"/>
          <p:cNvCxnSpPr/>
          <p:nvPr/>
        </p:nvCxnSpPr>
        <p:spPr>
          <a:xfrm flipV="1">
            <a:off x="5289441" y="2132517"/>
            <a:ext cx="2914530" cy="241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6405241" y="2088600"/>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mtClean="0">
                <a:solidFill>
                  <a:srgbClr val="C00000"/>
                </a:solidFill>
              </a:rPr>
              <a:t>1.5 (IQR)</a:t>
            </a:r>
            <a:endParaRPr lang="en-US">
              <a:solidFill>
                <a:srgbClr val="C00000"/>
              </a:solidFill>
            </a:endParaRPr>
          </a:p>
        </p:txBody>
      </p:sp>
      <p:cxnSp>
        <p:nvCxnSpPr>
          <p:cNvPr id="88" name="Straight Arrow Connector 87"/>
          <p:cNvCxnSpPr/>
          <p:nvPr/>
        </p:nvCxnSpPr>
        <p:spPr>
          <a:xfrm flipV="1">
            <a:off x="217513" y="2134047"/>
            <a:ext cx="3001843" cy="252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89" name="TextBox 88"/>
          <p:cNvSpPr txBox="1"/>
          <p:nvPr/>
        </p:nvSpPr>
        <p:spPr>
          <a:xfrm>
            <a:off x="1420626" y="2090127"/>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mtClean="0">
                <a:solidFill>
                  <a:srgbClr val="C00000"/>
                </a:solidFill>
              </a:rPr>
              <a:t>1.5 (IQR)</a:t>
            </a:r>
            <a:endParaRPr lang="en-US">
              <a:solidFill>
                <a:srgbClr val="C00000"/>
              </a:solidFill>
            </a:endParaRPr>
          </a:p>
        </p:txBody>
      </p:sp>
      <p:sp>
        <p:nvSpPr>
          <p:cNvPr id="2" name="Rectangle 1"/>
          <p:cNvSpPr/>
          <p:nvPr/>
        </p:nvSpPr>
        <p:spPr>
          <a:xfrm>
            <a:off x="404880" y="4697773"/>
            <a:ext cx="8458200"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00000"/>
              </a:lnSpc>
              <a:buFont typeface="Arial" pitchFamily="34" charset="0"/>
              <a:buChar char="•"/>
              <a:defRPr/>
            </a:pPr>
            <a:r>
              <a:rPr lang="en-CA" sz="2000" smtClean="0">
                <a:solidFill>
                  <a:srgbClr val="002060"/>
                </a:solidFill>
                <a:latin typeface="Calibri" pitchFamily="34" charset="0"/>
                <a:cs typeface="Calibri" pitchFamily="34" charset="0"/>
              </a:rPr>
              <a:t>Interquartile Range (IQR) = Q3 - Q1</a:t>
            </a:r>
          </a:p>
          <a:p>
            <a:pPr lvl="1">
              <a:defRPr/>
            </a:pPr>
            <a:r>
              <a:rPr lang="en-US" sz="2000" smtClean="0">
                <a:solidFill>
                  <a:srgbClr val="7030A0"/>
                </a:solidFill>
                <a:latin typeface="Calibri" pitchFamily="34" charset="0"/>
                <a:cs typeface="Calibri" pitchFamily="34" charset="0"/>
              </a:rPr>
              <a:t>Lower Limit:  Q1  - 1.5*IQR,	Upper Limit:  Q3 + 1.5*IQR</a:t>
            </a:r>
            <a:endParaRPr lang="en-CA" sz="2000" smtClean="0">
              <a:solidFill>
                <a:srgbClr val="7030A0"/>
              </a:solidFill>
              <a:latin typeface="Calibri" pitchFamily="34" charset="0"/>
              <a:cs typeface="Calibri" pitchFamily="34" charset="0"/>
            </a:endParaRPr>
          </a:p>
          <a:p>
            <a:pPr>
              <a:lnSpc>
                <a:spcPct val="100000"/>
              </a:lnSpc>
              <a:defRPr/>
            </a:pPr>
            <a:r>
              <a:rPr lang="en-CA" sz="2000">
                <a:solidFill>
                  <a:srgbClr val="C00000"/>
                </a:solidFill>
                <a:latin typeface="Calibri" pitchFamily="34" charset="0"/>
                <a:cs typeface="Calibri" pitchFamily="34" charset="0"/>
              </a:rPr>
              <a:t>	</a:t>
            </a:r>
            <a:r>
              <a:rPr lang="en-CA" sz="2000" smtClean="0">
                <a:solidFill>
                  <a:srgbClr val="C00000"/>
                </a:solidFill>
                <a:latin typeface="Calibri" pitchFamily="34" charset="0"/>
                <a:cs typeface="Calibri" pitchFamily="34" charset="0"/>
              </a:rPr>
              <a:t>Data </a:t>
            </a:r>
            <a:r>
              <a:rPr lang="en-CA" sz="2000" b="1">
                <a:solidFill>
                  <a:srgbClr val="C00000"/>
                </a:solidFill>
                <a:latin typeface="Calibri" pitchFamily="34" charset="0"/>
                <a:cs typeface="Calibri" pitchFamily="34" charset="0"/>
              </a:rPr>
              <a:t>outside these limits </a:t>
            </a:r>
            <a:r>
              <a:rPr lang="en-CA" sz="2000">
                <a:solidFill>
                  <a:srgbClr val="C00000"/>
                </a:solidFill>
                <a:latin typeface="Calibri" pitchFamily="34" charset="0"/>
                <a:cs typeface="Calibri" pitchFamily="34" charset="0"/>
              </a:rPr>
              <a:t>are considered </a:t>
            </a:r>
            <a:r>
              <a:rPr lang="en-CA" sz="2000" b="1" u="sng" smtClean="0">
                <a:solidFill>
                  <a:srgbClr val="C00000"/>
                </a:solidFill>
                <a:latin typeface="Calibri" pitchFamily="34" charset="0"/>
                <a:cs typeface="Calibri" pitchFamily="34" charset="0"/>
              </a:rPr>
              <a:t>outliers</a:t>
            </a:r>
            <a:endParaRPr lang="en-CA" sz="2000">
              <a:solidFill>
                <a:srgbClr val="002060"/>
              </a:solidFill>
              <a:latin typeface="Calibri" pitchFamily="34" charset="0"/>
              <a:cs typeface="Calibri" pitchFamily="34" charset="0"/>
            </a:endParaRPr>
          </a:p>
          <a:p>
            <a:pPr marL="457200" indent="-457200">
              <a:lnSpc>
                <a:spcPct val="100000"/>
              </a:lnSpc>
              <a:buFont typeface="Arial" pitchFamily="34" charset="0"/>
              <a:buChar char="•"/>
              <a:defRPr/>
            </a:pPr>
            <a:r>
              <a:rPr lang="en-CA" sz="2000" smtClean="0">
                <a:solidFill>
                  <a:srgbClr val="002060"/>
                </a:solidFill>
                <a:latin typeface="Calibri" pitchFamily="34" charset="0"/>
                <a:cs typeface="Calibri" pitchFamily="34" charset="0"/>
              </a:rPr>
              <a:t>Whiskers </a:t>
            </a:r>
            <a:r>
              <a:rPr lang="en-CA" sz="2000">
                <a:solidFill>
                  <a:srgbClr val="002060"/>
                </a:solidFill>
                <a:latin typeface="Calibri" pitchFamily="34" charset="0"/>
                <a:cs typeface="Calibri" pitchFamily="34" charset="0"/>
              </a:rPr>
              <a:t>(dashed lines) are drawn from the ends of the box to the smallest and largest data values inside the </a:t>
            </a:r>
            <a:r>
              <a:rPr lang="en-CA" sz="2000" smtClean="0">
                <a:solidFill>
                  <a:srgbClr val="002060"/>
                </a:solidFill>
                <a:latin typeface="Calibri" pitchFamily="34" charset="0"/>
                <a:cs typeface="Calibri" pitchFamily="34" charset="0"/>
              </a:rPr>
              <a:t>limits</a:t>
            </a:r>
            <a:endParaRPr lang="en-CA" sz="2000">
              <a:solidFill>
                <a:srgbClr val="002060"/>
              </a:solidFill>
              <a:latin typeface="Calibri" pitchFamily="34" charset="0"/>
              <a:cs typeface="Calibri" pitchFamily="34" charset="0"/>
            </a:endParaRPr>
          </a:p>
          <a:p>
            <a:pPr marL="457200" indent="-457200">
              <a:lnSpc>
                <a:spcPct val="100000"/>
              </a:lnSpc>
              <a:buFont typeface="Arial" pitchFamily="34" charset="0"/>
              <a:buChar char="•"/>
              <a:defRPr/>
            </a:pPr>
            <a:r>
              <a:rPr lang="en-CA" sz="2000">
                <a:solidFill>
                  <a:srgbClr val="002060"/>
                </a:solidFill>
                <a:latin typeface="Calibri" pitchFamily="34" charset="0"/>
                <a:cs typeface="Calibri" pitchFamily="34" charset="0"/>
              </a:rPr>
              <a:t>The location of each outlier is shown with the symbol * (</a:t>
            </a:r>
            <a:r>
              <a:rPr lang="en-CA" sz="2000" smtClean="0">
                <a:solidFill>
                  <a:srgbClr val="002060"/>
                </a:solidFill>
                <a:latin typeface="Calibri" pitchFamily="34" charset="0"/>
                <a:cs typeface="Calibri" pitchFamily="34" charset="0"/>
              </a:rPr>
              <a:t>asterisk</a:t>
            </a:r>
            <a:r>
              <a:rPr lang="en-CA" sz="2000">
                <a:solidFill>
                  <a:srgbClr val="002060"/>
                </a:solidFill>
                <a:latin typeface="Calibri" pitchFamily="34" charset="0"/>
                <a:cs typeface="Calibri" pitchFamily="34" charset="0"/>
              </a:rPr>
              <a:t>)</a:t>
            </a:r>
            <a:endParaRPr lang="en-US" sz="200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13183718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dur="1"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dur="1"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dur="1"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dur="1" fill="hold" nodeType="click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ntr" presetSubtype="0" dur="1"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dur="1"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dur="1"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dur="1"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P spid="55" grpId="0"/>
      <p:bldP spid="79" grpId="0"/>
      <p:bldP spid="81" grpId="0"/>
      <p:bldP spid="85" grpId="0"/>
      <p:bldP spid="87" grpId="0"/>
      <p:bldP spid="89" grpId="0"/>
    </p:bldLst>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457200" y="602815"/>
            <a:ext cx="8229600" cy="5950385"/>
          </a:xfrm>
        </p:spPr>
        <p:txBody>
          <a:bodyPr>
            <a:normAutofit fontScale="90000"/>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 Predictive Business Analytics</a:t>
            </a:r>
            <a:br>
              <a:rPr lang="en-US" altLang="en-US" sz="3600" smtClean="0"/>
            </a:br>
            <a:br>
              <a:rPr lang="en-US" altLang="en-US" sz="3600" smtClean="0"/>
            </a:br>
            <a:br>
              <a:rPr lang="en-US" altLang="en-US" sz="3600"/>
            </a:br>
            <a:r>
              <a:rPr lang="en-US" altLang="en-US" sz="3300" b="1"/>
              <a:t>Lecture 7</a:t>
            </a:r>
            <a:r>
              <a:rPr lang="en-US" altLang="en-US" sz="3300" b="1" smtClean="0"/>
              <a:t> Basics of Statistical Learning &amp; </a:t>
            </a:r>
            <a:br>
              <a:rPr lang="en-US" altLang="en-US" sz="3300" b="1" smtClean="0"/>
            </a:br>
            <a:r>
              <a:rPr lang="en-US" altLang="en-US" sz="3300" b="1" smtClean="0"/>
              <a:t>K-Nearest Neighbors</a:t>
            </a:r>
            <a:br>
              <a:rPr lang="en-US" altLang="en-US" sz="3300" b="1" smtClean="0"/>
            </a:br>
            <a:br>
              <a:rPr lang="en-US" altLang="en-US" sz="3600" smtClean="0"/>
            </a:br>
            <a:r>
              <a:rPr lang="en-US" altLang="en-US" sz="2000"/>
              <a:t> </a:t>
            </a:r>
            <a:br>
              <a:rPr lang="en-US" altLang="en-US" sz="2000" smtClean="0"/>
            </a:br>
            <a:br>
              <a:rPr lang="en-US" altLang="en-US" sz="3600" smtClean="0"/>
            </a:br>
            <a:br>
              <a:rPr lang="en-US" altLang="en-US" sz="3600" smtClean="0"/>
            </a:br>
            <a:br>
              <a:rPr lang="en-US" altLang="en-US" sz="3600"/>
            </a:b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52578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276</a:t>
            </a:fld>
            <a:endParaRPr lang="en-US"/>
          </a:p>
        </p:txBody>
      </p:sp>
      <p:sp>
        <p:nvSpPr>
          <p:cNvPr id="3" name="Title 2"/>
          <p:cNvSpPr>
            <a:spLocks noGrp="1"/>
          </p:cNvSpPr>
          <p:nvPr>
            <p:ph type="title"/>
          </p:nvPr>
        </p:nvSpPr>
        <p:spPr/>
        <p:txBody>
          <a:bodyPr/>
          <a:lstStyle/>
          <a:p>
            <a:r>
              <a:rPr lang="en-US" smtClean="0"/>
              <a:t>Learning Objectives</a:t>
            </a:r>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a:t>Data Mining Process</a:t>
            </a:r>
          </a:p>
          <a:p>
            <a:pPr marL="342900" indent="-342900">
              <a:buFont typeface="Arial" pitchFamily="34" charset="0"/>
              <a:buChar char="•"/>
            </a:pPr>
            <a:r>
              <a:rPr lang="en-US"/>
              <a:t>Supervised </a:t>
            </a:r>
            <a:r>
              <a:rPr lang="en-US" smtClean="0"/>
              <a:t>Learning (ISL Chapter 2.1.4)</a:t>
            </a:r>
            <a:endParaRPr lang="en-US"/>
          </a:p>
          <a:p>
            <a:pPr marL="342900" indent="-342900">
              <a:buFont typeface="Arial" pitchFamily="34" charset="0"/>
              <a:buChar char="•"/>
            </a:pPr>
            <a:r>
              <a:rPr lang="en-US"/>
              <a:t>Training, Test, and Validation Data</a:t>
            </a:r>
          </a:p>
          <a:p>
            <a:pPr marL="342900" indent="-342900">
              <a:buFont typeface="Arial" pitchFamily="34" charset="0"/>
              <a:buChar char="•"/>
            </a:pPr>
            <a:r>
              <a:rPr lang="en-US"/>
              <a:t>K-Nearest Neighbors (ISL pages 39-42 and Chapter 4.6)</a:t>
            </a:r>
          </a:p>
          <a:p>
            <a:pPr marL="342900" indent="-342900">
              <a:buFont typeface="Arial" pitchFamily="34" charset="0"/>
              <a:buChar char="•"/>
            </a:pPr>
            <a:r>
              <a:rPr lang="en-US"/>
              <a:t>Classification Error</a:t>
            </a:r>
          </a:p>
          <a:p>
            <a:pPr marL="342900" indent="-342900">
              <a:buFont typeface="Arial" pitchFamily="34" charset="0"/>
              <a:buChar char="•"/>
            </a:pPr>
            <a:r>
              <a:rPr lang="en-US"/>
              <a:t>Overfitting (the Bias-Variance Tradeoff) (ISL Chapter 2.2)</a:t>
            </a:r>
          </a:p>
        </p:txBody>
      </p:sp>
    </p:spTree>
    <p:extLst>
      <p:ext uri="{BB962C8B-B14F-4D97-AF65-F5344CB8AC3E}">
        <p14:creationId xmlns:p14="http://schemas.microsoft.com/office/powerpoint/2010/main" val="1185203059"/>
      </p:ext>
    </p:extLst>
  </p:cSld>
  <p:clrMapOvr>
    <a:masterClrMapping/>
  </p:clrMapOvr>
  <p:transition/>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rot="16200000">
            <a:off x="163715" y="2655686"/>
            <a:ext cx="2644371" cy="1752600"/>
          </a:xfrm>
          <a:ln>
            <a:noFill/>
          </a:ln>
        </p:spPr>
        <p:txBody>
          <a:bodyPr vert="eaVert"/>
          <a:lstStyle/>
          <a:p>
            <a:r>
              <a:rPr lang="en-US" i="1" smtClean="0">
                <a:solidFill>
                  <a:schemeClr val="tx1"/>
                </a:solidFill>
              </a:rPr>
              <a:t>Data Mining Process</a:t>
            </a:r>
            <a:endParaRPr lang="en-US" i="1">
              <a:solidFill>
                <a:schemeClr val="tx1"/>
              </a:solidFill>
            </a:endParaRPr>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1265" name="Picture 1" descr="C:\Users\WXJ\AppData\Roaming\Tencent\Users\651237551\QQ\WinTemp\RichOle\%MVPWN}UEK9W3VJ9YLH@%{K.png"/>
          <p:cNvPicPr>
            <a:picLocks noChangeAspect="1" noChangeArrowheads="1"/>
          </p:cNvPicPr>
          <p:nvPr/>
        </p:nvPicPr>
        <p:blipFill>
          <a:blip r:embed="rId3">
            <a:extLst>
              <a:ext uri="{28A0092B-C50C-407E-A947-70E740481C1C}">
                <a14:useLocalDpi xmlns:a14="http://schemas.microsoft.com/office/drawing/2010/main" val="0"/>
              </a:ext>
            </a:extLst>
          </a:blip>
          <a:srcRect t="3802"/>
          <a:stretch>
            <a:fillRect/>
          </a:stretch>
        </p:blipFill>
        <p:spPr bwMode="auto">
          <a:xfrm>
            <a:off x="3124200" y="609600"/>
            <a:ext cx="4114800" cy="609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7160"/>
      </p:ext>
    </p:extLst>
  </p:cSld>
  <p:clrMapOvr>
    <a:masterClrMapping/>
  </p:clrMapOvr>
  <p:transition/>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Efforts in Data Mining</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AutoShape 1" descr="C:\Users\WXJ\AppData\Roaming\Tencent\Users\651237551\QQ\WinTemp\RichOle\I9NC%O39$}J0J0[C53JEJ.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AutoShape 2" descr="C:\Users\WXJ\AppData\Roaming\Tencent\Users\651237551\QQ\WinTemp\RichOle\I9NC%O39$}J0J0[C53JEJ.pn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TextBox 3"/>
          <p:cNvSpPr txBox="1"/>
          <p:nvPr/>
        </p:nvSpPr>
        <p:spPr>
          <a:xfrm>
            <a:off x="1600200" y="5097743"/>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t>
            </a:r>
            <a:endParaRPr lang="en-US"/>
          </a:p>
        </p:txBody>
      </p:sp>
      <p:sp>
        <p:nvSpPr>
          <p:cNvPr id="9" name="TextBox 8"/>
          <p:cNvSpPr txBox="1"/>
          <p:nvPr/>
        </p:nvSpPr>
        <p:spPr>
          <a:xfrm>
            <a:off x="2776691" y="5097743"/>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t>
            </a:r>
            <a:endParaRPr lang="en-US"/>
          </a:p>
        </p:txBody>
      </p:sp>
      <p:sp>
        <p:nvSpPr>
          <p:cNvPr id="10" name="TextBox 9"/>
          <p:cNvSpPr txBox="1"/>
          <p:nvPr/>
        </p:nvSpPr>
        <p:spPr>
          <a:xfrm>
            <a:off x="3954231" y="5097743"/>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t>
            </a:r>
            <a:endParaRPr lang="en-US"/>
          </a:p>
        </p:txBody>
      </p:sp>
      <p:sp>
        <p:nvSpPr>
          <p:cNvPr id="13" name="TextBox 12"/>
          <p:cNvSpPr txBox="1"/>
          <p:nvPr/>
        </p:nvSpPr>
        <p:spPr>
          <a:xfrm>
            <a:off x="5127674" y="5082503"/>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t>
            </a:r>
            <a:endParaRPr lang="en-US"/>
          </a:p>
        </p:txBody>
      </p:sp>
      <p:pic>
        <p:nvPicPr>
          <p:cNvPr id="19457" name="Picture 1" descr="C:\Users\WXJ\AppData\Roaming\Tencent\Users\651237551\QQ\WinTemp\RichOle\LU{R004$3A8HRR7WM6GEUHW.png"/>
          <p:cNvPicPr>
            <a:picLocks noChangeAspect="1" noChangeArrowheads="1"/>
          </p:cNvPicPr>
          <p:nvPr/>
        </p:nvPicPr>
        <p:blipFill>
          <a:blip r:embed="rId3">
            <a:extLst>
              <a:ext uri="{28A0092B-C50C-407E-A947-70E740481C1C}">
                <a14:useLocalDpi xmlns:a14="http://schemas.microsoft.com/office/drawing/2010/main" val="0"/>
              </a:ext>
            </a:extLst>
          </a:blip>
          <a:srcRect b="18296"/>
          <a:stretch>
            <a:fillRect/>
          </a:stretch>
        </p:blipFill>
        <p:spPr bwMode="auto">
          <a:xfrm>
            <a:off x="478536" y="2182090"/>
            <a:ext cx="5472209" cy="270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descr="C:\Users\WXJ\AppData\Roaming\Tencent\Users\651237551\QQ\WinTemp\RichOle\%MVPWN}UEK9W3VJ9YLH@%{K.png"/>
          <p:cNvPicPr>
            <a:picLocks noChangeAspect="1" noChangeArrowheads="1"/>
          </p:cNvPicPr>
          <p:nvPr/>
        </p:nvPicPr>
        <p:blipFill>
          <a:blip r:embed="rId4">
            <a:extLst>
              <a:ext uri="{28A0092B-C50C-407E-A947-70E740481C1C}">
                <a14:useLocalDpi xmlns:a14="http://schemas.microsoft.com/office/drawing/2010/main" val="0"/>
              </a:ext>
            </a:extLst>
          </a:blip>
          <a:srcRect t="3802"/>
          <a:stretch>
            <a:fillRect/>
          </a:stretch>
        </p:blipFill>
        <p:spPr bwMode="auto">
          <a:xfrm>
            <a:off x="5983594" y="1905000"/>
            <a:ext cx="2990125" cy="443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361273"/>
      </p:ext>
    </p:extLst>
  </p:cSld>
  <p:clrMapOvr>
    <a:masterClrMapping/>
  </p:clrMapOvr>
  <p:transition/>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457200"/>
            <a:ext cx="8382000" cy="1139825"/>
          </a:xfrm>
        </p:spPr>
        <p:txBody>
          <a:bodyPr>
            <a:normAutofit fontScale="90000"/>
          </a:bodyPr>
          <a:lstStyle/>
          <a:p>
            <a:pPr indent="360363" algn="l"/>
            <a:r>
              <a:rPr lang="en-US" smtClean="0">
                <a:solidFill>
                  <a:schemeClr val="tx1"/>
                </a:solidFill>
              </a:rPr>
              <a:t>Step 1: Formulate a Business Objective</a:t>
            </a:r>
            <a:endParaRPr lang="en-US">
              <a:solidFill>
                <a:schemeClr val="tx1"/>
              </a:solidFill>
            </a:endParaRPr>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676400"/>
            <a:ext cx="8458200" cy="47089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spcBef>
                <a:spcPts val="300"/>
              </a:spcBef>
              <a:spcAft>
                <a:spcPts val="300"/>
              </a:spcAft>
              <a:buFont typeface="Arial" pitchFamily="34" charset="0"/>
              <a:buChar char="•"/>
            </a:pPr>
            <a:r>
              <a:rPr lang="en-US" sz="2800" smtClean="0">
                <a:solidFill>
                  <a:srgbClr val="002060"/>
                </a:solidFill>
                <a:latin typeface="Calibri" pitchFamily="34" charset="0"/>
                <a:cs typeface="Calibri" pitchFamily="34" charset="0"/>
              </a:rPr>
              <a:t>Examples of a telecom company:</a:t>
            </a:r>
          </a:p>
          <a:p>
            <a:pPr marL="623888" indent="-360363">
              <a:spcBef>
                <a:spcPts val="300"/>
              </a:spcBef>
              <a:spcAft>
                <a:spcPts val="300"/>
              </a:spcAft>
              <a:buSzPct val="68000"/>
              <a:buFont typeface="Wingdings" panose="05000000000000000000" pitchFamily="2" charset="2"/>
              <a:buChar char="v"/>
            </a:pPr>
            <a:r>
              <a:rPr lang="en-US" sz="2800" smtClean="0">
                <a:solidFill>
                  <a:srgbClr val="477D59"/>
                </a:solidFill>
                <a:latin typeface="Calibri" pitchFamily="34" charset="0"/>
                <a:cs typeface="Calibri" pitchFamily="34" charset="0"/>
              </a:rPr>
              <a:t>You want </a:t>
            </a:r>
            <a:r>
              <a:rPr lang="en-US" sz="2800">
                <a:solidFill>
                  <a:srgbClr val="477D59"/>
                </a:solidFill>
                <a:latin typeface="Calibri" pitchFamily="34" charset="0"/>
                <a:cs typeface="Calibri" pitchFamily="34" charset="0"/>
              </a:rPr>
              <a:t>to </a:t>
            </a:r>
            <a:r>
              <a:rPr lang="en-US" sz="2800" smtClean="0">
                <a:solidFill>
                  <a:srgbClr val="477D59"/>
                </a:solidFill>
                <a:latin typeface="Calibri" pitchFamily="34" charset="0"/>
                <a:cs typeface="Calibri" pitchFamily="34" charset="0"/>
              </a:rPr>
              <a:t>keep </a:t>
            </a:r>
            <a:r>
              <a:rPr lang="en-US" sz="2800">
                <a:solidFill>
                  <a:srgbClr val="477D59"/>
                </a:solidFill>
                <a:latin typeface="Calibri" pitchFamily="34" charset="0"/>
                <a:cs typeface="Calibri" pitchFamily="34" charset="0"/>
              </a:rPr>
              <a:t>profitable customers and to predict fraudulent behavior, credit risks and customer churn</a:t>
            </a:r>
            <a:endParaRPr lang="en-US" sz="2800" smtClean="0">
              <a:solidFill>
                <a:srgbClr val="477D59"/>
              </a:solidFill>
              <a:latin typeface="Calibri" pitchFamily="34" charset="0"/>
              <a:cs typeface="Calibri" pitchFamily="34" charset="0"/>
            </a:endParaRPr>
          </a:p>
          <a:p>
            <a:pPr marL="720725" lvl="1">
              <a:spcBef>
                <a:spcPts val="300"/>
              </a:spcBef>
              <a:spcAft>
                <a:spcPts val="300"/>
              </a:spcAft>
              <a:buSzPct val="68000"/>
            </a:pPr>
            <a:r>
              <a:rPr lang="en-US" sz="2800" smtClean="0">
                <a:solidFill>
                  <a:srgbClr val="477D59"/>
                </a:solidFill>
                <a:latin typeface="Calibri" pitchFamily="34" charset="0"/>
                <a:cs typeface="Calibri" pitchFamily="34" charset="0"/>
                <a:sym typeface="Wingdings" panose="05000000000000000000" pitchFamily="2" charset="2"/>
              </a:rPr>
              <a:t> How to i</a:t>
            </a:r>
            <a:r>
              <a:rPr lang="en-US" sz="2800">
                <a:solidFill>
                  <a:srgbClr val="477D59"/>
                </a:solidFill>
                <a:latin typeface="Calibri" pitchFamily="34" charset="0"/>
                <a:cs typeface="Calibri" pitchFamily="34" charset="0"/>
              </a:rPr>
              <a:t>dentify customer traits </a:t>
            </a:r>
            <a:r>
              <a:rPr lang="en-US" sz="2800" smtClean="0">
                <a:solidFill>
                  <a:srgbClr val="477D59"/>
                </a:solidFill>
                <a:latin typeface="Calibri" pitchFamily="34" charset="0"/>
                <a:cs typeface="Calibri" pitchFamily="34" charset="0"/>
              </a:rPr>
              <a:t>that are important </a:t>
            </a:r>
            <a:r>
              <a:rPr lang="en-US" sz="2800">
                <a:solidFill>
                  <a:srgbClr val="477D59"/>
                </a:solidFill>
                <a:latin typeface="Calibri" pitchFamily="34" charset="0"/>
                <a:cs typeface="Calibri" pitchFamily="34" charset="0"/>
              </a:rPr>
              <a:t>for </a:t>
            </a:r>
            <a:r>
              <a:rPr lang="en-US" sz="2800" smtClean="0">
                <a:solidFill>
                  <a:srgbClr val="477D59"/>
                </a:solidFill>
                <a:latin typeface="Calibri" pitchFamily="34" charset="0"/>
                <a:cs typeface="Calibri" pitchFamily="34" charset="0"/>
              </a:rPr>
              <a:t>the prediction?</a:t>
            </a:r>
            <a:endParaRPr lang="en-US" sz="2800">
              <a:solidFill>
                <a:srgbClr val="477D59"/>
              </a:solidFill>
              <a:latin typeface="Calibri" pitchFamily="34" charset="0"/>
              <a:cs typeface="Calibri" pitchFamily="34" charset="0"/>
            </a:endParaRPr>
          </a:p>
          <a:p>
            <a:pPr marL="623888" indent="-360363">
              <a:spcBef>
                <a:spcPts val="300"/>
              </a:spcBef>
              <a:spcAft>
                <a:spcPts val="300"/>
              </a:spcAft>
              <a:buSzPct val="68000"/>
              <a:buFont typeface="Wingdings" panose="05000000000000000000" pitchFamily="2" charset="2"/>
              <a:buChar char="v"/>
            </a:pPr>
            <a:r>
              <a:rPr lang="en-US" sz="2800" smtClean="0">
                <a:solidFill>
                  <a:srgbClr val="477D59"/>
                </a:solidFill>
                <a:latin typeface="Calibri" pitchFamily="34" charset="0"/>
                <a:cs typeface="Calibri" pitchFamily="34" charset="0"/>
              </a:rPr>
              <a:t>Meet effectively the challenges of new product development</a:t>
            </a:r>
          </a:p>
          <a:p>
            <a:pPr marL="720725" lvl="1">
              <a:spcBef>
                <a:spcPts val="300"/>
              </a:spcBef>
              <a:spcAft>
                <a:spcPts val="300"/>
              </a:spcAft>
              <a:buSzPct val="68000"/>
            </a:pPr>
            <a:r>
              <a:rPr lang="en-US" sz="2800" smtClean="0">
                <a:solidFill>
                  <a:srgbClr val="477D59"/>
                </a:solidFill>
                <a:latin typeface="Calibri" pitchFamily="34" charset="0"/>
                <a:cs typeface="Calibri" pitchFamily="34" charset="0"/>
                <a:sym typeface="Wingdings" panose="05000000000000000000" pitchFamily="2" charset="2"/>
              </a:rPr>
              <a:t> What product characteristics will our target customers like?</a:t>
            </a:r>
            <a:endParaRPr lang="en-US" sz="2800" smtClean="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3845249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46" name="Title 1"/>
          <p:cNvSpPr>
            <a:spLocks noGrp="1"/>
          </p:cNvSpPr>
          <p:nvPr>
            <p:ph type="title"/>
          </p:nvPr>
        </p:nvSpPr>
        <p:spPr>
          <a:xfrm>
            <a:off x="381000" y="228600"/>
            <a:ext cx="8229600" cy="820615"/>
          </a:xfrm>
        </p:spPr>
        <p:txBody>
          <a:bodyPr/>
          <a:lstStyle/>
          <a:p>
            <a:r>
              <a:rPr lang="en-US" altLang="en-US" smtClean="0"/>
              <a:t>3.1 Primary Key (PK)</a:t>
            </a:r>
          </a:p>
        </p:txBody>
      </p:sp>
      <p:graphicFrame>
        <p:nvGraphicFramePr>
          <p:cNvPr id="4" name="Table 3"/>
          <p:cNvGraphicFramePr>
            <a:graphicFrameLocks noGrp="1"/>
          </p:cNvGraphicFramePr>
          <p:nvPr>
            <p:extLst/>
          </p:nvPr>
        </p:nvGraphicFramePr>
        <p:xfrm>
          <a:off x="1414461" y="3679784"/>
          <a:ext cx="6324601" cy="2191952"/>
        </p:xfrm>
        <a:graphic>
          <a:graphicData uri="http://schemas.openxmlformats.org/drawingml/2006/table">
            <a:tbl>
              <a:tblPr/>
              <a:tblGrid>
                <a:gridCol w="1571268">
                  <a:extLst>
                    <a:ext uri="{9D8B030D-6E8A-4147-A177-3AD203B41FA5}">
                      <a16:colId xmlns:a16="http://schemas.microsoft.com/office/drawing/2014/main" val="20000"/>
                    </a:ext>
                  </a:extLst>
                </a:gridCol>
                <a:gridCol w="3457932">
                  <a:extLst>
                    <a:ext uri="{9D8B030D-6E8A-4147-A177-3AD203B41FA5}">
                      <a16:colId xmlns:a16="http://schemas.microsoft.com/office/drawing/2014/main" val="20001"/>
                    </a:ext>
                  </a:extLst>
                </a:gridCol>
                <a:gridCol w="1295401">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Customers</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CustomerID</a:t>
                      </a:r>
                      <a:endParaRPr kumimoji="0" lang="en-US" altLang="en-US" sz="1800" b="0" i="0" u="none" strike="noStrike" cap="none" normalizeH="0" baseline="0" smtClean="0">
                        <a:ln>
                          <a:noFill/>
                        </a:ln>
                        <a:solidFill>
                          <a:srgbClr val="7030A0"/>
                        </a:solidFill>
                        <a:effectLst/>
                        <a:latin typeface="Arial"/>
                      </a:endParaRP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err="1" smtClean="0">
                          <a:ln>
                            <a:noFill/>
                          </a:ln>
                          <a:solidFill>
                            <a:srgbClr val="7030A0"/>
                          </a:solidFill>
                          <a:effectLst/>
                          <a:latin typeface="Arial"/>
                        </a:rPr>
                        <a:t>CompanyName</a:t>
                      </a:r>
                      <a:endParaRPr kumimoji="0" lang="en-US" altLang="en-US" sz="1800" b="0" i="0" u="none" strike="noStrike" cap="none" normalizeH="0" baseline="0" smtClean="0">
                        <a:ln>
                          <a:noFill/>
                        </a:ln>
                        <a:solidFill>
                          <a:srgbClr val="7030A0"/>
                        </a:solidFill>
                        <a:effectLst/>
                        <a:latin typeface="Arial"/>
                      </a:endParaRP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City</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Alfreds Futterkiste</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Berlin</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s-ES" altLang="en-US" sz="1800" b="0" i="0" u="none" strike="noStrike" cap="none" normalizeH="0" baseline="0" smtClean="0">
                          <a:ln>
                            <a:noFill/>
                          </a:ln>
                          <a:solidFill>
                            <a:srgbClr val="7030A0"/>
                          </a:solidFill>
                          <a:effectLst/>
                          <a:latin typeface="Calibri" pitchFamily="34" charset="0"/>
                        </a:rPr>
                        <a:t>Ana Trujillo Emparedados y helados</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Antonio Moreno Taquería</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AROUT</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Around the Horn</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London</a:t>
                      </a:r>
                    </a:p>
                  </a:txBody>
                  <a:tcPr marL="4763" marR="4763"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bl>
          </a:graphicData>
        </a:graphic>
      </p:graphicFrame>
      <p:sp>
        <p:nvSpPr>
          <p:cNvPr id="5" name="TextBox 4"/>
          <p:cNvSpPr txBox="1"/>
          <p:nvPr/>
        </p:nvSpPr>
        <p:spPr>
          <a:xfrm>
            <a:off x="381000" y="1219200"/>
            <a:ext cx="8382000" cy="2369880"/>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Arial"/>
                <a:ea typeface="+mn-ea"/>
                <a:cs typeface="+mn-cs"/>
              </a:defRPr>
            </a:lvl1pPr>
            <a:lvl2pPr marL="742950" indent="-285750" algn="l" defTabSz="914400" rtl="0" eaLnBrk="1" latinLnBrk="0" hangingPunct="1">
              <a:defRPr sz="1800" kern="1200">
                <a:solidFill>
                  <a:schemeClr val="tx1"/>
                </a:solidFill>
                <a:latin typeface="Arial"/>
                <a:ea typeface="+mn-ea"/>
                <a:cs typeface="+mn-cs"/>
              </a:defRPr>
            </a:lvl2pPr>
            <a:lvl3pPr marL="1143000" indent="-228600" algn="l" defTabSz="914400" rtl="0" eaLnBrk="1" latinLnBrk="0" hangingPunct="1">
              <a:defRPr sz="1800" kern="1200">
                <a:solidFill>
                  <a:schemeClr val="tx1"/>
                </a:solidFill>
                <a:latin typeface="Arial"/>
                <a:ea typeface="+mn-ea"/>
                <a:cs typeface="+mn-cs"/>
              </a:defRPr>
            </a:lvl3pPr>
            <a:lvl4pPr marL="1600200" indent="-228600" algn="l" defTabSz="914400" rtl="0" eaLnBrk="1" latinLnBrk="0" hangingPunct="1">
              <a:defRPr sz="1800" kern="1200">
                <a:solidFill>
                  <a:schemeClr val="tx1"/>
                </a:solidFill>
                <a:latin typeface="Arial"/>
                <a:ea typeface="+mn-ea"/>
                <a:cs typeface="+mn-cs"/>
              </a:defRPr>
            </a:lvl4pPr>
            <a:lvl5pPr marL="2057400" indent="-228600" algn="l" defTabSz="914400" rtl="0" eaLnBrk="1" latinLnBrk="0" hangingPunct="1">
              <a:defRPr sz="18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a:ea typeface="+mn-ea"/>
                <a:cs typeface="+mn-cs"/>
              </a:defRPr>
            </a:lvl9pPr>
          </a:lstStyle>
          <a:p>
            <a:pPr marL="176213" indent="-176213" eaLnBrk="1" hangingPunct="1">
              <a:buFont typeface="Arial" pitchFamily="34" charset="0"/>
              <a:buChar char="•"/>
            </a:pPr>
            <a:r>
              <a:rPr lang="en-US" altLang="en-US" sz="2000" smtClean="0">
                <a:latin typeface="Calibri" pitchFamily="34" charset="0"/>
                <a:cs typeface="Calibri" pitchFamily="34" charset="0"/>
              </a:rPr>
              <a:t>A </a:t>
            </a:r>
            <a:r>
              <a:rPr lang="en-US" altLang="en-US" sz="2000">
                <a:latin typeface="Calibri" pitchFamily="34" charset="0"/>
                <a:cs typeface="Calibri" pitchFamily="34" charset="0"/>
              </a:rPr>
              <a:t>column (or a combination of columns) of a table that uniquely identifies a row of the </a:t>
            </a:r>
            <a:r>
              <a:rPr lang="en-US" altLang="en-US" sz="2000" smtClean="0">
                <a:latin typeface="Calibri" pitchFamily="34" charset="0"/>
                <a:cs typeface="Calibri" pitchFamily="34" charset="0"/>
              </a:rPr>
              <a:t>table</a:t>
            </a:r>
          </a:p>
          <a:p>
            <a:pPr marL="176213" indent="-176213" eaLnBrk="1" hangingPunct="1">
              <a:buFont typeface="Arial" pitchFamily="34" charset="0"/>
              <a:buChar char="•"/>
            </a:pPr>
            <a:r>
              <a:rPr lang="en-US" altLang="en-US" sz="2000" smtClean="0">
                <a:solidFill>
                  <a:srgbClr val="FF0000"/>
                </a:solidFill>
                <a:latin typeface="Calibri" pitchFamily="34" charset="0"/>
                <a:cs typeface="Calibri" pitchFamily="34" charset="0"/>
              </a:rPr>
              <a:t>It is used to identify how records from several tables in a database are logically related</a:t>
            </a:r>
            <a:endParaRPr lang="en-US" altLang="en-US" sz="2000">
              <a:solidFill>
                <a:srgbClr val="FF0000"/>
              </a:solidFill>
              <a:latin typeface="Calibri" pitchFamily="34" charset="0"/>
              <a:cs typeface="Calibri" pitchFamily="34" charset="0"/>
            </a:endParaRPr>
          </a:p>
          <a:p>
            <a:pPr eaLnBrk="1" hangingPunct="1"/>
            <a:endParaRPr lang="en-US" altLang="en-US" sz="800">
              <a:latin typeface="Calibri" pitchFamily="34" charset="0"/>
              <a:cs typeface="Calibri" pitchFamily="34" charset="0"/>
            </a:endParaRPr>
          </a:p>
          <a:p>
            <a:pPr eaLnBrk="1" hangingPunct="1"/>
            <a:r>
              <a:rPr lang="en-US" altLang="en-US" sz="2000">
                <a:latin typeface="Calibri" pitchFamily="34" charset="0"/>
                <a:cs typeface="Calibri" pitchFamily="34" charset="0"/>
              </a:rPr>
              <a:t>Properties of PKs:</a:t>
            </a:r>
          </a:p>
          <a:p>
            <a:pPr marL="176213" indent="-176213" eaLnBrk="1" hangingPunct="1">
              <a:buFont typeface="Arial"/>
              <a:buChar char="•"/>
            </a:pPr>
            <a:r>
              <a:rPr lang="en-US" altLang="en-US" sz="2000">
                <a:latin typeface="Calibri" pitchFamily="34" charset="0"/>
                <a:cs typeface="Calibri" pitchFamily="34" charset="0"/>
              </a:rPr>
              <a:t>Every row has a different value</a:t>
            </a:r>
          </a:p>
          <a:p>
            <a:pPr marL="176213" indent="-176213" eaLnBrk="1" hangingPunct="1">
              <a:buFont typeface="Arial"/>
              <a:buChar char="•"/>
            </a:pPr>
            <a:r>
              <a:rPr lang="en-US" altLang="en-US" sz="2000">
                <a:latin typeface="Calibri" pitchFamily="34" charset="0"/>
                <a:cs typeface="Calibri" pitchFamily="34" charset="0"/>
              </a:rPr>
              <a:t>It cannot be NULL</a:t>
            </a:r>
          </a:p>
        </p:txBody>
      </p:sp>
      <p:cxnSp>
        <p:nvCxnSpPr>
          <p:cNvPr id="8" name="Straight Arrow Connector 7"/>
          <p:cNvCxnSpPr/>
          <p:nvPr/>
        </p:nvCxnSpPr>
        <p:spPr>
          <a:xfrm flipH="1">
            <a:off x="2425700" y="3371910"/>
            <a:ext cx="2472841" cy="7680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77" name="TextBox 8"/>
          <p:cNvSpPr txBox="1">
            <a:spLocks noChangeArrowheads="1"/>
          </p:cNvSpPr>
          <p:nvPr/>
        </p:nvSpPr>
        <p:spPr bwMode="auto">
          <a:xfrm>
            <a:off x="4898541" y="2971800"/>
            <a:ext cx="3059107" cy="400110"/>
          </a:xfrm>
          <a:prstGeom prst="rect">
            <a:avLst/>
          </a:prstGeom>
          <a:noFill/>
          <a:ln w="9525">
            <a:solidFill>
              <a:srgbClr val="C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eaLnBrk="1" hangingPunct="1">
              <a:spcBef>
                <a:spcPct val="0"/>
              </a:spcBef>
              <a:buFontTx/>
              <a:buNone/>
            </a:pPr>
            <a:r>
              <a:rPr lang="en-US" altLang="en-US" sz="2000">
                <a:solidFill>
                  <a:srgbClr val="0070C0"/>
                </a:solidFill>
                <a:latin typeface="Calibri" pitchFamily="34" charset="0"/>
                <a:cs typeface="Calibri" pitchFamily="34" charset="0"/>
              </a:rPr>
              <a:t>PKs are typically underlined</a:t>
            </a:r>
          </a:p>
        </p:txBody>
      </p:sp>
      <p:sp>
        <p:nvSpPr>
          <p:cNvPr id="6178" name="TextBox 12"/>
          <p:cNvSpPr txBox="1">
            <a:spLocks noChangeArrowheads="1"/>
          </p:cNvSpPr>
          <p:nvPr/>
        </p:nvSpPr>
        <p:spPr bwMode="auto">
          <a:xfrm>
            <a:off x="1219200" y="5848290"/>
            <a:ext cx="6738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eaLnBrk="1" hangingPunct="1">
              <a:spcBef>
                <a:spcPct val="0"/>
              </a:spcBef>
              <a:buFontTx/>
              <a:buNone/>
            </a:pPr>
            <a:r>
              <a:rPr lang="en-US" altLang="en-US" sz="2000">
                <a:solidFill>
                  <a:srgbClr val="0070C0"/>
                </a:solidFill>
                <a:latin typeface="Calibri" pitchFamily="34" charset="0"/>
                <a:cs typeface="Calibri" pitchFamily="34" charset="0"/>
              </a:rPr>
              <a:t>*note that two customers could have the same company name</a:t>
            </a:r>
          </a:p>
        </p:txBody>
      </p:sp>
    </p:spTree>
    <p:extLst>
      <p:ext uri="{BB962C8B-B14F-4D97-AF65-F5344CB8AC3E}">
        <p14:creationId xmlns:p14="http://schemas.microsoft.com/office/powerpoint/2010/main" val="4145901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dur="50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dur="50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par>
                                <p:cTn id="24" presetID="10" presetClass="entr" presetSubtype="0" dur="50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dur="500" fill="hold" grpId="0" nodeType="withEffect">
                                  <p:stCondLst>
                                    <p:cond delay="0"/>
                                  </p:stCondLst>
                                  <p:childTnLst>
                                    <p:set>
                                      <p:cBhvr>
                                        <p:cTn id="28" dur="1" fill="hold">
                                          <p:stCondLst>
                                            <p:cond delay="0"/>
                                          </p:stCondLst>
                                        </p:cTn>
                                        <p:tgtEl>
                                          <p:spTgt spid="6177"/>
                                        </p:tgtEl>
                                        <p:attrNameLst>
                                          <p:attrName>style.visibility</p:attrName>
                                        </p:attrNameLst>
                                      </p:cBhvr>
                                      <p:to>
                                        <p:strVal val="visible"/>
                                      </p:to>
                                    </p:set>
                                    <p:animEffect transition="in" filter="fade">
                                      <p:cBhvr>
                                        <p:cTn id="29" dur="500"/>
                                        <p:tgtEl>
                                          <p:spTgt spid="6177"/>
                                        </p:tgtEl>
                                      </p:cBhvr>
                                    </p:animEffect>
                                  </p:childTnLst>
                                </p:cTn>
                              </p:par>
                              <p:par>
                                <p:cTn id="30" presetID="10" presetClass="entr" presetSubtype="0" dur="50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6178"/>
                                        </p:tgtEl>
                                        <p:attrNameLst>
                                          <p:attrName>style.visibility</p:attrName>
                                        </p:attrNameLst>
                                      </p:cBhvr>
                                      <p:to>
                                        <p:strVal val="visible"/>
                                      </p:to>
                                    </p:set>
                                    <p:animEffect transition="in" filter="fade">
                                      <p:cBhvr>
                                        <p:cTn id="35" dur="500"/>
                                        <p:tgtEl>
                                          <p:spTgt spid="6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7" grpId="0"/>
      <p:bldP spid="6178" grpId="0"/>
    </p:bldLst>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280</a:t>
            </a:fld>
            <a:endParaRPr lang="en-US"/>
          </a:p>
        </p:txBody>
      </p:sp>
      <p:sp>
        <p:nvSpPr>
          <p:cNvPr id="3" name="Title 2"/>
          <p:cNvSpPr>
            <a:spLocks noGrp="1"/>
          </p:cNvSpPr>
          <p:nvPr>
            <p:ph type="title"/>
          </p:nvPr>
        </p:nvSpPr>
        <p:spPr/>
        <p:txBody>
          <a:bodyPr>
            <a:normAutofit fontScale="90000"/>
          </a:bodyPr>
          <a:lstStyle/>
          <a:p>
            <a:r>
              <a:rPr lang="en-US" smtClean="0"/>
              <a:t>Step 2</a:t>
            </a:r>
            <a:r>
              <a:rPr lang="en-US"/>
              <a:t> : Data preparation</a:t>
            </a:r>
            <a:r>
              <a:rPr lang="en-US" smtClean="0"/>
              <a:t> and </a:t>
            </a:r>
            <a:br>
              <a:rPr lang="en-US" smtClean="0"/>
            </a:br>
            <a:r>
              <a:rPr lang="en-US" smtClean="0"/>
              <a:t>Step 3 </a:t>
            </a:r>
            <a:r>
              <a:rPr lang="en-US"/>
              <a:t>: Mining and Modeling</a:t>
            </a:r>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z="3200" smtClean="0"/>
              <a:t>For Step 2, we learned</a:t>
            </a:r>
          </a:p>
          <a:p>
            <a:pPr marL="937260" lvl="1" indent="-342900">
              <a:lnSpc>
                <a:spcPct val="100000"/>
              </a:lnSpc>
            </a:pPr>
            <a:r>
              <a:rPr lang="en-US" sz="3000" smtClean="0"/>
              <a:t>Relational database</a:t>
            </a:r>
          </a:p>
          <a:p>
            <a:pPr marL="937260" lvl="1" indent="-342900">
              <a:lnSpc>
                <a:spcPct val="100000"/>
              </a:lnSpc>
            </a:pPr>
            <a:r>
              <a:rPr lang="en-US" sz="3000" smtClean="0"/>
              <a:t>SQL</a:t>
            </a:r>
          </a:p>
          <a:p>
            <a:pPr marL="937260" lvl="1" indent="-342900">
              <a:lnSpc>
                <a:spcPct val="100000"/>
              </a:lnSpc>
            </a:pPr>
            <a:r>
              <a:rPr lang="en-US" sz="3000" smtClean="0"/>
              <a:t>Data preparation in R</a:t>
            </a:r>
            <a:endParaRPr lang="en-US" sz="3200" smtClean="0"/>
          </a:p>
          <a:p>
            <a:pPr marL="342900" indent="-342900">
              <a:lnSpc>
                <a:spcPct val="100000"/>
              </a:lnSpc>
              <a:buFont typeface="Arial" pitchFamily="34" charset="0"/>
              <a:buChar char="•"/>
            </a:pPr>
            <a:r>
              <a:rPr lang="en-US" sz="3200" smtClean="0"/>
              <a:t>For Step 3, we learned</a:t>
            </a:r>
          </a:p>
          <a:p>
            <a:pPr marL="937260" lvl="1" indent="-342900">
              <a:lnSpc>
                <a:spcPct val="100000"/>
              </a:lnSpc>
            </a:pPr>
            <a:r>
              <a:rPr lang="en-US" sz="3000" smtClean="0"/>
              <a:t>Exploratory data analysis</a:t>
            </a:r>
            <a:endParaRPr lang="en-US" sz="3200" smtClean="0"/>
          </a:p>
          <a:p>
            <a:pPr marL="937260" lvl="1" indent="-342900">
              <a:lnSpc>
                <a:spcPct val="100000"/>
              </a:lnSpc>
            </a:pPr>
            <a:r>
              <a:rPr lang="en-US" sz="3000" smtClean="0"/>
              <a:t>Now let’s learn more advanced (not necessarily better) methods for Step 3</a:t>
            </a:r>
          </a:p>
        </p:txBody>
      </p:sp>
    </p:spTree>
    <p:extLst>
      <p:ext uri="{BB962C8B-B14F-4D97-AF65-F5344CB8AC3E}">
        <p14:creationId xmlns:p14="http://schemas.microsoft.com/office/powerpoint/2010/main" val="1939913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281</a:t>
            </a:fld>
            <a:endParaRPr lang="en-US"/>
          </a:p>
        </p:txBody>
      </p:sp>
      <p:sp>
        <p:nvSpPr>
          <p:cNvPr id="3" name="Title 2"/>
          <p:cNvSpPr>
            <a:spLocks noGrp="1"/>
          </p:cNvSpPr>
          <p:nvPr>
            <p:ph type="title"/>
          </p:nvPr>
        </p:nvSpPr>
        <p:spPr/>
        <p:txBody>
          <a:bodyPr/>
          <a:lstStyle/>
          <a:p>
            <a:r>
              <a:rPr lang="en-US" smtClean="0"/>
              <a:t>Examples of Supervised Learning</a:t>
            </a:r>
            <a:endParaRPr lang="en-US"/>
          </a:p>
        </p:txBody>
      </p:sp>
      <p:sp>
        <p:nvSpPr>
          <p:cNvPr id="5" name="Rectangle 4"/>
          <p:cNvSpPr/>
          <p:nvPr/>
        </p:nvSpPr>
        <p:spPr>
          <a:xfrm>
            <a:off x="3721134" y="2297060"/>
            <a:ext cx="1891481" cy="9660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400" smtClean="0">
                <a:solidFill>
                  <a:schemeClr val="tx1"/>
                </a:solidFill>
              </a:rPr>
              <a:t>ML model</a:t>
            </a:r>
            <a:endParaRPr lang="en-US" sz="2400">
              <a:solidFill>
                <a:schemeClr val="tx1"/>
              </a:solidFill>
            </a:endParaRPr>
          </a:p>
        </p:txBody>
      </p:sp>
      <p:sp>
        <p:nvSpPr>
          <p:cNvPr id="6" name="Right Arrow 5"/>
          <p:cNvSpPr/>
          <p:nvPr/>
        </p:nvSpPr>
        <p:spPr>
          <a:xfrm>
            <a:off x="2987402" y="2411362"/>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7" name="Right Arrow 6"/>
          <p:cNvSpPr/>
          <p:nvPr/>
        </p:nvSpPr>
        <p:spPr>
          <a:xfrm>
            <a:off x="5756412" y="2411362"/>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84" y="1673942"/>
            <a:ext cx="2212258" cy="2212258"/>
          </a:xfrm>
          <a:prstGeom prst="rect">
            <a:avLst/>
          </a:prstGeom>
        </p:spPr>
      </p:pic>
      <p:sp>
        <p:nvSpPr>
          <p:cNvPr id="9" name="TextBox 8"/>
          <p:cNvSpPr txBox="1"/>
          <p:nvPr/>
        </p:nvSpPr>
        <p:spPr>
          <a:xfrm>
            <a:off x="6412716" y="2179906"/>
            <a:ext cx="254040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Whether the picture has a cat in it or not</a:t>
            </a:r>
            <a:endParaRPr lang="en-US" sz="2400"/>
          </a:p>
        </p:txBody>
      </p:sp>
      <p:sp>
        <p:nvSpPr>
          <p:cNvPr id="15" name="Rectangle 14"/>
          <p:cNvSpPr/>
          <p:nvPr/>
        </p:nvSpPr>
        <p:spPr>
          <a:xfrm>
            <a:off x="3727654" y="4915363"/>
            <a:ext cx="1891481" cy="1028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400" smtClean="0">
                <a:solidFill>
                  <a:schemeClr val="tx1"/>
                </a:solidFill>
              </a:rPr>
              <a:t>ML model</a:t>
            </a:r>
            <a:endParaRPr lang="en-US" sz="2400">
              <a:solidFill>
                <a:schemeClr val="tx1"/>
              </a:solidFill>
            </a:endParaRPr>
          </a:p>
        </p:txBody>
      </p:sp>
      <p:sp>
        <p:nvSpPr>
          <p:cNvPr id="16" name="Right Arrow 15"/>
          <p:cNvSpPr/>
          <p:nvPr/>
        </p:nvSpPr>
        <p:spPr>
          <a:xfrm>
            <a:off x="2993922" y="4915363"/>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7" name="Right Arrow 16"/>
          <p:cNvSpPr/>
          <p:nvPr/>
        </p:nvSpPr>
        <p:spPr>
          <a:xfrm>
            <a:off x="5762932" y="4915363"/>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8" name="TextBox 17"/>
          <p:cNvSpPr txBox="1"/>
          <p:nvPr/>
        </p:nvSpPr>
        <p:spPr>
          <a:xfrm>
            <a:off x="6419236" y="4683907"/>
            <a:ext cx="2540409"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Whether the selected part is a human face or not</a:t>
            </a:r>
            <a:endParaRPr lang="en-US" sz="240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rcRect l="31641" t="3416" r="16931"/>
          <a:stretch>
            <a:fillRect/>
          </a:stretch>
        </p:blipFill>
        <p:spPr>
          <a:xfrm>
            <a:off x="551833" y="3902242"/>
            <a:ext cx="2298292" cy="2879558"/>
          </a:xfrm>
          <a:prstGeom prst="rect">
            <a:avLst/>
          </a:prstGeom>
        </p:spPr>
      </p:pic>
      <p:pic>
        <p:nvPicPr>
          <p:cNvPr id="14" name="Picture 13"/>
          <p:cNvPicPr>
            <a:picLocks noChangeAspect="1"/>
          </p:cNvPicPr>
          <p:nvPr/>
        </p:nvPicPr>
        <p:blipFill>
          <a:blip r:embed="rId4"/>
          <a:stretch>
            <a:fillRect/>
          </a:stretch>
        </p:blipFill>
        <p:spPr>
          <a:xfrm>
            <a:off x="457200" y="530172"/>
            <a:ext cx="6924675" cy="3533775"/>
          </a:xfrm>
          <a:prstGeom prst="rect">
            <a:avLst/>
          </a:prstGeom>
        </p:spPr>
      </p:pic>
    </p:spTree>
    <p:extLst>
      <p:ext uri="{BB962C8B-B14F-4D97-AF65-F5344CB8AC3E}">
        <p14:creationId xmlns:p14="http://schemas.microsoft.com/office/powerpoint/2010/main" val="3361599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xit" presetSubtype="0" dur="1" fill="hold"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dur="1"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dur="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dur="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5" grpId="0"/>
      <p:bldP spid="16" grpId="0"/>
      <p:bldP spid="17" grpId="0"/>
      <p:bldP spid="18" grpId="0"/>
    </p:bldLst>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282</a:t>
            </a:fld>
            <a:endParaRPr lang="en-US"/>
          </a:p>
        </p:txBody>
      </p:sp>
      <p:sp>
        <p:nvSpPr>
          <p:cNvPr id="3" name="Title 2"/>
          <p:cNvSpPr>
            <a:spLocks noGrp="1"/>
          </p:cNvSpPr>
          <p:nvPr>
            <p:ph type="title"/>
          </p:nvPr>
        </p:nvSpPr>
        <p:spPr/>
        <p:txBody>
          <a:bodyPr/>
          <a:lstStyle/>
          <a:p>
            <a:r>
              <a:rPr lang="en-US" smtClean="0"/>
              <a:t>Examples </a:t>
            </a:r>
            <a:r>
              <a:rPr lang="en-US"/>
              <a:t>of Supervised Learning</a:t>
            </a:r>
          </a:p>
        </p:txBody>
      </p:sp>
      <p:sp>
        <p:nvSpPr>
          <p:cNvPr id="5" name="Rectangle 4"/>
          <p:cNvSpPr/>
          <p:nvPr/>
        </p:nvSpPr>
        <p:spPr>
          <a:xfrm>
            <a:off x="3760464" y="2343949"/>
            <a:ext cx="1891481" cy="1056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400" smtClean="0">
                <a:solidFill>
                  <a:schemeClr val="tx1"/>
                </a:solidFill>
              </a:rPr>
              <a:t>ML model</a:t>
            </a:r>
            <a:endParaRPr lang="en-US" sz="2400">
              <a:solidFill>
                <a:schemeClr val="tx1"/>
              </a:solidFill>
            </a:endParaRPr>
          </a:p>
        </p:txBody>
      </p:sp>
      <p:sp>
        <p:nvSpPr>
          <p:cNvPr id="6" name="Right Arrow 5"/>
          <p:cNvSpPr/>
          <p:nvPr/>
        </p:nvSpPr>
        <p:spPr>
          <a:xfrm>
            <a:off x="3026732" y="2449462"/>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7" name="Right Arrow 6"/>
          <p:cNvSpPr/>
          <p:nvPr/>
        </p:nvSpPr>
        <p:spPr>
          <a:xfrm>
            <a:off x="5795742" y="2449462"/>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8" name="TextBox 7"/>
          <p:cNvSpPr txBox="1"/>
          <p:nvPr/>
        </p:nvSpPr>
        <p:spPr>
          <a:xfrm>
            <a:off x="6385677" y="2568902"/>
            <a:ext cx="2540409"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“I am a student”</a:t>
            </a:r>
            <a:endParaRPr lang="en-US" sz="240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0" y="1786245"/>
            <a:ext cx="2883851" cy="2171239"/>
          </a:xfrm>
          <a:prstGeom prst="rect">
            <a:avLst/>
          </a:prstGeom>
        </p:spPr>
      </p:pic>
      <p:sp>
        <p:nvSpPr>
          <p:cNvPr id="10" name="Rectangle 9"/>
          <p:cNvSpPr/>
          <p:nvPr/>
        </p:nvSpPr>
        <p:spPr>
          <a:xfrm>
            <a:off x="3539656" y="4849206"/>
            <a:ext cx="1891481" cy="987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400" smtClean="0">
                <a:solidFill>
                  <a:schemeClr val="tx1"/>
                </a:solidFill>
              </a:rPr>
              <a:t>ML model</a:t>
            </a:r>
            <a:endParaRPr lang="en-US" sz="2400">
              <a:solidFill>
                <a:schemeClr val="tx1"/>
              </a:solidFill>
            </a:endParaRPr>
          </a:p>
        </p:txBody>
      </p:sp>
      <p:sp>
        <p:nvSpPr>
          <p:cNvPr id="11" name="Right Arrow 10"/>
          <p:cNvSpPr/>
          <p:nvPr/>
        </p:nvSpPr>
        <p:spPr>
          <a:xfrm>
            <a:off x="2771468" y="4992449"/>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2" name="Right Arrow 11"/>
          <p:cNvSpPr/>
          <p:nvPr/>
        </p:nvSpPr>
        <p:spPr>
          <a:xfrm>
            <a:off x="5540478" y="4992449"/>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3" name="TextBox 12"/>
          <p:cNvSpPr txBox="1"/>
          <p:nvPr/>
        </p:nvSpPr>
        <p:spPr>
          <a:xfrm>
            <a:off x="6196782" y="4373226"/>
            <a:ext cx="2540409"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Whether this person will get a heart disease within a year or not</a:t>
            </a:r>
            <a:endParaRPr lang="en-US" sz="240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86" y="4123520"/>
            <a:ext cx="1731268" cy="2438405"/>
          </a:xfrm>
          <a:prstGeom prst="rect">
            <a:avLst/>
          </a:prstGeom>
        </p:spPr>
      </p:pic>
    </p:spTree>
    <p:extLst>
      <p:ext uri="{BB962C8B-B14F-4D97-AF65-F5344CB8AC3E}">
        <p14:creationId xmlns:p14="http://schemas.microsoft.com/office/powerpoint/2010/main" val="24298552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12" grpId="0"/>
      <p:bldP spid="13" grpId="0"/>
    </p:bldLst>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283</a:t>
            </a:fld>
            <a:endParaRPr lang="en-US"/>
          </a:p>
        </p:txBody>
      </p:sp>
      <p:sp>
        <p:nvSpPr>
          <p:cNvPr id="3" name="Title 2"/>
          <p:cNvSpPr>
            <a:spLocks noGrp="1"/>
          </p:cNvSpPr>
          <p:nvPr>
            <p:ph type="title"/>
          </p:nvPr>
        </p:nvSpPr>
        <p:spPr/>
        <p:txBody>
          <a:bodyPr/>
          <a:lstStyle/>
          <a:p>
            <a:r>
              <a:rPr lang="en-US" smtClean="0"/>
              <a:t>Basic of Supervised Learning</a:t>
            </a:r>
            <a:endParaRPr lang="en-US"/>
          </a:p>
        </p:txBody>
      </p:sp>
      <p:sp>
        <p:nvSpPr>
          <p:cNvPr id="4" name="Content Placeholder 3"/>
          <p:cNvSpPr>
            <a:spLocks noGrp="1"/>
          </p:cNvSpPr>
          <p:nvPr>
            <p:ph idx="1"/>
          </p:nvPr>
        </p:nvSpPr>
        <p:spPr/>
        <p:txBody>
          <a:bodyPr/>
          <a:lstStyle/>
          <a:p>
            <a:r>
              <a:rPr lang="en-US"/>
              <a:t>First, we prepare a lot of </a:t>
            </a:r>
            <a:r>
              <a:rPr lang="en-US" i="1"/>
              <a:t>labeled</a:t>
            </a:r>
            <a:r>
              <a:rPr lang="en-US"/>
              <a:t> data</a:t>
            </a:r>
          </a:p>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761" y="4805275"/>
            <a:ext cx="1638300" cy="12313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430" y="2926630"/>
            <a:ext cx="1806678" cy="1204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5" y="4683394"/>
            <a:ext cx="1733243" cy="138071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833" y="3317691"/>
            <a:ext cx="1326139" cy="1767754"/>
          </a:xfrm>
          <a:prstGeom prst="rect">
            <a:avLst/>
          </a:prstGeom>
        </p:spPr>
      </p:pic>
      <p:sp>
        <p:nvSpPr>
          <p:cNvPr id="9" name="TextBox 8"/>
          <p:cNvSpPr txBox="1"/>
          <p:nvPr/>
        </p:nvSpPr>
        <p:spPr>
          <a:xfrm>
            <a:off x="3367798" y="5998397"/>
            <a:ext cx="4924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cat</a:t>
            </a:r>
            <a:endParaRPr lang="en-US"/>
          </a:p>
        </p:txBody>
      </p:sp>
      <p:sp>
        <p:nvSpPr>
          <p:cNvPr id="10" name="TextBox 9"/>
          <p:cNvSpPr txBox="1"/>
          <p:nvPr/>
        </p:nvSpPr>
        <p:spPr>
          <a:xfrm>
            <a:off x="1036323" y="6026294"/>
            <a:ext cx="4924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cat</a:t>
            </a:r>
            <a:endParaRPr lang="en-US"/>
          </a:p>
        </p:txBody>
      </p:sp>
      <p:sp>
        <p:nvSpPr>
          <p:cNvPr id="11" name="TextBox 10"/>
          <p:cNvSpPr txBox="1"/>
          <p:nvPr/>
        </p:nvSpPr>
        <p:spPr>
          <a:xfrm>
            <a:off x="3369906" y="4070765"/>
            <a:ext cx="4924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cat</a:t>
            </a:r>
            <a:endParaRPr lang="en-US"/>
          </a:p>
        </p:txBody>
      </p:sp>
      <p:sp>
        <p:nvSpPr>
          <p:cNvPr id="12" name="TextBox 11"/>
          <p:cNvSpPr txBox="1"/>
          <p:nvPr/>
        </p:nvSpPr>
        <p:spPr>
          <a:xfrm>
            <a:off x="8069894" y="5040299"/>
            <a:ext cx="4924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cat</a:t>
            </a: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l="12292" t="11229" r="9485" b="11292"/>
          <a:stretch>
            <a:fillRect/>
          </a:stretch>
        </p:blipFill>
        <p:spPr>
          <a:xfrm>
            <a:off x="5219174" y="2755143"/>
            <a:ext cx="2182762" cy="1268361"/>
          </a:xfrm>
          <a:prstGeom prst="rect">
            <a:avLst/>
          </a:prstGeom>
        </p:spPr>
      </p:pic>
      <p:sp>
        <p:nvSpPr>
          <p:cNvPr id="14" name="TextBox 13"/>
          <p:cNvSpPr txBox="1"/>
          <p:nvPr/>
        </p:nvSpPr>
        <p:spPr>
          <a:xfrm>
            <a:off x="1083610" y="4277224"/>
            <a:ext cx="11079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Not a cat</a:t>
            </a: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0709" y="4638584"/>
            <a:ext cx="1842343" cy="1229345"/>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912" y="2926630"/>
            <a:ext cx="1727750" cy="1367969"/>
          </a:xfrm>
          <a:prstGeom prst="rect">
            <a:avLst/>
          </a:prstGeom>
        </p:spPr>
      </p:pic>
      <p:sp>
        <p:nvSpPr>
          <p:cNvPr id="17" name="TextBox 16"/>
          <p:cNvSpPr txBox="1"/>
          <p:nvPr/>
        </p:nvSpPr>
        <p:spPr>
          <a:xfrm>
            <a:off x="5296538" y="5851926"/>
            <a:ext cx="11079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Not a cat</a:t>
            </a:r>
            <a:endParaRPr lang="en-US"/>
          </a:p>
        </p:txBody>
      </p:sp>
      <p:sp>
        <p:nvSpPr>
          <p:cNvPr id="18" name="TextBox 17"/>
          <p:cNvSpPr txBox="1"/>
          <p:nvPr/>
        </p:nvSpPr>
        <p:spPr>
          <a:xfrm>
            <a:off x="5750439" y="3994297"/>
            <a:ext cx="11079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Not a cat</a:t>
            </a:r>
            <a:endParaRPr lang="en-US"/>
          </a:p>
        </p:txBody>
      </p:sp>
    </p:spTree>
    <p:extLst>
      <p:ext uri="{BB962C8B-B14F-4D97-AF65-F5344CB8AC3E}">
        <p14:creationId xmlns:p14="http://schemas.microsoft.com/office/powerpoint/2010/main" val="14075946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dur="1"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dur="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dur="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dur="1"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7" grpId="0"/>
      <p:bldP spid="18" grpId="0"/>
    </p:bldLst>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284</a:t>
            </a:fld>
            <a:endParaRPr lang="en-US"/>
          </a:p>
        </p:txBody>
      </p:sp>
      <p:sp>
        <p:nvSpPr>
          <p:cNvPr id="3" name="Title 2"/>
          <p:cNvSpPr>
            <a:spLocks noGrp="1"/>
          </p:cNvSpPr>
          <p:nvPr>
            <p:ph type="title"/>
          </p:nvPr>
        </p:nvSpPr>
        <p:spPr/>
        <p:txBody>
          <a:bodyPr/>
          <a:lstStyle/>
          <a:p>
            <a:r>
              <a:rPr lang="en-US"/>
              <a:t>Basic </a:t>
            </a:r>
            <a:r>
              <a:rPr lang="en-US" smtClean="0"/>
              <a:t>of </a:t>
            </a:r>
            <a:r>
              <a:rPr lang="en-US"/>
              <a:t>Supervised Learning</a:t>
            </a:r>
          </a:p>
        </p:txBody>
      </p:sp>
      <p:sp>
        <p:nvSpPr>
          <p:cNvPr id="4" name="Content Placeholder 3"/>
          <p:cNvSpPr>
            <a:spLocks noGrp="1"/>
          </p:cNvSpPr>
          <p:nvPr>
            <p:ph idx="1"/>
          </p:nvPr>
        </p:nvSpPr>
        <p:spPr/>
        <p:txBody>
          <a:bodyPr/>
          <a:lstStyle/>
          <a:p>
            <a:pPr>
              <a:lnSpc>
                <a:spcPct val="100000"/>
              </a:lnSpc>
            </a:pPr>
            <a:r>
              <a:rPr lang="en-US" sz="2800"/>
              <a:t>Then we let “the machine figure out” based on the data what makes it a cat</a:t>
            </a:r>
          </a:p>
          <a:p>
            <a:pPr lvl="1">
              <a:lnSpc>
                <a:spcPct val="100000"/>
              </a:lnSpc>
            </a:pPr>
            <a:r>
              <a:rPr lang="en-US" sz="2800"/>
              <a:t>This is called </a:t>
            </a:r>
            <a:r>
              <a:rPr lang="en-US" sz="2800" i="1"/>
              <a:t>training a machine learning model</a:t>
            </a:r>
          </a:p>
          <a:p>
            <a:pPr lvl="1">
              <a:lnSpc>
                <a:spcPct val="100000"/>
              </a:lnSpc>
            </a:pPr>
            <a:r>
              <a:rPr lang="en-US" sz="2800"/>
              <a:t>The resulting trained model should be able to identify key features that distinguish cats from other things</a:t>
            </a:r>
          </a:p>
          <a:p>
            <a:pPr lvl="2">
              <a:lnSpc>
                <a:spcPct val="100000"/>
              </a:lnSpc>
            </a:pPr>
            <a:r>
              <a:rPr lang="en-US" sz="2400"/>
              <a:t>Those features should be universal, not specific to the given data set</a:t>
            </a:r>
          </a:p>
          <a:p>
            <a:pPr lvl="2">
              <a:lnSpc>
                <a:spcPct val="100000"/>
              </a:lnSpc>
            </a:pPr>
            <a:r>
              <a:rPr lang="en-US" sz="2400"/>
              <a:t>It should ignore differences among cats</a:t>
            </a:r>
          </a:p>
          <a:p>
            <a:pPr>
              <a:lnSpc>
                <a:spcPct val="100000"/>
              </a:lnSpc>
            </a:pPr>
            <a:r>
              <a:rPr lang="en-US" sz="2800"/>
              <a:t>So that when given a new picture, the model can reliably determine whether it is a cat</a:t>
            </a:r>
          </a:p>
          <a:p>
            <a:endParaRPr lang="en-US"/>
          </a:p>
        </p:txBody>
      </p:sp>
    </p:spTree>
    <p:extLst>
      <p:ext uri="{BB962C8B-B14F-4D97-AF65-F5344CB8AC3E}">
        <p14:creationId xmlns:p14="http://schemas.microsoft.com/office/powerpoint/2010/main" val="2045029833"/>
      </p:ext>
    </p:extLst>
  </p:cSld>
  <p:clrMapOvr>
    <a:masterClrMapping/>
  </p:clrMapOvr>
  <p:transition/>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285</a:t>
            </a:fld>
            <a:endParaRPr lang="en-US"/>
          </a:p>
        </p:txBody>
      </p:sp>
      <p:sp>
        <p:nvSpPr>
          <p:cNvPr id="3" name="Title 2"/>
          <p:cNvSpPr>
            <a:spLocks noGrp="1"/>
          </p:cNvSpPr>
          <p:nvPr>
            <p:ph type="title"/>
          </p:nvPr>
        </p:nvSpPr>
        <p:spPr/>
        <p:txBody>
          <a:bodyPr/>
          <a:lstStyle/>
          <a:p>
            <a:r>
              <a:rPr lang="en-US"/>
              <a:t>Challenges</a:t>
            </a:r>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z="2800"/>
              <a:t>It should perform well on novel inputs (generalization)</a:t>
            </a:r>
          </a:p>
          <a:p>
            <a:pPr marL="342900" indent="-342900">
              <a:lnSpc>
                <a:spcPct val="100000"/>
              </a:lnSpc>
              <a:buFont typeface="Arial" pitchFamily="34" charset="0"/>
              <a:buChar char="•"/>
            </a:pPr>
            <a:r>
              <a:rPr lang="en-US" sz="2800"/>
              <a:t>Often we do not know what kind of relationship exists between input and output</a:t>
            </a:r>
          </a:p>
          <a:p>
            <a:pPr marL="342900" indent="-342900">
              <a:lnSpc>
                <a:spcPct val="100000"/>
              </a:lnSpc>
              <a:buFont typeface="Arial" pitchFamily="34" charset="0"/>
              <a:buChar char="•"/>
            </a:pPr>
            <a:r>
              <a:rPr lang="en-US" sz="2800"/>
              <a:t>Often there is randomness in the relationship</a:t>
            </a:r>
          </a:p>
          <a:p>
            <a:endParaRPr lang="en-US"/>
          </a:p>
        </p:txBody>
      </p:sp>
      <p:sp>
        <p:nvSpPr>
          <p:cNvPr id="5" name="Rectangle 4"/>
          <p:cNvSpPr/>
          <p:nvPr/>
        </p:nvSpPr>
        <p:spPr>
          <a:xfrm>
            <a:off x="3727654" y="4689578"/>
            <a:ext cx="1891481" cy="1644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sz="2400">
              <a:solidFill>
                <a:schemeClr val="tx1"/>
              </a:solidFill>
            </a:endParaRPr>
          </a:p>
        </p:txBody>
      </p:sp>
      <p:sp>
        <p:nvSpPr>
          <p:cNvPr id="6" name="Right Arrow 5"/>
          <p:cNvSpPr/>
          <p:nvPr/>
        </p:nvSpPr>
        <p:spPr>
          <a:xfrm>
            <a:off x="2993922" y="5157840"/>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7" name="Right Arrow 6"/>
          <p:cNvSpPr/>
          <p:nvPr/>
        </p:nvSpPr>
        <p:spPr>
          <a:xfrm>
            <a:off x="5762932" y="5157840"/>
            <a:ext cx="589935" cy="70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8" name="TextBox 7"/>
          <p:cNvSpPr txBox="1"/>
          <p:nvPr/>
        </p:nvSpPr>
        <p:spPr>
          <a:xfrm>
            <a:off x="1865560" y="5246504"/>
            <a:ext cx="98456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t>Input</a:t>
            </a:r>
            <a:endParaRPr lang="en-US" sz="2800"/>
          </a:p>
        </p:txBody>
      </p:sp>
      <p:sp>
        <p:nvSpPr>
          <p:cNvPr id="9" name="TextBox 8"/>
          <p:cNvSpPr txBox="1"/>
          <p:nvPr/>
        </p:nvSpPr>
        <p:spPr>
          <a:xfrm>
            <a:off x="6449543" y="5254525"/>
            <a:ext cx="126348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t>Output</a:t>
            </a:r>
            <a:endParaRPr lang="en-US" sz="2800"/>
          </a:p>
        </p:txBody>
      </p:sp>
      <p:sp>
        <p:nvSpPr>
          <p:cNvPr id="10" name="Freeform 9"/>
          <p:cNvSpPr/>
          <p:nvPr/>
        </p:nvSpPr>
        <p:spPr>
          <a:xfrm>
            <a:off x="3856703" y="5051323"/>
            <a:ext cx="1666568" cy="1172496"/>
          </a:xfrm>
          <a:custGeom>
            <a:gdLst>
              <a:gd name="connsiteX0" fmla="*/ 686134 w 2205218"/>
              <a:gd name="connsiteY0" fmla="*/ 133178 h 1515730"/>
              <a:gd name="connsiteX1" fmla="*/ 597644 w 2205218"/>
              <a:gd name="connsiteY1" fmla="*/ 243791 h 1515730"/>
              <a:gd name="connsiteX2" fmla="*/ 568147 w 2205218"/>
              <a:gd name="connsiteY2" fmla="*/ 302785 h 1515730"/>
              <a:gd name="connsiteX3" fmla="*/ 553399 w 2205218"/>
              <a:gd name="connsiteY3" fmla="*/ 383901 h 1515730"/>
              <a:gd name="connsiteX4" fmla="*/ 597644 w 2205218"/>
              <a:gd name="connsiteY4" fmla="*/ 457643 h 1515730"/>
              <a:gd name="connsiteX5" fmla="*/ 781999 w 2205218"/>
              <a:gd name="connsiteY5" fmla="*/ 509262 h 1515730"/>
              <a:gd name="connsiteX6" fmla="*/ 907360 w 2205218"/>
              <a:gd name="connsiteY6" fmla="*/ 494514 h 1515730"/>
              <a:gd name="connsiteX7" fmla="*/ 1290818 w 2205218"/>
              <a:gd name="connsiteY7" fmla="*/ 406024 h 1515730"/>
              <a:gd name="connsiteX8" fmla="*/ 1408805 w 2205218"/>
              <a:gd name="connsiteY8" fmla="*/ 383901 h 1515730"/>
              <a:gd name="connsiteX9" fmla="*/ 1578412 w 2205218"/>
              <a:gd name="connsiteY9" fmla="*/ 265914 h 1515730"/>
              <a:gd name="connsiteX10" fmla="*/ 1571037 w 2205218"/>
              <a:gd name="connsiteY10" fmla="*/ 243791 h 1515730"/>
              <a:gd name="connsiteX11" fmla="*/ 1475173 w 2205218"/>
              <a:gd name="connsiteY11" fmla="*/ 155301 h 1515730"/>
              <a:gd name="connsiteX12" fmla="*/ 1268695 w 2205218"/>
              <a:gd name="connsiteY12" fmla="*/ 162675 h 1515730"/>
              <a:gd name="connsiteX13" fmla="*/ 1069592 w 2205218"/>
              <a:gd name="connsiteY13" fmla="*/ 243791 h 1515730"/>
              <a:gd name="connsiteX14" fmla="*/ 1025347 w 2205218"/>
              <a:gd name="connsiteY14" fmla="*/ 295411 h 1515730"/>
              <a:gd name="connsiteX15" fmla="*/ 995850 w 2205218"/>
              <a:gd name="connsiteY15" fmla="*/ 324907 h 1515730"/>
              <a:gd name="connsiteX16" fmla="*/ 951605 w 2205218"/>
              <a:gd name="connsiteY16" fmla="*/ 420772 h 1515730"/>
              <a:gd name="connsiteX17" fmla="*/ 936857 w 2205218"/>
              <a:gd name="connsiteY17" fmla="*/ 789482 h 1515730"/>
              <a:gd name="connsiteX18" fmla="*/ 981102 w 2205218"/>
              <a:gd name="connsiteY18" fmla="*/ 848475 h 1515730"/>
              <a:gd name="connsiteX19" fmla="*/ 1040095 w 2205218"/>
              <a:gd name="connsiteY19" fmla="*/ 892720 h 1515730"/>
              <a:gd name="connsiteX20" fmla="*/ 1084341 w 2205218"/>
              <a:gd name="connsiteY20" fmla="*/ 907469 h 1515730"/>
              <a:gd name="connsiteX21" fmla="*/ 1290818 w 2205218"/>
              <a:gd name="connsiteY21" fmla="*/ 870598 h 1515730"/>
              <a:gd name="connsiteX22" fmla="*/ 1430928 w 2205218"/>
              <a:gd name="connsiteY22" fmla="*/ 796856 h 1515730"/>
              <a:gd name="connsiteX23" fmla="*/ 1534166 w 2205218"/>
              <a:gd name="connsiteY23" fmla="*/ 693617 h 1515730"/>
              <a:gd name="connsiteX24" fmla="*/ 1563663 w 2205218"/>
              <a:gd name="connsiteY24" fmla="*/ 619875 h 1515730"/>
              <a:gd name="connsiteX25" fmla="*/ 1541541 w 2205218"/>
              <a:gd name="connsiteY25" fmla="*/ 538759 h 1515730"/>
              <a:gd name="connsiteX26" fmla="*/ 1512044 w 2205218"/>
              <a:gd name="connsiteY26" fmla="*/ 524011 h 1515730"/>
              <a:gd name="connsiteX27" fmla="*/ 1489921 w 2205218"/>
              <a:gd name="connsiteY27" fmla="*/ 509262 h 1515730"/>
              <a:gd name="connsiteX28" fmla="*/ 1386683 w 2205218"/>
              <a:gd name="connsiteY28" fmla="*/ 516636 h 1515730"/>
              <a:gd name="connsiteX29" fmla="*/ 1231824 w 2205218"/>
              <a:gd name="connsiteY29" fmla="*/ 560882 h 1515730"/>
              <a:gd name="connsiteX30" fmla="*/ 988476 w 2205218"/>
              <a:gd name="connsiteY30" fmla="*/ 789482 h 1515730"/>
              <a:gd name="connsiteX31" fmla="*/ 922108 w 2205218"/>
              <a:gd name="connsiteY31" fmla="*/ 973836 h 1515730"/>
              <a:gd name="connsiteX32" fmla="*/ 899986 w 2205218"/>
              <a:gd name="connsiteY32" fmla="*/ 929591 h 1515730"/>
              <a:gd name="connsiteX33" fmla="*/ 855741 w 2205218"/>
              <a:gd name="connsiteY33" fmla="*/ 885346 h 1515730"/>
              <a:gd name="connsiteX34" fmla="*/ 811495 w 2205218"/>
              <a:gd name="connsiteY34" fmla="*/ 870598 h 1515730"/>
              <a:gd name="connsiteX35" fmla="*/ 745128 w 2205218"/>
              <a:gd name="connsiteY35" fmla="*/ 833727 h 1515730"/>
              <a:gd name="connsiteX36" fmla="*/ 634515 w 2205218"/>
              <a:gd name="connsiteY36" fmla="*/ 804230 h 1515730"/>
              <a:gd name="connsiteX37" fmla="*/ 487031 w 2205218"/>
              <a:gd name="connsiteY37" fmla="*/ 745236 h 1515730"/>
              <a:gd name="connsiteX38" fmla="*/ 568147 w 2205218"/>
              <a:gd name="connsiteY38" fmla="*/ 546133 h 1515730"/>
              <a:gd name="connsiteX39" fmla="*/ 877863 w 2205218"/>
              <a:gd name="connsiteY39" fmla="*/ 339656 h 1515730"/>
              <a:gd name="connsiteX40" fmla="*/ 966354 w 2205218"/>
              <a:gd name="connsiteY40" fmla="*/ 324907 h 1515730"/>
              <a:gd name="connsiteX41" fmla="*/ 1224450 w 2205218"/>
              <a:gd name="connsiteY41" fmla="*/ 288036 h 1515730"/>
              <a:gd name="connsiteX42" fmla="*/ 1689024 w 2205218"/>
              <a:gd name="connsiteY42" fmla="*/ 354404 h 1515730"/>
              <a:gd name="connsiteX43" fmla="*/ 1755392 w 2205218"/>
              <a:gd name="connsiteY43" fmla="*/ 413398 h 1515730"/>
              <a:gd name="connsiteX44" fmla="*/ 1770141 w 2205218"/>
              <a:gd name="connsiteY44" fmla="*/ 472391 h 1515730"/>
              <a:gd name="connsiteX45" fmla="*/ 1799637 w 2205218"/>
              <a:gd name="connsiteY45" fmla="*/ 605127 h 1515730"/>
              <a:gd name="connsiteX46" fmla="*/ 1725895 w 2205218"/>
              <a:gd name="connsiteY46" fmla="*/ 863224 h 1515730"/>
              <a:gd name="connsiteX47" fmla="*/ 1652154 w 2205218"/>
              <a:gd name="connsiteY47" fmla="*/ 936965 h 1515730"/>
              <a:gd name="connsiteX48" fmla="*/ 1534166 w 2205218"/>
              <a:gd name="connsiteY48" fmla="*/ 966462 h 1515730"/>
              <a:gd name="connsiteX49" fmla="*/ 1386683 w 2205218"/>
              <a:gd name="connsiteY49" fmla="*/ 944340 h 1515730"/>
              <a:gd name="connsiteX50" fmla="*/ 1158083 w 2205218"/>
              <a:gd name="connsiteY50" fmla="*/ 796856 h 1515730"/>
              <a:gd name="connsiteX51" fmla="*/ 1084341 w 2205218"/>
              <a:gd name="connsiteY51" fmla="*/ 671495 h 1515730"/>
              <a:gd name="connsiteX52" fmla="*/ 1165457 w 2205218"/>
              <a:gd name="connsiteY52" fmla="*/ 251165 h 1515730"/>
              <a:gd name="connsiteX53" fmla="*/ 1194954 w 2205218"/>
              <a:gd name="connsiteY53" fmla="*/ 184798 h 1515730"/>
              <a:gd name="connsiteX54" fmla="*/ 1239199 w 2205218"/>
              <a:gd name="connsiteY54" fmla="*/ 88933 h 1515730"/>
              <a:gd name="connsiteX55" fmla="*/ 1194954 w 2205218"/>
              <a:gd name="connsiteY55" fmla="*/ 37314 h 1515730"/>
              <a:gd name="connsiteX56" fmla="*/ 568147 w 2205218"/>
              <a:gd name="connsiteY56" fmla="*/ 37314 h 1515730"/>
              <a:gd name="connsiteX57" fmla="*/ 184689 w 2205218"/>
              <a:gd name="connsiteY57" fmla="*/ 177424 h 1515730"/>
              <a:gd name="connsiteX58" fmla="*/ 37205 w 2205218"/>
              <a:gd name="connsiteY58" fmla="*/ 288036 h 1515730"/>
              <a:gd name="connsiteX59" fmla="*/ 22457 w 2205218"/>
              <a:gd name="connsiteY59" fmla="*/ 339656 h 1515730"/>
              <a:gd name="connsiteX60" fmla="*/ 334 w 2205218"/>
              <a:gd name="connsiteY60" fmla="*/ 398649 h 1515730"/>
              <a:gd name="connsiteX61" fmla="*/ 66702 w 2205218"/>
              <a:gd name="connsiteY61" fmla="*/ 641998 h 1515730"/>
              <a:gd name="connsiteX62" fmla="*/ 221560 w 2205218"/>
              <a:gd name="connsiteY62" fmla="*/ 833727 h 1515730"/>
              <a:gd name="connsiteX63" fmla="*/ 287928 w 2205218"/>
              <a:gd name="connsiteY63" fmla="*/ 863224 h 1515730"/>
              <a:gd name="connsiteX64" fmla="*/ 383792 w 2205218"/>
              <a:gd name="connsiteY64" fmla="*/ 922217 h 1515730"/>
              <a:gd name="connsiteX65" fmla="*/ 501779 w 2205218"/>
              <a:gd name="connsiteY65" fmla="*/ 959088 h 1515730"/>
              <a:gd name="connsiteX66" fmla="*/ 693508 w 2205218"/>
              <a:gd name="connsiteY66" fmla="*/ 1054953 h 1515730"/>
              <a:gd name="connsiteX67" fmla="*/ 833618 w 2205218"/>
              <a:gd name="connsiteY67" fmla="*/ 1099198 h 1515730"/>
              <a:gd name="connsiteX68" fmla="*/ 767250 w 2205218"/>
              <a:gd name="connsiteY68" fmla="*/ 1128695 h 1515730"/>
              <a:gd name="connsiteX69" fmla="*/ 737754 w 2205218"/>
              <a:gd name="connsiteY69" fmla="*/ 1143443 h 1515730"/>
              <a:gd name="connsiteX70" fmla="*/ 1076966 w 2205218"/>
              <a:gd name="connsiteY70" fmla="*/ 1187688 h 1515730"/>
              <a:gd name="connsiteX71" fmla="*/ 1615283 w 2205218"/>
              <a:gd name="connsiteY71" fmla="*/ 1136069 h 1515730"/>
              <a:gd name="connsiteX72" fmla="*/ 1644779 w 2205218"/>
              <a:gd name="connsiteY72" fmla="*/ 1106572 h 1515730"/>
              <a:gd name="connsiteX73" fmla="*/ 1689024 w 2205218"/>
              <a:gd name="connsiteY73" fmla="*/ 1032830 h 1515730"/>
              <a:gd name="connsiteX74" fmla="*/ 1600534 w 2205218"/>
              <a:gd name="connsiteY74" fmla="*/ 789482 h 1515730"/>
              <a:gd name="connsiteX75" fmla="*/ 1512044 w 2205218"/>
              <a:gd name="connsiteY75" fmla="*/ 723114 h 1515730"/>
              <a:gd name="connsiteX76" fmla="*/ 1460424 w 2205218"/>
              <a:gd name="connsiteY76" fmla="*/ 700991 h 1515730"/>
              <a:gd name="connsiteX77" fmla="*/ 1482547 w 2205218"/>
              <a:gd name="connsiteY77" fmla="*/ 715740 h 1515730"/>
              <a:gd name="connsiteX78" fmla="*/ 1615283 w 2205218"/>
              <a:gd name="connsiteY78" fmla="*/ 767359 h 1515730"/>
              <a:gd name="connsiteX79" fmla="*/ 1888128 w 2205218"/>
              <a:gd name="connsiteY79" fmla="*/ 995959 h 1515730"/>
              <a:gd name="connsiteX80" fmla="*/ 1932373 w 2205218"/>
              <a:gd name="connsiteY80" fmla="*/ 1069701 h 1515730"/>
              <a:gd name="connsiteX81" fmla="*/ 1924999 w 2205218"/>
              <a:gd name="connsiteY81" fmla="*/ 1113946 h 1515730"/>
              <a:gd name="connsiteX82" fmla="*/ 1866005 w 2205218"/>
              <a:gd name="connsiteY82" fmla="*/ 1158191 h 1515730"/>
              <a:gd name="connsiteX83" fmla="*/ 1703773 w 2205218"/>
              <a:gd name="connsiteY83" fmla="*/ 1180314 h 1515730"/>
              <a:gd name="connsiteX84" fmla="*/ 1607908 w 2205218"/>
              <a:gd name="connsiteY84" fmla="*/ 1136069 h 1515730"/>
              <a:gd name="connsiteX85" fmla="*/ 1578412 w 2205218"/>
              <a:gd name="connsiteY85" fmla="*/ 1091824 h 1515730"/>
              <a:gd name="connsiteX86" fmla="*/ 1504670 w 2205218"/>
              <a:gd name="connsiteY86" fmla="*/ 848475 h 1515730"/>
              <a:gd name="connsiteX87" fmla="*/ 1512044 w 2205218"/>
              <a:gd name="connsiteY87" fmla="*/ 759985 h 1515730"/>
              <a:gd name="connsiteX88" fmla="*/ 1585786 w 2205218"/>
              <a:gd name="connsiteY88" fmla="*/ 693617 h 1515730"/>
              <a:gd name="connsiteX89" fmla="*/ 1829134 w 2205218"/>
              <a:gd name="connsiteY89" fmla="*/ 612501 h 1515730"/>
              <a:gd name="connsiteX90" fmla="*/ 1873379 w 2205218"/>
              <a:gd name="connsiteY90" fmla="*/ 597753 h 1515730"/>
              <a:gd name="connsiteX91" fmla="*/ 1902876 w 2205218"/>
              <a:gd name="connsiteY91" fmla="*/ 583004 h 1515730"/>
              <a:gd name="connsiteX92" fmla="*/ 2013489 w 2205218"/>
              <a:gd name="connsiteY92" fmla="*/ 590378 h 1515730"/>
              <a:gd name="connsiteX93" fmla="*/ 2109354 w 2205218"/>
              <a:gd name="connsiteY93" fmla="*/ 664120 h 1515730"/>
              <a:gd name="connsiteX94" fmla="*/ 2205218 w 2205218"/>
              <a:gd name="connsiteY94" fmla="*/ 804230 h 1515730"/>
              <a:gd name="connsiteX95" fmla="*/ 2168347 w 2205218"/>
              <a:gd name="connsiteY95" fmla="*/ 966462 h 1515730"/>
              <a:gd name="connsiteX96" fmla="*/ 2028237 w 2205218"/>
              <a:gd name="connsiteY96" fmla="*/ 1069701 h 1515730"/>
              <a:gd name="connsiteX97" fmla="*/ 1932373 w 2205218"/>
              <a:gd name="connsiteY97" fmla="*/ 1128695 h 1515730"/>
              <a:gd name="connsiteX98" fmla="*/ 1563663 w 2205218"/>
              <a:gd name="connsiteY98" fmla="*/ 1187688 h 1515730"/>
              <a:gd name="connsiteX99" fmla="*/ 1445676 w 2205218"/>
              <a:gd name="connsiteY99" fmla="*/ 1209811 h 1515730"/>
              <a:gd name="connsiteX100" fmla="*/ 1217076 w 2205218"/>
              <a:gd name="connsiteY100" fmla="*/ 1202436 h 1515730"/>
              <a:gd name="connsiteX101" fmla="*/ 1158083 w 2205218"/>
              <a:gd name="connsiteY101" fmla="*/ 1172940 h 1515730"/>
              <a:gd name="connsiteX102" fmla="*/ 1143334 w 2205218"/>
              <a:gd name="connsiteY102" fmla="*/ 995959 h 1515730"/>
              <a:gd name="connsiteX103" fmla="*/ 1239199 w 2205218"/>
              <a:gd name="connsiteY103" fmla="*/ 730488 h 1515730"/>
              <a:gd name="connsiteX104" fmla="*/ 1290818 w 2205218"/>
              <a:gd name="connsiteY104" fmla="*/ 686243 h 1515730"/>
              <a:gd name="connsiteX105" fmla="*/ 1379308 w 2205218"/>
              <a:gd name="connsiteY105" fmla="*/ 560882 h 1515730"/>
              <a:gd name="connsiteX106" fmla="*/ 1394057 w 2205218"/>
              <a:gd name="connsiteY106" fmla="*/ 531385 h 1515730"/>
              <a:gd name="connsiteX107" fmla="*/ 1453050 w 2205218"/>
              <a:gd name="connsiteY107" fmla="*/ 472391 h 1515730"/>
              <a:gd name="connsiteX108" fmla="*/ 1497295 w 2205218"/>
              <a:gd name="connsiteY108" fmla="*/ 435520 h 1515730"/>
              <a:gd name="connsiteX109" fmla="*/ 1504670 w 2205218"/>
              <a:gd name="connsiteY109" fmla="*/ 406024 h 1515730"/>
              <a:gd name="connsiteX110" fmla="*/ 1438302 w 2205218"/>
              <a:gd name="connsiteY110" fmla="*/ 376527 h 1515730"/>
              <a:gd name="connsiteX111" fmla="*/ 1091715 w 2205218"/>
              <a:gd name="connsiteY111" fmla="*/ 369153 h 1515730"/>
              <a:gd name="connsiteX112" fmla="*/ 1099089 w 2205218"/>
              <a:gd name="connsiteY112" fmla="*/ 324907 h 1515730"/>
              <a:gd name="connsiteX113" fmla="*/ 1135960 w 2205218"/>
              <a:gd name="connsiteY113" fmla="*/ 288036 h 1515730"/>
              <a:gd name="connsiteX114" fmla="*/ 1158083 w 2205218"/>
              <a:gd name="connsiteY114" fmla="*/ 265914 h 1515730"/>
              <a:gd name="connsiteX115" fmla="*/ 1172831 w 2205218"/>
              <a:gd name="connsiteY115" fmla="*/ 229043 h 1515730"/>
              <a:gd name="connsiteX116" fmla="*/ 922108 w 2205218"/>
              <a:gd name="connsiteY116" fmla="*/ 199546 h 1515730"/>
              <a:gd name="connsiteX117" fmla="*/ 759876 w 2205218"/>
              <a:gd name="connsiteY117" fmla="*/ 288036 h 1515730"/>
              <a:gd name="connsiteX118" fmla="*/ 715631 w 2205218"/>
              <a:gd name="connsiteY118" fmla="*/ 361778 h 1515730"/>
              <a:gd name="connsiteX119" fmla="*/ 708257 w 2205218"/>
              <a:gd name="connsiteY119" fmla="*/ 516636 h 1515730"/>
              <a:gd name="connsiteX120" fmla="*/ 752502 w 2205218"/>
              <a:gd name="connsiteY120" fmla="*/ 590378 h 1515730"/>
              <a:gd name="connsiteX121" fmla="*/ 988476 w 2205218"/>
              <a:gd name="connsiteY121" fmla="*/ 730488 h 1515730"/>
              <a:gd name="connsiteX122" fmla="*/ 1076966 w 2205218"/>
              <a:gd name="connsiteY122" fmla="*/ 752611 h 1515730"/>
              <a:gd name="connsiteX123" fmla="*/ 1335063 w 2205218"/>
              <a:gd name="connsiteY123" fmla="*/ 767359 h 1515730"/>
              <a:gd name="connsiteX124" fmla="*/ 1512044 w 2205218"/>
              <a:gd name="connsiteY124" fmla="*/ 759985 h 1515730"/>
              <a:gd name="connsiteX125" fmla="*/ 1689024 w 2205218"/>
              <a:gd name="connsiteY125" fmla="*/ 693617 h 1515730"/>
              <a:gd name="connsiteX126" fmla="*/ 1814386 w 2205218"/>
              <a:gd name="connsiteY126" fmla="*/ 605127 h 1515730"/>
              <a:gd name="connsiteX127" fmla="*/ 1843883 w 2205218"/>
              <a:gd name="connsiteY127" fmla="*/ 560882 h 1515730"/>
              <a:gd name="connsiteX128" fmla="*/ 1880754 w 2205218"/>
              <a:gd name="connsiteY128" fmla="*/ 170049 h 1515730"/>
              <a:gd name="connsiteX129" fmla="*/ 1777515 w 2205218"/>
              <a:gd name="connsiteY129" fmla="*/ 66811 h 1515730"/>
              <a:gd name="connsiteX130" fmla="*/ 1711147 w 2205218"/>
              <a:gd name="connsiteY130" fmla="*/ 52062 h 1515730"/>
              <a:gd name="connsiteX131" fmla="*/ 1666902 w 2205218"/>
              <a:gd name="connsiteY131" fmla="*/ 22565 h 1515730"/>
              <a:gd name="connsiteX132" fmla="*/ 1394057 w 2205218"/>
              <a:gd name="connsiteY132" fmla="*/ 59436 h 1515730"/>
              <a:gd name="connsiteX133" fmla="*/ 1165457 w 2205218"/>
              <a:gd name="connsiteY133" fmla="*/ 206920 h 1515730"/>
              <a:gd name="connsiteX134" fmla="*/ 877863 w 2205218"/>
              <a:gd name="connsiteY134" fmla="*/ 524011 h 1515730"/>
              <a:gd name="connsiteX135" fmla="*/ 1187579 w 2205218"/>
              <a:gd name="connsiteY135" fmla="*/ 1150817 h 1515730"/>
              <a:gd name="connsiteX136" fmla="*/ 1335063 w 2205218"/>
              <a:gd name="connsiteY136" fmla="*/ 1276178 h 1515730"/>
              <a:gd name="connsiteX137" fmla="*/ 1408805 w 2205218"/>
              <a:gd name="connsiteY137" fmla="*/ 1364669 h 1515730"/>
              <a:gd name="connsiteX138" fmla="*/ 1305566 w 2205218"/>
              <a:gd name="connsiteY138" fmla="*/ 1445785 h 1515730"/>
              <a:gd name="connsiteX139" fmla="*/ 1246573 w 2205218"/>
              <a:gd name="connsiteY139" fmla="*/ 1460533 h 1515730"/>
              <a:gd name="connsiteX140" fmla="*/ 981102 w 2205218"/>
              <a:gd name="connsiteY140" fmla="*/ 1512153 h 1515730"/>
              <a:gd name="connsiteX141" fmla="*/ 582895 w 2205218"/>
              <a:gd name="connsiteY141" fmla="*/ 1504778 h 1515730"/>
              <a:gd name="connsiteX142" fmla="*/ 612392 w 2205218"/>
              <a:gd name="connsiteY142" fmla="*/ 1453159 h 1515730"/>
              <a:gd name="connsiteX143" fmla="*/ 627141 w 2205218"/>
              <a:gd name="connsiteY143" fmla="*/ 1408914 h 1515730"/>
              <a:gd name="connsiteX144" fmla="*/ 656637 w 2205218"/>
              <a:gd name="connsiteY144" fmla="*/ 1364669 h 1515730"/>
              <a:gd name="connsiteX145" fmla="*/ 781999 w 2205218"/>
              <a:gd name="connsiteY145" fmla="*/ 1202436 h 1515730"/>
              <a:gd name="connsiteX146" fmla="*/ 833618 w 2205218"/>
              <a:gd name="connsiteY146" fmla="*/ 1128695 h 1515730"/>
              <a:gd name="connsiteX147" fmla="*/ 1180205 w 2205218"/>
              <a:gd name="connsiteY147" fmla="*/ 863224 h 1515730"/>
              <a:gd name="connsiteX148" fmla="*/ 1298192 w 2205218"/>
              <a:gd name="connsiteY148" fmla="*/ 730488 h 1515730"/>
              <a:gd name="connsiteX149" fmla="*/ 1312941 w 2205218"/>
              <a:gd name="connsiteY149" fmla="*/ 715740 h 1515730"/>
              <a:gd name="connsiteX150" fmla="*/ 1298192 w 2205218"/>
              <a:gd name="connsiteY150" fmla="*/ 723114 h 15157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205218" h="1515730">
                <a:moveTo>
                  <a:pt x="686134" y="133178"/>
                </a:moveTo>
                <a:cubicBezTo>
                  <a:pt x="625021" y="169846"/>
                  <a:pt x="644477" y="150126"/>
                  <a:pt x="597644" y="243791"/>
                </a:cubicBezTo>
                <a:lnTo>
                  <a:pt x="568147" y="302785"/>
                </a:lnTo>
                <a:cubicBezTo>
                  <a:pt x="563231" y="329824"/>
                  <a:pt x="555227" y="356480"/>
                  <a:pt x="553399" y="383901"/>
                </a:cubicBezTo>
                <a:cubicBezTo>
                  <a:pt x="551619" y="410608"/>
                  <a:pt x="580445" y="446177"/>
                  <a:pt x="597644" y="457643"/>
                </a:cubicBezTo>
                <a:cubicBezTo>
                  <a:pt x="644211" y="488688"/>
                  <a:pt x="733607" y="499584"/>
                  <a:pt x="781999" y="509262"/>
                </a:cubicBezTo>
                <a:cubicBezTo>
                  <a:pt x="823786" y="504346"/>
                  <a:pt x="865885" y="501595"/>
                  <a:pt x="907360" y="494514"/>
                </a:cubicBezTo>
                <a:cubicBezTo>
                  <a:pt x="1080356" y="464978"/>
                  <a:pt x="1112338" y="446588"/>
                  <a:pt x="1290818" y="406024"/>
                </a:cubicBezTo>
                <a:cubicBezTo>
                  <a:pt x="1329837" y="397156"/>
                  <a:pt x="1369476" y="391275"/>
                  <a:pt x="1408805" y="383901"/>
                </a:cubicBezTo>
                <a:cubicBezTo>
                  <a:pt x="1562536" y="294899"/>
                  <a:pt x="1515203" y="344925"/>
                  <a:pt x="1578412" y="265914"/>
                </a:cubicBezTo>
                <a:cubicBezTo>
                  <a:pt x="1575954" y="258540"/>
                  <a:pt x="1574099" y="250936"/>
                  <a:pt x="1571037" y="243791"/>
                </a:cubicBezTo>
                <a:cubicBezTo>
                  <a:pt x="1547500" y="188874"/>
                  <a:pt x="1546434" y="207127"/>
                  <a:pt x="1475173" y="155301"/>
                </a:cubicBezTo>
                <a:cubicBezTo>
                  <a:pt x="1406347" y="157759"/>
                  <a:pt x="1336961" y="153573"/>
                  <a:pt x="1268695" y="162675"/>
                </a:cubicBezTo>
                <a:cubicBezTo>
                  <a:pt x="1204838" y="171189"/>
                  <a:pt x="1122108" y="201122"/>
                  <a:pt x="1069592" y="243791"/>
                </a:cubicBezTo>
                <a:cubicBezTo>
                  <a:pt x="1052003" y="258082"/>
                  <a:pt x="1040591" y="278642"/>
                  <a:pt x="1025347" y="295411"/>
                </a:cubicBezTo>
                <a:cubicBezTo>
                  <a:pt x="1015994" y="305700"/>
                  <a:pt x="1004028" y="313662"/>
                  <a:pt x="995850" y="324907"/>
                </a:cubicBezTo>
                <a:cubicBezTo>
                  <a:pt x="967230" y="364260"/>
                  <a:pt x="965884" y="377938"/>
                  <a:pt x="951605" y="420772"/>
                </a:cubicBezTo>
                <a:cubicBezTo>
                  <a:pt x="927410" y="570783"/>
                  <a:pt x="890319" y="649869"/>
                  <a:pt x="936857" y="789482"/>
                </a:cubicBezTo>
                <a:cubicBezTo>
                  <a:pt x="944630" y="812801"/>
                  <a:pt x="963721" y="831094"/>
                  <a:pt x="981102" y="848475"/>
                </a:cubicBezTo>
                <a:cubicBezTo>
                  <a:pt x="998483" y="865856"/>
                  <a:pt x="1018753" y="880525"/>
                  <a:pt x="1040095" y="892720"/>
                </a:cubicBezTo>
                <a:cubicBezTo>
                  <a:pt x="1053593" y="900433"/>
                  <a:pt x="1069592" y="902553"/>
                  <a:pt x="1084341" y="907469"/>
                </a:cubicBezTo>
                <a:cubicBezTo>
                  <a:pt x="1155229" y="900380"/>
                  <a:pt x="1221951" y="896656"/>
                  <a:pt x="1290818" y="870598"/>
                </a:cubicBezTo>
                <a:cubicBezTo>
                  <a:pt x="1340180" y="851921"/>
                  <a:pt x="1387015" y="826132"/>
                  <a:pt x="1430928" y="796856"/>
                </a:cubicBezTo>
                <a:cubicBezTo>
                  <a:pt x="1484926" y="760857"/>
                  <a:pt x="1493294" y="761738"/>
                  <a:pt x="1534166" y="693617"/>
                </a:cubicBezTo>
                <a:cubicBezTo>
                  <a:pt x="1547787" y="670916"/>
                  <a:pt x="1553831" y="644456"/>
                  <a:pt x="1563663" y="619875"/>
                </a:cubicBezTo>
                <a:cubicBezTo>
                  <a:pt x="1556289" y="592836"/>
                  <a:pt x="1554828" y="563435"/>
                  <a:pt x="1541541" y="538759"/>
                </a:cubicBezTo>
                <a:cubicBezTo>
                  <a:pt x="1536329" y="529080"/>
                  <a:pt x="1521588" y="529465"/>
                  <a:pt x="1512044" y="524011"/>
                </a:cubicBezTo>
                <a:cubicBezTo>
                  <a:pt x="1504349" y="519614"/>
                  <a:pt x="1497295" y="514178"/>
                  <a:pt x="1489921" y="509262"/>
                </a:cubicBezTo>
                <a:cubicBezTo>
                  <a:pt x="1455508" y="511720"/>
                  <a:pt x="1420682" y="510774"/>
                  <a:pt x="1386683" y="516636"/>
                </a:cubicBezTo>
                <a:cubicBezTo>
                  <a:pt x="1334632" y="525610"/>
                  <a:pt x="1282293" y="544059"/>
                  <a:pt x="1231824" y="560882"/>
                </a:cubicBezTo>
                <a:cubicBezTo>
                  <a:pt x="1208000" y="580895"/>
                  <a:pt x="1025185" y="713904"/>
                  <a:pt x="988476" y="789482"/>
                </a:cubicBezTo>
                <a:cubicBezTo>
                  <a:pt x="959941" y="848231"/>
                  <a:pt x="944231" y="912385"/>
                  <a:pt x="922108" y="973836"/>
                </a:cubicBezTo>
                <a:cubicBezTo>
                  <a:pt x="955261" y="1172749"/>
                  <a:pt x="928192" y="991131"/>
                  <a:pt x="899986" y="929591"/>
                </a:cubicBezTo>
                <a:cubicBezTo>
                  <a:pt x="891296" y="910630"/>
                  <a:pt x="873095" y="896915"/>
                  <a:pt x="855741" y="885346"/>
                </a:cubicBezTo>
                <a:cubicBezTo>
                  <a:pt x="842806" y="876723"/>
                  <a:pt x="825583" y="877172"/>
                  <a:pt x="811495" y="870598"/>
                </a:cubicBezTo>
                <a:cubicBezTo>
                  <a:pt x="788562" y="859896"/>
                  <a:pt x="768824" y="842613"/>
                  <a:pt x="745128" y="833727"/>
                </a:cubicBezTo>
                <a:cubicBezTo>
                  <a:pt x="709398" y="820328"/>
                  <a:pt x="671206" y="814713"/>
                  <a:pt x="634515" y="804230"/>
                </a:cubicBezTo>
                <a:cubicBezTo>
                  <a:pt x="581334" y="789035"/>
                  <a:pt x="540538" y="768168"/>
                  <a:pt x="487031" y="745236"/>
                </a:cubicBezTo>
                <a:cubicBezTo>
                  <a:pt x="441471" y="654119"/>
                  <a:pt x="439552" y="682292"/>
                  <a:pt x="568147" y="546133"/>
                </a:cubicBezTo>
                <a:cubicBezTo>
                  <a:pt x="615991" y="495475"/>
                  <a:pt x="815936" y="366977"/>
                  <a:pt x="877863" y="339656"/>
                </a:cubicBezTo>
                <a:cubicBezTo>
                  <a:pt x="905223" y="327586"/>
                  <a:pt x="936776" y="329312"/>
                  <a:pt x="966354" y="324907"/>
                </a:cubicBezTo>
                <a:lnTo>
                  <a:pt x="1224450" y="288036"/>
                </a:lnTo>
                <a:cubicBezTo>
                  <a:pt x="1434987" y="293577"/>
                  <a:pt x="1508331" y="269372"/>
                  <a:pt x="1689024" y="354404"/>
                </a:cubicBezTo>
                <a:cubicBezTo>
                  <a:pt x="1715806" y="367007"/>
                  <a:pt x="1733269" y="393733"/>
                  <a:pt x="1755392" y="413398"/>
                </a:cubicBezTo>
                <a:cubicBezTo>
                  <a:pt x="1760308" y="433062"/>
                  <a:pt x="1765583" y="452640"/>
                  <a:pt x="1770141" y="472391"/>
                </a:cubicBezTo>
                <a:cubicBezTo>
                  <a:pt x="1780333" y="516555"/>
                  <a:pt x="1799637" y="605127"/>
                  <a:pt x="1799637" y="605127"/>
                </a:cubicBezTo>
                <a:cubicBezTo>
                  <a:pt x="1792541" y="690284"/>
                  <a:pt x="1792138" y="796981"/>
                  <a:pt x="1725895" y="863224"/>
                </a:cubicBezTo>
                <a:cubicBezTo>
                  <a:pt x="1701315" y="887804"/>
                  <a:pt x="1686088" y="929424"/>
                  <a:pt x="1652154" y="936965"/>
                </a:cubicBezTo>
                <a:cubicBezTo>
                  <a:pt x="1568317" y="955596"/>
                  <a:pt x="1607576" y="945488"/>
                  <a:pt x="1534166" y="966462"/>
                </a:cubicBezTo>
                <a:cubicBezTo>
                  <a:pt x="1509921" y="964258"/>
                  <a:pt x="1413246" y="958950"/>
                  <a:pt x="1386683" y="944340"/>
                </a:cubicBezTo>
                <a:cubicBezTo>
                  <a:pt x="1307226" y="900638"/>
                  <a:pt x="1158083" y="796856"/>
                  <a:pt x="1158083" y="796856"/>
                </a:cubicBezTo>
                <a:cubicBezTo>
                  <a:pt x="1152928" y="789768"/>
                  <a:pt x="1080375" y="707189"/>
                  <a:pt x="1084341" y="671495"/>
                </a:cubicBezTo>
                <a:cubicBezTo>
                  <a:pt x="1097349" y="554419"/>
                  <a:pt x="1115220" y="380343"/>
                  <a:pt x="1165457" y="251165"/>
                </a:cubicBezTo>
                <a:cubicBezTo>
                  <a:pt x="1174232" y="228602"/>
                  <a:pt x="1185560" y="207110"/>
                  <a:pt x="1194954" y="184798"/>
                </a:cubicBezTo>
                <a:cubicBezTo>
                  <a:pt x="1232427" y="95798"/>
                  <a:pt x="1208196" y="135437"/>
                  <a:pt x="1239199" y="88933"/>
                </a:cubicBezTo>
                <a:cubicBezTo>
                  <a:pt x="1224451" y="71727"/>
                  <a:pt x="1216324" y="44856"/>
                  <a:pt x="1194954" y="37314"/>
                </a:cubicBezTo>
                <a:cubicBezTo>
                  <a:pt x="986509" y="-36254"/>
                  <a:pt x="783545" y="18419"/>
                  <a:pt x="568147" y="37314"/>
                </a:cubicBezTo>
                <a:cubicBezTo>
                  <a:pt x="434371" y="77447"/>
                  <a:pt x="311022" y="109399"/>
                  <a:pt x="184689" y="177424"/>
                </a:cubicBezTo>
                <a:cubicBezTo>
                  <a:pt x="130583" y="206558"/>
                  <a:pt x="37205" y="288036"/>
                  <a:pt x="37205" y="288036"/>
                </a:cubicBezTo>
                <a:cubicBezTo>
                  <a:pt x="32289" y="305243"/>
                  <a:pt x="28116" y="322679"/>
                  <a:pt x="22457" y="339656"/>
                </a:cubicBezTo>
                <a:cubicBezTo>
                  <a:pt x="15816" y="359580"/>
                  <a:pt x="-2707" y="377869"/>
                  <a:pt x="334" y="398649"/>
                </a:cubicBezTo>
                <a:cubicBezTo>
                  <a:pt x="12509" y="481842"/>
                  <a:pt x="32691" y="565105"/>
                  <a:pt x="66702" y="641998"/>
                </a:cubicBezTo>
                <a:cubicBezTo>
                  <a:pt x="72916" y="656048"/>
                  <a:pt x="175673" y="802179"/>
                  <a:pt x="221560" y="833727"/>
                </a:cubicBezTo>
                <a:cubicBezTo>
                  <a:pt x="241509" y="847442"/>
                  <a:pt x="266675" y="851631"/>
                  <a:pt x="287928" y="863224"/>
                </a:cubicBezTo>
                <a:cubicBezTo>
                  <a:pt x="320867" y="881191"/>
                  <a:pt x="349554" y="906869"/>
                  <a:pt x="383792" y="922217"/>
                </a:cubicBezTo>
                <a:cubicBezTo>
                  <a:pt x="421392" y="939072"/>
                  <a:pt x="464179" y="942233"/>
                  <a:pt x="501779" y="959088"/>
                </a:cubicBezTo>
                <a:cubicBezTo>
                  <a:pt x="770595" y="1079592"/>
                  <a:pt x="431417" y="964859"/>
                  <a:pt x="693508" y="1054953"/>
                </a:cubicBezTo>
                <a:cubicBezTo>
                  <a:pt x="739825" y="1070874"/>
                  <a:pt x="833618" y="1099198"/>
                  <a:pt x="833618" y="1099198"/>
                </a:cubicBezTo>
                <a:lnTo>
                  <a:pt x="767250" y="1128695"/>
                </a:lnTo>
                <a:cubicBezTo>
                  <a:pt x="757269" y="1133302"/>
                  <a:pt x="728104" y="1138179"/>
                  <a:pt x="737754" y="1143443"/>
                </a:cubicBezTo>
                <a:cubicBezTo>
                  <a:pt x="815261" y="1185719"/>
                  <a:pt x="1024169" y="1184282"/>
                  <a:pt x="1076966" y="1187688"/>
                </a:cubicBezTo>
                <a:cubicBezTo>
                  <a:pt x="1256405" y="1170482"/>
                  <a:pt x="1436833" y="1161562"/>
                  <a:pt x="1615283" y="1136069"/>
                </a:cubicBezTo>
                <a:cubicBezTo>
                  <a:pt x="1629048" y="1134103"/>
                  <a:pt x="1636697" y="1117887"/>
                  <a:pt x="1644779" y="1106572"/>
                </a:cubicBezTo>
                <a:cubicBezTo>
                  <a:pt x="1661440" y="1083246"/>
                  <a:pt x="1674276" y="1057411"/>
                  <a:pt x="1689024" y="1032830"/>
                </a:cubicBezTo>
                <a:cubicBezTo>
                  <a:pt x="1679535" y="918958"/>
                  <a:pt x="1690021" y="906205"/>
                  <a:pt x="1600534" y="789482"/>
                </a:cubicBezTo>
                <a:cubicBezTo>
                  <a:pt x="1578101" y="760221"/>
                  <a:pt x="1544464" y="740675"/>
                  <a:pt x="1512044" y="723114"/>
                </a:cubicBezTo>
                <a:cubicBezTo>
                  <a:pt x="1472871" y="701895"/>
                  <a:pt x="1368393" y="682585"/>
                  <a:pt x="1460424" y="700991"/>
                </a:cubicBezTo>
                <a:cubicBezTo>
                  <a:pt x="1467798" y="705907"/>
                  <a:pt x="1474401" y="712249"/>
                  <a:pt x="1482547" y="715740"/>
                </a:cubicBezTo>
                <a:cubicBezTo>
                  <a:pt x="1526182" y="734441"/>
                  <a:pt x="1574882" y="742431"/>
                  <a:pt x="1615283" y="767359"/>
                </a:cubicBezTo>
                <a:cubicBezTo>
                  <a:pt x="1694992" y="816541"/>
                  <a:pt x="1821867" y="906033"/>
                  <a:pt x="1888128" y="995959"/>
                </a:cubicBezTo>
                <a:cubicBezTo>
                  <a:pt x="1905132" y="1019036"/>
                  <a:pt x="1917625" y="1045120"/>
                  <a:pt x="1932373" y="1069701"/>
                </a:cubicBezTo>
                <a:cubicBezTo>
                  <a:pt x="1929915" y="1084449"/>
                  <a:pt x="1930552" y="1100064"/>
                  <a:pt x="1924999" y="1113946"/>
                </a:cubicBezTo>
                <a:cubicBezTo>
                  <a:pt x="1913316" y="1143154"/>
                  <a:pt x="1894490" y="1150595"/>
                  <a:pt x="1866005" y="1158191"/>
                </a:cubicBezTo>
                <a:cubicBezTo>
                  <a:pt x="1800604" y="1175631"/>
                  <a:pt x="1773124" y="1174535"/>
                  <a:pt x="1703773" y="1180314"/>
                </a:cubicBezTo>
                <a:cubicBezTo>
                  <a:pt x="1670688" y="1169285"/>
                  <a:pt x="1634833" y="1160546"/>
                  <a:pt x="1607908" y="1136069"/>
                </a:cubicBezTo>
                <a:cubicBezTo>
                  <a:pt x="1594792" y="1124146"/>
                  <a:pt x="1586033" y="1107827"/>
                  <a:pt x="1578412" y="1091824"/>
                </a:cubicBezTo>
                <a:cubicBezTo>
                  <a:pt x="1527511" y="984932"/>
                  <a:pt x="1531163" y="967699"/>
                  <a:pt x="1504670" y="848475"/>
                </a:cubicBezTo>
                <a:cubicBezTo>
                  <a:pt x="1507128" y="818978"/>
                  <a:pt x="1498310" y="786205"/>
                  <a:pt x="1512044" y="759985"/>
                </a:cubicBezTo>
                <a:cubicBezTo>
                  <a:pt x="1527389" y="730691"/>
                  <a:pt x="1555801" y="707564"/>
                  <a:pt x="1585786" y="693617"/>
                </a:cubicBezTo>
                <a:cubicBezTo>
                  <a:pt x="1663314" y="657557"/>
                  <a:pt x="1748018" y="639540"/>
                  <a:pt x="1829134" y="612501"/>
                </a:cubicBezTo>
                <a:cubicBezTo>
                  <a:pt x="1843882" y="607585"/>
                  <a:pt x="1859474" y="604706"/>
                  <a:pt x="1873379" y="597753"/>
                </a:cubicBezTo>
                <a:lnTo>
                  <a:pt x="1902876" y="583004"/>
                </a:lnTo>
                <a:cubicBezTo>
                  <a:pt x="1939747" y="585462"/>
                  <a:pt x="1977313" y="582841"/>
                  <a:pt x="2013489" y="590378"/>
                </a:cubicBezTo>
                <a:cubicBezTo>
                  <a:pt x="2095190" y="607399"/>
                  <a:pt x="2067061" y="614137"/>
                  <a:pt x="2109354" y="664120"/>
                </a:cubicBezTo>
                <a:cubicBezTo>
                  <a:pt x="2200944" y="772363"/>
                  <a:pt x="2127523" y="648840"/>
                  <a:pt x="2205218" y="804230"/>
                </a:cubicBezTo>
                <a:cubicBezTo>
                  <a:pt x="2192928" y="858307"/>
                  <a:pt x="2190575" y="915655"/>
                  <a:pt x="2168347" y="966462"/>
                </a:cubicBezTo>
                <a:cubicBezTo>
                  <a:pt x="2131251" y="1051253"/>
                  <a:pt x="2095072" y="1034830"/>
                  <a:pt x="2028237" y="1069701"/>
                </a:cubicBezTo>
                <a:cubicBezTo>
                  <a:pt x="1994972" y="1087057"/>
                  <a:pt x="1968739" y="1119459"/>
                  <a:pt x="1932373" y="1128695"/>
                </a:cubicBezTo>
                <a:cubicBezTo>
                  <a:pt x="1811736" y="1159333"/>
                  <a:pt x="1686436" y="1167226"/>
                  <a:pt x="1563663" y="1187688"/>
                </a:cubicBezTo>
                <a:cubicBezTo>
                  <a:pt x="1524193" y="1194266"/>
                  <a:pt x="1485005" y="1202437"/>
                  <a:pt x="1445676" y="1209811"/>
                </a:cubicBezTo>
                <a:cubicBezTo>
                  <a:pt x="1369476" y="1207353"/>
                  <a:pt x="1292697" y="1212131"/>
                  <a:pt x="1217076" y="1202436"/>
                </a:cubicBezTo>
                <a:cubicBezTo>
                  <a:pt x="1195269" y="1199640"/>
                  <a:pt x="1158083" y="1172940"/>
                  <a:pt x="1158083" y="1172940"/>
                </a:cubicBezTo>
                <a:cubicBezTo>
                  <a:pt x="1101902" y="1102715"/>
                  <a:pt x="1119023" y="1141827"/>
                  <a:pt x="1143334" y="995959"/>
                </a:cubicBezTo>
                <a:cubicBezTo>
                  <a:pt x="1159663" y="897983"/>
                  <a:pt x="1184555" y="815870"/>
                  <a:pt x="1239199" y="730488"/>
                </a:cubicBezTo>
                <a:cubicBezTo>
                  <a:pt x="1251415" y="711400"/>
                  <a:pt x="1276385" y="703715"/>
                  <a:pt x="1290818" y="686243"/>
                </a:cubicBezTo>
                <a:cubicBezTo>
                  <a:pt x="1323394" y="646809"/>
                  <a:pt x="1350936" y="603440"/>
                  <a:pt x="1379308" y="560882"/>
                </a:cubicBezTo>
                <a:cubicBezTo>
                  <a:pt x="1385406" y="551735"/>
                  <a:pt x="1387020" y="539830"/>
                  <a:pt x="1394057" y="531385"/>
                </a:cubicBezTo>
                <a:cubicBezTo>
                  <a:pt x="1411860" y="510021"/>
                  <a:pt x="1435247" y="493755"/>
                  <a:pt x="1453050" y="472391"/>
                </a:cubicBezTo>
                <a:cubicBezTo>
                  <a:pt x="1488567" y="429771"/>
                  <a:pt x="1442167" y="449304"/>
                  <a:pt x="1497295" y="435520"/>
                </a:cubicBezTo>
                <a:cubicBezTo>
                  <a:pt x="1499753" y="425688"/>
                  <a:pt x="1499048" y="414456"/>
                  <a:pt x="1504670" y="406024"/>
                </a:cubicBezTo>
                <a:cubicBezTo>
                  <a:pt x="1544495" y="346289"/>
                  <a:pt x="1601439" y="364875"/>
                  <a:pt x="1438302" y="376527"/>
                </a:cubicBezTo>
                <a:cubicBezTo>
                  <a:pt x="1322773" y="374069"/>
                  <a:pt x="1205955" y="386538"/>
                  <a:pt x="1091715" y="369153"/>
                </a:cubicBezTo>
                <a:cubicBezTo>
                  <a:pt x="1076933" y="366904"/>
                  <a:pt x="1095846" y="339503"/>
                  <a:pt x="1099089" y="324907"/>
                </a:cubicBezTo>
                <a:cubicBezTo>
                  <a:pt x="1107098" y="288863"/>
                  <a:pt x="1103528" y="311201"/>
                  <a:pt x="1135960" y="288036"/>
                </a:cubicBezTo>
                <a:cubicBezTo>
                  <a:pt x="1144446" y="281975"/>
                  <a:pt x="1150709" y="273288"/>
                  <a:pt x="1158083" y="265914"/>
                </a:cubicBezTo>
                <a:cubicBezTo>
                  <a:pt x="1162999" y="253624"/>
                  <a:pt x="1171514" y="242214"/>
                  <a:pt x="1172831" y="229043"/>
                </a:cubicBezTo>
                <a:cubicBezTo>
                  <a:pt x="1184582" y="111533"/>
                  <a:pt x="951108" y="198667"/>
                  <a:pt x="922108" y="199546"/>
                </a:cubicBezTo>
                <a:cubicBezTo>
                  <a:pt x="843502" y="225748"/>
                  <a:pt x="817656" y="223034"/>
                  <a:pt x="759876" y="288036"/>
                </a:cubicBezTo>
                <a:cubicBezTo>
                  <a:pt x="740832" y="309461"/>
                  <a:pt x="730379" y="337197"/>
                  <a:pt x="715631" y="361778"/>
                </a:cubicBezTo>
                <a:cubicBezTo>
                  <a:pt x="707167" y="425257"/>
                  <a:pt x="691448" y="460603"/>
                  <a:pt x="708257" y="516636"/>
                </a:cubicBezTo>
                <a:cubicBezTo>
                  <a:pt x="713892" y="535421"/>
                  <a:pt x="744382" y="579822"/>
                  <a:pt x="752502" y="590378"/>
                </a:cubicBezTo>
                <a:cubicBezTo>
                  <a:pt x="817350" y="674681"/>
                  <a:pt x="854455" y="696982"/>
                  <a:pt x="988476" y="730488"/>
                </a:cubicBezTo>
                <a:cubicBezTo>
                  <a:pt x="1017973" y="737862"/>
                  <a:pt x="1046732" y="749395"/>
                  <a:pt x="1076966" y="752611"/>
                </a:cubicBezTo>
                <a:cubicBezTo>
                  <a:pt x="1162655" y="761727"/>
                  <a:pt x="1249031" y="762443"/>
                  <a:pt x="1335063" y="767359"/>
                </a:cubicBezTo>
                <a:cubicBezTo>
                  <a:pt x="1394057" y="764901"/>
                  <a:pt x="1453360" y="766505"/>
                  <a:pt x="1512044" y="759985"/>
                </a:cubicBezTo>
                <a:cubicBezTo>
                  <a:pt x="1574427" y="753053"/>
                  <a:pt x="1636358" y="726306"/>
                  <a:pt x="1689024" y="693617"/>
                </a:cubicBezTo>
                <a:cubicBezTo>
                  <a:pt x="1732482" y="666643"/>
                  <a:pt x="1772599" y="634624"/>
                  <a:pt x="1814386" y="605127"/>
                </a:cubicBezTo>
                <a:cubicBezTo>
                  <a:pt x="1824218" y="590379"/>
                  <a:pt x="1836262" y="576886"/>
                  <a:pt x="1843883" y="560882"/>
                </a:cubicBezTo>
                <a:cubicBezTo>
                  <a:pt x="1906307" y="429792"/>
                  <a:pt x="1928052" y="334014"/>
                  <a:pt x="1880754" y="170049"/>
                </a:cubicBezTo>
                <a:cubicBezTo>
                  <a:pt x="1867265" y="123289"/>
                  <a:pt x="1825023" y="77369"/>
                  <a:pt x="1777515" y="66811"/>
                </a:cubicBezTo>
                <a:lnTo>
                  <a:pt x="1711147" y="52062"/>
                </a:lnTo>
                <a:cubicBezTo>
                  <a:pt x="1696399" y="42230"/>
                  <a:pt x="1684511" y="24597"/>
                  <a:pt x="1666902" y="22565"/>
                </a:cubicBezTo>
                <a:cubicBezTo>
                  <a:pt x="1566323" y="10960"/>
                  <a:pt x="1489034" y="37089"/>
                  <a:pt x="1394057" y="59436"/>
                </a:cubicBezTo>
                <a:cubicBezTo>
                  <a:pt x="1311641" y="105222"/>
                  <a:pt x="1242132" y="141198"/>
                  <a:pt x="1165457" y="206920"/>
                </a:cubicBezTo>
                <a:cubicBezTo>
                  <a:pt x="1001754" y="347237"/>
                  <a:pt x="985919" y="379937"/>
                  <a:pt x="877863" y="524011"/>
                </a:cubicBezTo>
                <a:cubicBezTo>
                  <a:pt x="960737" y="901545"/>
                  <a:pt x="898676" y="818306"/>
                  <a:pt x="1187579" y="1150817"/>
                </a:cubicBezTo>
                <a:cubicBezTo>
                  <a:pt x="1229897" y="1199522"/>
                  <a:pt x="1293758" y="1226611"/>
                  <a:pt x="1335063" y="1276178"/>
                </a:cubicBezTo>
                <a:lnTo>
                  <a:pt x="1408805" y="1364669"/>
                </a:lnTo>
                <a:cubicBezTo>
                  <a:pt x="1374392" y="1391708"/>
                  <a:pt x="1343244" y="1423521"/>
                  <a:pt x="1305566" y="1445785"/>
                </a:cubicBezTo>
                <a:cubicBezTo>
                  <a:pt x="1288115" y="1456097"/>
                  <a:pt x="1266495" y="1456798"/>
                  <a:pt x="1246573" y="1460533"/>
                </a:cubicBezTo>
                <a:cubicBezTo>
                  <a:pt x="970622" y="1512274"/>
                  <a:pt x="1162681" y="1466757"/>
                  <a:pt x="981102" y="1512153"/>
                </a:cubicBezTo>
                <a:cubicBezTo>
                  <a:pt x="848366" y="1509695"/>
                  <a:pt x="713986" y="1525753"/>
                  <a:pt x="582895" y="1504778"/>
                </a:cubicBezTo>
                <a:cubicBezTo>
                  <a:pt x="563326" y="1501647"/>
                  <a:pt x="604087" y="1471152"/>
                  <a:pt x="612392" y="1453159"/>
                </a:cubicBezTo>
                <a:cubicBezTo>
                  <a:pt x="618907" y="1439044"/>
                  <a:pt x="620189" y="1422819"/>
                  <a:pt x="627141" y="1408914"/>
                </a:cubicBezTo>
                <a:cubicBezTo>
                  <a:pt x="635068" y="1393060"/>
                  <a:pt x="646002" y="1378849"/>
                  <a:pt x="656637" y="1364669"/>
                </a:cubicBezTo>
                <a:cubicBezTo>
                  <a:pt x="697642" y="1309996"/>
                  <a:pt x="742808" y="1258424"/>
                  <a:pt x="781999" y="1202436"/>
                </a:cubicBezTo>
                <a:cubicBezTo>
                  <a:pt x="799205" y="1177856"/>
                  <a:pt x="813546" y="1150997"/>
                  <a:pt x="833618" y="1128695"/>
                </a:cubicBezTo>
                <a:cubicBezTo>
                  <a:pt x="913078" y="1040406"/>
                  <a:pt x="1131325" y="900466"/>
                  <a:pt x="1180205" y="863224"/>
                </a:cubicBezTo>
                <a:cubicBezTo>
                  <a:pt x="1213495" y="837860"/>
                  <a:pt x="1281243" y="750261"/>
                  <a:pt x="1298192" y="730488"/>
                </a:cubicBezTo>
                <a:cubicBezTo>
                  <a:pt x="1302717" y="725209"/>
                  <a:pt x="1312941" y="722693"/>
                  <a:pt x="1312941" y="715740"/>
                </a:cubicBezTo>
                <a:cubicBezTo>
                  <a:pt x="1312941" y="710243"/>
                  <a:pt x="1303108" y="720656"/>
                  <a:pt x="1298192" y="72311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1" name="Freeform 10"/>
          <p:cNvSpPr/>
          <p:nvPr/>
        </p:nvSpPr>
        <p:spPr>
          <a:xfrm>
            <a:off x="3937819" y="4865767"/>
            <a:ext cx="1524920" cy="1394923"/>
          </a:xfrm>
          <a:custGeom>
            <a:gdLst>
              <a:gd name="connsiteX0" fmla="*/ 280220 w 1524920"/>
              <a:gd name="connsiteY0" fmla="*/ 215052 h 1394923"/>
              <a:gd name="connsiteX1" fmla="*/ 228600 w 1524920"/>
              <a:gd name="connsiteY1" fmla="*/ 281420 h 1394923"/>
              <a:gd name="connsiteX2" fmla="*/ 199104 w 1524920"/>
              <a:gd name="connsiteY2" fmla="*/ 384659 h 1394923"/>
              <a:gd name="connsiteX3" fmla="*/ 169607 w 1524920"/>
              <a:gd name="connsiteY3" fmla="*/ 458401 h 1394923"/>
              <a:gd name="connsiteX4" fmla="*/ 154858 w 1524920"/>
              <a:gd name="connsiteY4" fmla="*/ 554265 h 1394923"/>
              <a:gd name="connsiteX5" fmla="*/ 140110 w 1524920"/>
              <a:gd name="connsiteY5" fmla="*/ 628007 h 1394923"/>
              <a:gd name="connsiteX6" fmla="*/ 169607 w 1524920"/>
              <a:gd name="connsiteY6" fmla="*/ 716498 h 1394923"/>
              <a:gd name="connsiteX7" fmla="*/ 258097 w 1524920"/>
              <a:gd name="connsiteY7" fmla="*/ 591136 h 1394923"/>
              <a:gd name="connsiteX8" fmla="*/ 294968 w 1524920"/>
              <a:gd name="connsiteY8" fmla="*/ 524768 h 1394923"/>
              <a:gd name="connsiteX9" fmla="*/ 376084 w 1524920"/>
              <a:gd name="connsiteY9" fmla="*/ 414156 h 1394923"/>
              <a:gd name="connsiteX10" fmla="*/ 435078 w 1524920"/>
              <a:gd name="connsiteY10" fmla="*/ 288794 h 1394923"/>
              <a:gd name="connsiteX11" fmla="*/ 449826 w 1524920"/>
              <a:gd name="connsiteY11" fmla="*/ 237175 h 1394923"/>
              <a:gd name="connsiteX12" fmla="*/ 457200 w 1524920"/>
              <a:gd name="connsiteY12" fmla="*/ 215052 h 1394923"/>
              <a:gd name="connsiteX13" fmla="*/ 442452 w 1524920"/>
              <a:gd name="connsiteY13" fmla="*/ 229801 h 1394923"/>
              <a:gd name="connsiteX14" fmla="*/ 442452 w 1524920"/>
              <a:gd name="connsiteY14" fmla="*/ 369910 h 1394923"/>
              <a:gd name="connsiteX15" fmla="*/ 494071 w 1524920"/>
              <a:gd name="connsiteY15" fmla="*/ 392033 h 1394923"/>
              <a:gd name="connsiteX16" fmla="*/ 656304 w 1524920"/>
              <a:gd name="connsiteY16" fmla="*/ 355162 h 1394923"/>
              <a:gd name="connsiteX17" fmla="*/ 700549 w 1524920"/>
              <a:gd name="connsiteY17" fmla="*/ 340414 h 1394923"/>
              <a:gd name="connsiteX18" fmla="*/ 730046 w 1524920"/>
              <a:gd name="connsiteY18" fmla="*/ 310917 h 1394923"/>
              <a:gd name="connsiteX19" fmla="*/ 759542 w 1524920"/>
              <a:gd name="connsiteY19" fmla="*/ 296168 h 1394923"/>
              <a:gd name="connsiteX20" fmla="*/ 774291 w 1524920"/>
              <a:gd name="connsiteY20" fmla="*/ 274046 h 1394923"/>
              <a:gd name="connsiteX21" fmla="*/ 744794 w 1524920"/>
              <a:gd name="connsiteY21" fmla="*/ 288794 h 1394923"/>
              <a:gd name="connsiteX22" fmla="*/ 641555 w 1524920"/>
              <a:gd name="connsiteY22" fmla="*/ 392033 h 1394923"/>
              <a:gd name="connsiteX23" fmla="*/ 567813 w 1524920"/>
              <a:gd name="connsiteY23" fmla="*/ 465775 h 1394923"/>
              <a:gd name="connsiteX24" fmla="*/ 464575 w 1524920"/>
              <a:gd name="connsiteY24" fmla="*/ 605885 h 1394923"/>
              <a:gd name="connsiteX25" fmla="*/ 383458 w 1524920"/>
              <a:gd name="connsiteY25" fmla="*/ 753368 h 1394923"/>
              <a:gd name="connsiteX26" fmla="*/ 376084 w 1524920"/>
              <a:gd name="connsiteY26" fmla="*/ 834485 h 1394923"/>
              <a:gd name="connsiteX27" fmla="*/ 420329 w 1524920"/>
              <a:gd name="connsiteY27" fmla="*/ 900852 h 1394923"/>
              <a:gd name="connsiteX28" fmla="*/ 331839 w 1524920"/>
              <a:gd name="connsiteY28" fmla="*/ 886104 h 1394923"/>
              <a:gd name="connsiteX29" fmla="*/ 243349 w 1524920"/>
              <a:gd name="connsiteY29" fmla="*/ 856607 h 1394923"/>
              <a:gd name="connsiteX30" fmla="*/ 110613 w 1524920"/>
              <a:gd name="connsiteY30" fmla="*/ 723872 h 1394923"/>
              <a:gd name="connsiteX31" fmla="*/ 73742 w 1524920"/>
              <a:gd name="connsiteY31" fmla="*/ 628007 h 1394923"/>
              <a:gd name="connsiteX32" fmla="*/ 66368 w 1524920"/>
              <a:gd name="connsiteY32" fmla="*/ 421530 h 1394923"/>
              <a:gd name="connsiteX33" fmla="*/ 206478 w 1524920"/>
              <a:gd name="connsiteY33" fmla="*/ 296168 h 1394923"/>
              <a:gd name="connsiteX34" fmla="*/ 368710 w 1524920"/>
              <a:gd name="connsiteY34" fmla="*/ 192930 h 1394923"/>
              <a:gd name="connsiteX35" fmla="*/ 449826 w 1524920"/>
              <a:gd name="connsiteY35" fmla="*/ 156059 h 1394923"/>
              <a:gd name="connsiteX36" fmla="*/ 486697 w 1524920"/>
              <a:gd name="connsiteY36" fmla="*/ 170807 h 1394923"/>
              <a:gd name="connsiteX37" fmla="*/ 523568 w 1524920"/>
              <a:gd name="connsiteY37" fmla="*/ 251923 h 1394923"/>
              <a:gd name="connsiteX38" fmla="*/ 560439 w 1524920"/>
              <a:gd name="connsiteY38" fmla="*/ 318291 h 1394923"/>
              <a:gd name="connsiteX39" fmla="*/ 648929 w 1524920"/>
              <a:gd name="connsiteY39" fmla="*/ 569014 h 1394923"/>
              <a:gd name="connsiteX40" fmla="*/ 604684 w 1524920"/>
              <a:gd name="connsiteY40" fmla="*/ 797614 h 1394923"/>
              <a:gd name="connsiteX41" fmla="*/ 575187 w 1524920"/>
              <a:gd name="connsiteY41" fmla="*/ 819736 h 1394923"/>
              <a:gd name="connsiteX42" fmla="*/ 567813 w 1524920"/>
              <a:gd name="connsiteY42" fmla="*/ 841859 h 1394923"/>
              <a:gd name="connsiteX43" fmla="*/ 516194 w 1524920"/>
              <a:gd name="connsiteY43" fmla="*/ 900852 h 1394923"/>
              <a:gd name="connsiteX44" fmla="*/ 589936 w 1524920"/>
              <a:gd name="connsiteY44" fmla="*/ 981968 h 1394923"/>
              <a:gd name="connsiteX45" fmla="*/ 663678 w 1524920"/>
              <a:gd name="connsiteY45" fmla="*/ 1011465 h 1394923"/>
              <a:gd name="connsiteX46" fmla="*/ 700549 w 1524920"/>
              <a:gd name="connsiteY46" fmla="*/ 1033588 h 1394923"/>
              <a:gd name="connsiteX47" fmla="*/ 722671 w 1524920"/>
              <a:gd name="connsiteY47" fmla="*/ 1077833 h 1394923"/>
              <a:gd name="connsiteX48" fmla="*/ 693175 w 1524920"/>
              <a:gd name="connsiteY48" fmla="*/ 1114704 h 1394923"/>
              <a:gd name="connsiteX49" fmla="*/ 567813 w 1524920"/>
              <a:gd name="connsiteY49" fmla="*/ 1129452 h 1394923"/>
              <a:gd name="connsiteX50" fmla="*/ 494071 w 1524920"/>
              <a:gd name="connsiteY50" fmla="*/ 1151575 h 1394923"/>
              <a:gd name="connsiteX51" fmla="*/ 398207 w 1524920"/>
              <a:gd name="connsiteY51" fmla="*/ 1144201 h 1394923"/>
              <a:gd name="connsiteX52" fmla="*/ 309716 w 1524920"/>
              <a:gd name="connsiteY52" fmla="*/ 1129452 h 1394923"/>
              <a:gd name="connsiteX53" fmla="*/ 206478 w 1524920"/>
              <a:gd name="connsiteY53" fmla="*/ 1114704 h 1394923"/>
              <a:gd name="connsiteX54" fmla="*/ 213852 w 1524920"/>
              <a:gd name="connsiteY54" fmla="*/ 1092581 h 1394923"/>
              <a:gd name="connsiteX55" fmla="*/ 361336 w 1524920"/>
              <a:gd name="connsiteY55" fmla="*/ 952472 h 1394923"/>
              <a:gd name="connsiteX56" fmla="*/ 390833 w 1524920"/>
              <a:gd name="connsiteY56" fmla="*/ 922975 h 1394923"/>
              <a:gd name="connsiteX57" fmla="*/ 582562 w 1524920"/>
              <a:gd name="connsiteY57" fmla="*/ 745994 h 1394923"/>
              <a:gd name="connsiteX58" fmla="*/ 671052 w 1524920"/>
              <a:gd name="connsiteY58" fmla="*/ 664878 h 1394923"/>
              <a:gd name="connsiteX59" fmla="*/ 722671 w 1524920"/>
              <a:gd name="connsiteY59" fmla="*/ 635381 h 1394923"/>
              <a:gd name="connsiteX60" fmla="*/ 825910 w 1524920"/>
              <a:gd name="connsiteY60" fmla="*/ 532143 h 1394923"/>
              <a:gd name="connsiteX61" fmla="*/ 840658 w 1524920"/>
              <a:gd name="connsiteY61" fmla="*/ 517394 h 1394923"/>
              <a:gd name="connsiteX62" fmla="*/ 877529 w 1524920"/>
              <a:gd name="connsiteY62" fmla="*/ 495272 h 1394923"/>
              <a:gd name="connsiteX63" fmla="*/ 899652 w 1524920"/>
              <a:gd name="connsiteY63" fmla="*/ 524768 h 1394923"/>
              <a:gd name="connsiteX64" fmla="*/ 877529 w 1524920"/>
              <a:gd name="connsiteY64" fmla="*/ 620633 h 1394923"/>
              <a:gd name="connsiteX65" fmla="*/ 737420 w 1524920"/>
              <a:gd name="connsiteY65" fmla="*/ 834485 h 1394923"/>
              <a:gd name="connsiteX66" fmla="*/ 604684 w 1524920"/>
              <a:gd name="connsiteY66" fmla="*/ 1018839 h 1394923"/>
              <a:gd name="connsiteX67" fmla="*/ 589936 w 1524920"/>
              <a:gd name="connsiteY67" fmla="*/ 1048336 h 1394923"/>
              <a:gd name="connsiteX68" fmla="*/ 567813 w 1524920"/>
              <a:gd name="connsiteY68" fmla="*/ 1070459 h 1394923"/>
              <a:gd name="connsiteX69" fmla="*/ 781665 w 1524920"/>
              <a:gd name="connsiteY69" fmla="*/ 1026214 h 1394923"/>
              <a:gd name="connsiteX70" fmla="*/ 1002891 w 1524920"/>
              <a:gd name="connsiteY70" fmla="*/ 908227 h 1394923"/>
              <a:gd name="connsiteX71" fmla="*/ 1474839 w 1524920"/>
              <a:gd name="connsiteY71" fmla="*/ 517394 h 1394923"/>
              <a:gd name="connsiteX72" fmla="*/ 1504336 w 1524920"/>
              <a:gd name="connsiteY72" fmla="*/ 465775 h 1394923"/>
              <a:gd name="connsiteX73" fmla="*/ 1511710 w 1524920"/>
              <a:gd name="connsiteY73" fmla="*/ 251923 h 1394923"/>
              <a:gd name="connsiteX74" fmla="*/ 1467465 w 1524920"/>
              <a:gd name="connsiteY74" fmla="*/ 192930 h 1394923"/>
              <a:gd name="connsiteX75" fmla="*/ 1334729 w 1524920"/>
              <a:gd name="connsiteY75" fmla="*/ 119188 h 1394923"/>
              <a:gd name="connsiteX76" fmla="*/ 1275736 w 1524920"/>
              <a:gd name="connsiteY76" fmla="*/ 104439 h 1394923"/>
              <a:gd name="connsiteX77" fmla="*/ 1128252 w 1524920"/>
              <a:gd name="connsiteY77" fmla="*/ 82317 h 1394923"/>
              <a:gd name="connsiteX78" fmla="*/ 921775 w 1524920"/>
              <a:gd name="connsiteY78" fmla="*/ 67568 h 1394923"/>
              <a:gd name="connsiteX79" fmla="*/ 752168 w 1524920"/>
              <a:gd name="connsiteY79" fmla="*/ 52820 h 1394923"/>
              <a:gd name="connsiteX80" fmla="*/ 553065 w 1524920"/>
              <a:gd name="connsiteY80" fmla="*/ 97065 h 1394923"/>
              <a:gd name="connsiteX81" fmla="*/ 523568 w 1524920"/>
              <a:gd name="connsiteY81" fmla="*/ 126562 h 1394923"/>
              <a:gd name="connsiteX82" fmla="*/ 479323 w 1524920"/>
              <a:gd name="connsiteY82" fmla="*/ 244549 h 1394923"/>
              <a:gd name="connsiteX83" fmla="*/ 464575 w 1524920"/>
              <a:gd name="connsiteY83" fmla="*/ 303543 h 1394923"/>
              <a:gd name="connsiteX84" fmla="*/ 486697 w 1524920"/>
              <a:gd name="connsiteY84" fmla="*/ 355162 h 1394923"/>
              <a:gd name="connsiteX85" fmla="*/ 567813 w 1524920"/>
              <a:gd name="connsiteY85" fmla="*/ 347788 h 1394923"/>
              <a:gd name="connsiteX86" fmla="*/ 641555 w 1524920"/>
              <a:gd name="connsiteY86" fmla="*/ 274046 h 1394923"/>
              <a:gd name="connsiteX87" fmla="*/ 671052 w 1524920"/>
              <a:gd name="connsiteY87" fmla="*/ 185556 h 1394923"/>
              <a:gd name="connsiteX88" fmla="*/ 641555 w 1524920"/>
              <a:gd name="connsiteY88" fmla="*/ 15949 h 1394923"/>
              <a:gd name="connsiteX89" fmla="*/ 597310 w 1524920"/>
              <a:gd name="connsiteY89" fmla="*/ 8575 h 1394923"/>
              <a:gd name="connsiteX90" fmla="*/ 545691 w 1524920"/>
              <a:gd name="connsiteY90" fmla="*/ 30698 h 1394923"/>
              <a:gd name="connsiteX91" fmla="*/ 538316 w 1524920"/>
              <a:gd name="connsiteY91" fmla="*/ 60194 h 1394923"/>
              <a:gd name="connsiteX92" fmla="*/ 508820 w 1524920"/>
              <a:gd name="connsiteY92" fmla="*/ 97065 h 1394923"/>
              <a:gd name="connsiteX93" fmla="*/ 449826 w 1524920"/>
              <a:gd name="connsiteY93" fmla="*/ 215052 h 1394923"/>
              <a:gd name="connsiteX94" fmla="*/ 442452 w 1524920"/>
              <a:gd name="connsiteY94" fmla="*/ 428904 h 1394923"/>
              <a:gd name="connsiteX95" fmla="*/ 457200 w 1524920"/>
              <a:gd name="connsiteY95" fmla="*/ 495272 h 1394923"/>
              <a:gd name="connsiteX96" fmla="*/ 553065 w 1524920"/>
              <a:gd name="connsiteY96" fmla="*/ 620633 h 1394923"/>
              <a:gd name="connsiteX97" fmla="*/ 671052 w 1524920"/>
              <a:gd name="connsiteY97" fmla="*/ 694375 h 1394923"/>
              <a:gd name="connsiteX98" fmla="*/ 774291 w 1524920"/>
              <a:gd name="connsiteY98" fmla="*/ 753368 h 1394923"/>
              <a:gd name="connsiteX99" fmla="*/ 884904 w 1524920"/>
              <a:gd name="connsiteY99" fmla="*/ 804988 h 1394923"/>
              <a:gd name="connsiteX100" fmla="*/ 840658 w 1524920"/>
              <a:gd name="connsiteY100" fmla="*/ 819736 h 1394923"/>
              <a:gd name="connsiteX101" fmla="*/ 110613 w 1524920"/>
              <a:gd name="connsiteY101" fmla="*/ 775491 h 1394923"/>
              <a:gd name="connsiteX102" fmla="*/ 14749 w 1524920"/>
              <a:gd name="connsiteY102" fmla="*/ 687001 h 1394923"/>
              <a:gd name="connsiteX103" fmla="*/ 0 w 1524920"/>
              <a:gd name="connsiteY103" fmla="*/ 642756 h 1394923"/>
              <a:gd name="connsiteX104" fmla="*/ 7375 w 1524920"/>
              <a:gd name="connsiteY104" fmla="*/ 465775 h 1394923"/>
              <a:gd name="connsiteX105" fmla="*/ 51620 w 1524920"/>
              <a:gd name="connsiteY105" fmla="*/ 207678 h 1394923"/>
              <a:gd name="connsiteX106" fmla="*/ 81116 w 1524920"/>
              <a:gd name="connsiteY106" fmla="*/ 163433 h 1394923"/>
              <a:gd name="connsiteX107" fmla="*/ 110613 w 1524920"/>
              <a:gd name="connsiteY107" fmla="*/ 52820 h 1394923"/>
              <a:gd name="connsiteX108" fmla="*/ 125362 w 1524920"/>
              <a:gd name="connsiteY108" fmla="*/ 8575 h 1394923"/>
              <a:gd name="connsiteX109" fmla="*/ 147484 w 1524920"/>
              <a:gd name="connsiteY109" fmla="*/ 1201 h 1394923"/>
              <a:gd name="connsiteX110" fmla="*/ 250723 w 1524920"/>
              <a:gd name="connsiteY110" fmla="*/ 89691 h 1394923"/>
              <a:gd name="connsiteX111" fmla="*/ 420329 w 1524920"/>
              <a:gd name="connsiteY111" fmla="*/ 303543 h 1394923"/>
              <a:gd name="connsiteX112" fmla="*/ 427704 w 1524920"/>
              <a:gd name="connsiteY112" fmla="*/ 414156 h 1394923"/>
              <a:gd name="connsiteX113" fmla="*/ 412955 w 1524920"/>
              <a:gd name="connsiteY113" fmla="*/ 473149 h 1394923"/>
              <a:gd name="connsiteX114" fmla="*/ 280220 w 1524920"/>
              <a:gd name="connsiteY114" fmla="*/ 591136 h 1394923"/>
              <a:gd name="connsiteX115" fmla="*/ 184355 w 1524920"/>
              <a:gd name="connsiteY115" fmla="*/ 679627 h 1394923"/>
              <a:gd name="connsiteX116" fmla="*/ 191729 w 1524920"/>
              <a:gd name="connsiteY116" fmla="*/ 709123 h 1394923"/>
              <a:gd name="connsiteX117" fmla="*/ 317091 w 1524920"/>
              <a:gd name="connsiteY117" fmla="*/ 760743 h 1394923"/>
              <a:gd name="connsiteX118" fmla="*/ 656304 w 1524920"/>
              <a:gd name="connsiteY118" fmla="*/ 745994 h 1394923"/>
              <a:gd name="connsiteX119" fmla="*/ 943897 w 1524920"/>
              <a:gd name="connsiteY119" fmla="*/ 716498 h 1394923"/>
              <a:gd name="connsiteX120" fmla="*/ 914400 w 1524920"/>
              <a:gd name="connsiteY120" fmla="*/ 768117 h 1394923"/>
              <a:gd name="connsiteX121" fmla="*/ 899652 w 1524920"/>
              <a:gd name="connsiteY121" fmla="*/ 790239 h 1394923"/>
              <a:gd name="connsiteX122" fmla="*/ 796413 w 1524920"/>
              <a:gd name="connsiteY122" fmla="*/ 886104 h 1394923"/>
              <a:gd name="connsiteX123" fmla="*/ 700549 w 1524920"/>
              <a:gd name="connsiteY123" fmla="*/ 981968 h 1394923"/>
              <a:gd name="connsiteX124" fmla="*/ 766916 w 1524920"/>
              <a:gd name="connsiteY124" fmla="*/ 989343 h 1394923"/>
              <a:gd name="connsiteX125" fmla="*/ 884904 w 1524920"/>
              <a:gd name="connsiteY125" fmla="*/ 922975 h 1394923"/>
              <a:gd name="connsiteX126" fmla="*/ 929149 w 1524920"/>
              <a:gd name="connsiteY126" fmla="*/ 900852 h 1394923"/>
              <a:gd name="connsiteX127" fmla="*/ 892278 w 1524920"/>
              <a:gd name="connsiteY127" fmla="*/ 886104 h 1394923"/>
              <a:gd name="connsiteX128" fmla="*/ 781665 w 1524920"/>
              <a:gd name="connsiteY128" fmla="*/ 908227 h 1394923"/>
              <a:gd name="connsiteX129" fmla="*/ 663678 w 1524920"/>
              <a:gd name="connsiteY129" fmla="*/ 952472 h 1394923"/>
              <a:gd name="connsiteX130" fmla="*/ 575187 w 1524920"/>
              <a:gd name="connsiteY130" fmla="*/ 989343 h 1394923"/>
              <a:gd name="connsiteX131" fmla="*/ 553065 w 1524920"/>
              <a:gd name="connsiteY131" fmla="*/ 1004091 h 1394923"/>
              <a:gd name="connsiteX132" fmla="*/ 538316 w 1524920"/>
              <a:gd name="connsiteY132" fmla="*/ 1018839 h 1394923"/>
              <a:gd name="connsiteX133" fmla="*/ 486697 w 1524920"/>
              <a:gd name="connsiteY133" fmla="*/ 1033588 h 1394923"/>
              <a:gd name="connsiteX134" fmla="*/ 464575 w 1524920"/>
              <a:gd name="connsiteY134" fmla="*/ 1040962 h 1394923"/>
              <a:gd name="connsiteX135" fmla="*/ 442452 w 1524920"/>
              <a:gd name="connsiteY135" fmla="*/ 1055710 h 1394923"/>
              <a:gd name="connsiteX136" fmla="*/ 317091 w 1524920"/>
              <a:gd name="connsiteY136" fmla="*/ 1063085 h 1394923"/>
              <a:gd name="connsiteX137" fmla="*/ 272846 w 1524920"/>
              <a:gd name="connsiteY137" fmla="*/ 1077833 h 1394923"/>
              <a:gd name="connsiteX138" fmla="*/ 258097 w 1524920"/>
              <a:gd name="connsiteY138" fmla="*/ 1092581 h 1394923"/>
              <a:gd name="connsiteX139" fmla="*/ 117987 w 1524920"/>
              <a:gd name="connsiteY139" fmla="*/ 1217943 h 1394923"/>
              <a:gd name="connsiteX140" fmla="*/ 88491 w 1524920"/>
              <a:gd name="connsiteY140" fmla="*/ 1247439 h 1394923"/>
              <a:gd name="connsiteX141" fmla="*/ 66368 w 1524920"/>
              <a:gd name="connsiteY141" fmla="*/ 1269562 h 1394923"/>
              <a:gd name="connsiteX142" fmla="*/ 58994 w 1524920"/>
              <a:gd name="connsiteY142" fmla="*/ 1291685 h 1394923"/>
              <a:gd name="connsiteX143" fmla="*/ 110613 w 1524920"/>
              <a:gd name="connsiteY143" fmla="*/ 1299059 h 1394923"/>
              <a:gd name="connsiteX144" fmla="*/ 162233 w 1524920"/>
              <a:gd name="connsiteY144" fmla="*/ 1276936 h 1394923"/>
              <a:gd name="connsiteX145" fmla="*/ 243349 w 1524920"/>
              <a:gd name="connsiteY145" fmla="*/ 1217943 h 1394923"/>
              <a:gd name="connsiteX146" fmla="*/ 309716 w 1524920"/>
              <a:gd name="connsiteY146" fmla="*/ 1188446 h 1394923"/>
              <a:gd name="connsiteX147" fmla="*/ 597310 w 1524920"/>
              <a:gd name="connsiteY147" fmla="*/ 1033588 h 1394923"/>
              <a:gd name="connsiteX148" fmla="*/ 1061884 w 1524920"/>
              <a:gd name="connsiteY148" fmla="*/ 797614 h 1394923"/>
              <a:gd name="connsiteX149" fmla="*/ 1224116 w 1524920"/>
              <a:gd name="connsiteY149" fmla="*/ 679627 h 1394923"/>
              <a:gd name="connsiteX150" fmla="*/ 1297858 w 1524920"/>
              <a:gd name="connsiteY150" fmla="*/ 650130 h 1394923"/>
              <a:gd name="connsiteX151" fmla="*/ 1349478 w 1524920"/>
              <a:gd name="connsiteY151" fmla="*/ 605885 h 1394923"/>
              <a:gd name="connsiteX152" fmla="*/ 1364226 w 1524920"/>
              <a:gd name="connsiteY152" fmla="*/ 591136 h 1394923"/>
              <a:gd name="connsiteX153" fmla="*/ 1386349 w 1524920"/>
              <a:gd name="connsiteY153" fmla="*/ 583762 h 1394923"/>
              <a:gd name="connsiteX154" fmla="*/ 1393723 w 1524920"/>
              <a:gd name="connsiteY154" fmla="*/ 495272 h 1394923"/>
              <a:gd name="connsiteX155" fmla="*/ 1386349 w 1524920"/>
              <a:gd name="connsiteY155" fmla="*/ 458401 h 1394923"/>
              <a:gd name="connsiteX156" fmla="*/ 1356852 w 1524920"/>
              <a:gd name="connsiteY156" fmla="*/ 436278 h 1394923"/>
              <a:gd name="connsiteX157" fmla="*/ 1349478 w 1524920"/>
              <a:gd name="connsiteY157" fmla="*/ 414156 h 1394923"/>
              <a:gd name="connsiteX158" fmla="*/ 1275736 w 1524920"/>
              <a:gd name="connsiteY158" fmla="*/ 384659 h 1394923"/>
              <a:gd name="connsiteX159" fmla="*/ 1253613 w 1524920"/>
              <a:gd name="connsiteY159" fmla="*/ 399407 h 1394923"/>
              <a:gd name="connsiteX160" fmla="*/ 1216742 w 1524920"/>
              <a:gd name="connsiteY160" fmla="*/ 672252 h 1394923"/>
              <a:gd name="connsiteX161" fmla="*/ 1260987 w 1524920"/>
              <a:gd name="connsiteY161" fmla="*/ 760743 h 1394923"/>
              <a:gd name="connsiteX162" fmla="*/ 1312607 w 1524920"/>
              <a:gd name="connsiteY162" fmla="*/ 790239 h 1394923"/>
              <a:gd name="connsiteX163" fmla="*/ 1342104 w 1524920"/>
              <a:gd name="connsiteY163" fmla="*/ 819736 h 1394923"/>
              <a:gd name="connsiteX164" fmla="*/ 1386349 w 1524920"/>
              <a:gd name="connsiteY164" fmla="*/ 856607 h 1394923"/>
              <a:gd name="connsiteX165" fmla="*/ 1437968 w 1524920"/>
              <a:gd name="connsiteY165" fmla="*/ 893478 h 1394923"/>
              <a:gd name="connsiteX166" fmla="*/ 1460091 w 1524920"/>
              <a:gd name="connsiteY166" fmla="*/ 908227 h 1394923"/>
              <a:gd name="connsiteX167" fmla="*/ 1519084 w 1524920"/>
              <a:gd name="connsiteY167" fmla="*/ 915601 h 1394923"/>
              <a:gd name="connsiteX168" fmla="*/ 1489587 w 1524920"/>
              <a:gd name="connsiteY168" fmla="*/ 959846 h 1394923"/>
              <a:gd name="connsiteX169" fmla="*/ 1452716 w 1524920"/>
              <a:gd name="connsiteY169" fmla="*/ 1040962 h 1394923"/>
              <a:gd name="connsiteX170" fmla="*/ 1415846 w 1524920"/>
              <a:gd name="connsiteY170" fmla="*/ 1107330 h 1394923"/>
              <a:gd name="connsiteX171" fmla="*/ 1401097 w 1524920"/>
              <a:gd name="connsiteY171" fmla="*/ 1151575 h 1394923"/>
              <a:gd name="connsiteX172" fmla="*/ 1342104 w 1524920"/>
              <a:gd name="connsiteY172" fmla="*/ 1247439 h 1394923"/>
              <a:gd name="connsiteX173" fmla="*/ 1319981 w 1524920"/>
              <a:gd name="connsiteY173" fmla="*/ 1299059 h 1394923"/>
              <a:gd name="connsiteX174" fmla="*/ 1297858 w 1524920"/>
              <a:gd name="connsiteY174" fmla="*/ 1335930 h 1394923"/>
              <a:gd name="connsiteX175" fmla="*/ 1275736 w 1524920"/>
              <a:gd name="connsiteY175" fmla="*/ 1343304 h 1394923"/>
              <a:gd name="connsiteX176" fmla="*/ 1253613 w 1524920"/>
              <a:gd name="connsiteY176" fmla="*/ 1365427 h 1394923"/>
              <a:gd name="connsiteX177" fmla="*/ 1128252 w 1524920"/>
              <a:gd name="connsiteY177" fmla="*/ 1394923 h 1394923"/>
              <a:gd name="connsiteX178" fmla="*/ 833284 w 1524920"/>
              <a:gd name="connsiteY178" fmla="*/ 1372801 h 1394923"/>
              <a:gd name="connsiteX179" fmla="*/ 766916 w 1524920"/>
              <a:gd name="connsiteY179" fmla="*/ 1358052 h 1394923"/>
              <a:gd name="connsiteX180" fmla="*/ 634181 w 1524920"/>
              <a:gd name="connsiteY180" fmla="*/ 1306433 h 1394923"/>
              <a:gd name="connsiteX181" fmla="*/ 523568 w 1524920"/>
              <a:gd name="connsiteY181" fmla="*/ 1276936 h 1394923"/>
              <a:gd name="connsiteX182" fmla="*/ 412955 w 1524920"/>
              <a:gd name="connsiteY182" fmla="*/ 1240065 h 1394923"/>
              <a:gd name="connsiteX183" fmla="*/ 390833 w 1524920"/>
              <a:gd name="connsiteY183" fmla="*/ 1210568 h 1394923"/>
              <a:gd name="connsiteX184" fmla="*/ 376084 w 1524920"/>
              <a:gd name="connsiteY184" fmla="*/ 1188446 h 1394923"/>
              <a:gd name="connsiteX185" fmla="*/ 324465 w 1524920"/>
              <a:gd name="connsiteY185" fmla="*/ 1151575 h 1394923"/>
              <a:gd name="connsiteX186" fmla="*/ 309716 w 1524920"/>
              <a:gd name="connsiteY186" fmla="*/ 1122078 h 1394923"/>
              <a:gd name="connsiteX187" fmla="*/ 287594 w 1524920"/>
              <a:gd name="connsiteY187" fmla="*/ 1092581 h 1394923"/>
              <a:gd name="connsiteX188" fmla="*/ 280220 w 1524920"/>
              <a:gd name="connsiteY188" fmla="*/ 1063085 h 1394923"/>
              <a:gd name="connsiteX189" fmla="*/ 302342 w 1524920"/>
              <a:gd name="connsiteY189" fmla="*/ 937723 h 1394923"/>
              <a:gd name="connsiteX190" fmla="*/ 383458 w 1524920"/>
              <a:gd name="connsiteY190" fmla="*/ 856607 h 1394923"/>
              <a:gd name="connsiteX191" fmla="*/ 671052 w 1524920"/>
              <a:gd name="connsiteY191" fmla="*/ 679627 h 1394923"/>
              <a:gd name="connsiteX192" fmla="*/ 862781 w 1524920"/>
              <a:gd name="connsiteY192" fmla="*/ 583762 h 1394923"/>
              <a:gd name="connsiteX193" fmla="*/ 1002891 w 1524920"/>
              <a:gd name="connsiteY193" fmla="*/ 517394 h 1394923"/>
              <a:gd name="connsiteX194" fmla="*/ 1047136 w 1524920"/>
              <a:gd name="connsiteY194" fmla="*/ 487898 h 1394923"/>
              <a:gd name="connsiteX195" fmla="*/ 1187246 w 1524920"/>
              <a:gd name="connsiteY195" fmla="*/ 458401 h 1394923"/>
              <a:gd name="connsiteX196" fmla="*/ 1224116 w 1524920"/>
              <a:gd name="connsiteY196" fmla="*/ 473149 h 1394923"/>
              <a:gd name="connsiteX197" fmla="*/ 1194620 w 1524920"/>
              <a:gd name="connsiteY197" fmla="*/ 546891 h 1394923"/>
              <a:gd name="connsiteX198" fmla="*/ 1017639 w 1524920"/>
              <a:gd name="connsiteY198" fmla="*/ 524768 h 1394923"/>
              <a:gd name="connsiteX199" fmla="*/ 825910 w 1524920"/>
              <a:gd name="connsiteY199" fmla="*/ 428904 h 1394923"/>
              <a:gd name="connsiteX200" fmla="*/ 707923 w 1524920"/>
              <a:gd name="connsiteY200" fmla="*/ 384659 h 1394923"/>
              <a:gd name="connsiteX201" fmla="*/ 612058 w 1524920"/>
              <a:gd name="connsiteY201" fmla="*/ 310917 h 1394923"/>
              <a:gd name="connsiteX202" fmla="*/ 435078 w 1524920"/>
              <a:gd name="connsiteY202" fmla="*/ 133936 h 1394923"/>
              <a:gd name="connsiteX203" fmla="*/ 405581 w 1524920"/>
              <a:gd name="connsiteY203" fmla="*/ 52820 h 1394923"/>
              <a:gd name="connsiteX204" fmla="*/ 412955 w 1524920"/>
              <a:gd name="connsiteY204" fmla="*/ 15949 h 1394923"/>
              <a:gd name="connsiteX205" fmla="*/ 501446 w 1524920"/>
              <a:gd name="connsiteY205" fmla="*/ 8575 h 1394923"/>
              <a:gd name="connsiteX206" fmla="*/ 582562 w 1524920"/>
              <a:gd name="connsiteY206" fmla="*/ 82317 h 1394923"/>
              <a:gd name="connsiteX207" fmla="*/ 641555 w 1524920"/>
              <a:gd name="connsiteY207" fmla="*/ 148685 h 1394923"/>
              <a:gd name="connsiteX208" fmla="*/ 648929 w 1524920"/>
              <a:gd name="connsiteY208" fmla="*/ 192930 h 139492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1524920" h="1394923">
                <a:moveTo>
                  <a:pt x="280220" y="215052"/>
                </a:moveTo>
                <a:cubicBezTo>
                  <a:pt x="263013" y="237175"/>
                  <a:pt x="240692" y="256136"/>
                  <a:pt x="228600" y="281420"/>
                </a:cubicBezTo>
                <a:cubicBezTo>
                  <a:pt x="213158" y="313707"/>
                  <a:pt x="210422" y="350706"/>
                  <a:pt x="199104" y="384659"/>
                </a:cubicBezTo>
                <a:cubicBezTo>
                  <a:pt x="190732" y="409775"/>
                  <a:pt x="179439" y="433820"/>
                  <a:pt x="169607" y="458401"/>
                </a:cubicBezTo>
                <a:cubicBezTo>
                  <a:pt x="164691" y="490356"/>
                  <a:pt x="160398" y="522412"/>
                  <a:pt x="154858" y="554265"/>
                </a:cubicBezTo>
                <a:cubicBezTo>
                  <a:pt x="150563" y="578962"/>
                  <a:pt x="137840" y="603043"/>
                  <a:pt x="140110" y="628007"/>
                </a:cubicBezTo>
                <a:cubicBezTo>
                  <a:pt x="142925" y="658972"/>
                  <a:pt x="159775" y="687001"/>
                  <a:pt x="169607" y="716498"/>
                </a:cubicBezTo>
                <a:cubicBezTo>
                  <a:pt x="199104" y="674711"/>
                  <a:pt x="230106" y="633946"/>
                  <a:pt x="258097" y="591136"/>
                </a:cubicBezTo>
                <a:cubicBezTo>
                  <a:pt x="271946" y="569954"/>
                  <a:pt x="280930" y="545825"/>
                  <a:pt x="294968" y="524768"/>
                </a:cubicBezTo>
                <a:cubicBezTo>
                  <a:pt x="320330" y="486725"/>
                  <a:pt x="349045" y="451027"/>
                  <a:pt x="376084" y="414156"/>
                </a:cubicBezTo>
                <a:cubicBezTo>
                  <a:pt x="409832" y="296040"/>
                  <a:pt x="363807" y="440246"/>
                  <a:pt x="435078" y="288794"/>
                </a:cubicBezTo>
                <a:cubicBezTo>
                  <a:pt x="442698" y="272602"/>
                  <a:pt x="444684" y="254315"/>
                  <a:pt x="449826" y="237175"/>
                </a:cubicBezTo>
                <a:cubicBezTo>
                  <a:pt x="452060" y="229730"/>
                  <a:pt x="462696" y="220548"/>
                  <a:pt x="457200" y="215052"/>
                </a:cubicBezTo>
                <a:lnTo>
                  <a:pt x="442452" y="229801"/>
                </a:lnTo>
                <a:cubicBezTo>
                  <a:pt x="437653" y="258595"/>
                  <a:pt x="411775" y="335824"/>
                  <a:pt x="442452" y="369910"/>
                </a:cubicBezTo>
                <a:cubicBezTo>
                  <a:pt x="454975" y="383825"/>
                  <a:pt x="476865" y="384659"/>
                  <a:pt x="494071" y="392033"/>
                </a:cubicBezTo>
                <a:cubicBezTo>
                  <a:pt x="548149" y="379743"/>
                  <a:pt x="602503" y="368612"/>
                  <a:pt x="656304" y="355162"/>
                </a:cubicBezTo>
                <a:cubicBezTo>
                  <a:pt x="671386" y="351392"/>
                  <a:pt x="687218" y="348412"/>
                  <a:pt x="700549" y="340414"/>
                </a:cubicBezTo>
                <a:cubicBezTo>
                  <a:pt x="712472" y="333260"/>
                  <a:pt x="718922" y="319260"/>
                  <a:pt x="730046" y="310917"/>
                </a:cubicBezTo>
                <a:cubicBezTo>
                  <a:pt x="738840" y="304321"/>
                  <a:pt x="749710" y="301084"/>
                  <a:pt x="759542" y="296168"/>
                </a:cubicBezTo>
                <a:cubicBezTo>
                  <a:pt x="764458" y="288794"/>
                  <a:pt x="782218" y="278009"/>
                  <a:pt x="774291" y="274046"/>
                </a:cubicBezTo>
                <a:cubicBezTo>
                  <a:pt x="764459" y="269130"/>
                  <a:pt x="753010" y="281491"/>
                  <a:pt x="744794" y="288794"/>
                </a:cubicBezTo>
                <a:cubicBezTo>
                  <a:pt x="708420" y="321127"/>
                  <a:pt x="675968" y="357620"/>
                  <a:pt x="641555" y="392033"/>
                </a:cubicBezTo>
                <a:cubicBezTo>
                  <a:pt x="616974" y="416614"/>
                  <a:pt x="588434" y="437789"/>
                  <a:pt x="567813" y="465775"/>
                </a:cubicBezTo>
                <a:cubicBezTo>
                  <a:pt x="533400" y="512478"/>
                  <a:pt x="496434" y="557404"/>
                  <a:pt x="464575" y="605885"/>
                </a:cubicBezTo>
                <a:cubicBezTo>
                  <a:pt x="431242" y="656609"/>
                  <a:pt x="409028" y="702232"/>
                  <a:pt x="383458" y="753368"/>
                </a:cubicBezTo>
                <a:cubicBezTo>
                  <a:pt x="374639" y="788644"/>
                  <a:pt x="359304" y="805120"/>
                  <a:pt x="376084" y="834485"/>
                </a:cubicBezTo>
                <a:cubicBezTo>
                  <a:pt x="377245" y="836517"/>
                  <a:pt x="426359" y="898842"/>
                  <a:pt x="420329" y="900852"/>
                </a:cubicBezTo>
                <a:cubicBezTo>
                  <a:pt x="391960" y="910308"/>
                  <a:pt x="360850" y="893357"/>
                  <a:pt x="331839" y="886104"/>
                </a:cubicBezTo>
                <a:cubicBezTo>
                  <a:pt x="301675" y="878563"/>
                  <a:pt x="243349" y="856607"/>
                  <a:pt x="243349" y="856607"/>
                </a:cubicBezTo>
                <a:cubicBezTo>
                  <a:pt x="194741" y="814944"/>
                  <a:pt x="138623" y="783005"/>
                  <a:pt x="110613" y="723872"/>
                </a:cubicBezTo>
                <a:cubicBezTo>
                  <a:pt x="95957" y="692931"/>
                  <a:pt x="86032" y="659962"/>
                  <a:pt x="73742" y="628007"/>
                </a:cubicBezTo>
                <a:cubicBezTo>
                  <a:pt x="65668" y="579562"/>
                  <a:pt x="39797" y="465372"/>
                  <a:pt x="66368" y="421530"/>
                </a:cubicBezTo>
                <a:cubicBezTo>
                  <a:pt x="98849" y="367936"/>
                  <a:pt x="158222" y="336152"/>
                  <a:pt x="206478" y="296168"/>
                </a:cubicBezTo>
                <a:cubicBezTo>
                  <a:pt x="316209" y="205248"/>
                  <a:pt x="284370" y="221043"/>
                  <a:pt x="368710" y="192930"/>
                </a:cubicBezTo>
                <a:cubicBezTo>
                  <a:pt x="393362" y="176495"/>
                  <a:pt x="416802" y="152757"/>
                  <a:pt x="449826" y="156059"/>
                </a:cubicBezTo>
                <a:cubicBezTo>
                  <a:pt x="462997" y="157376"/>
                  <a:pt x="474407" y="165891"/>
                  <a:pt x="486697" y="170807"/>
                </a:cubicBezTo>
                <a:cubicBezTo>
                  <a:pt x="498987" y="197846"/>
                  <a:pt x="510285" y="225358"/>
                  <a:pt x="523568" y="251923"/>
                </a:cubicBezTo>
                <a:cubicBezTo>
                  <a:pt x="534886" y="274559"/>
                  <a:pt x="551135" y="294756"/>
                  <a:pt x="560439" y="318291"/>
                </a:cubicBezTo>
                <a:cubicBezTo>
                  <a:pt x="593023" y="400711"/>
                  <a:pt x="619432" y="485440"/>
                  <a:pt x="648929" y="569014"/>
                </a:cubicBezTo>
                <a:cubicBezTo>
                  <a:pt x="643457" y="689410"/>
                  <a:pt x="666418" y="715302"/>
                  <a:pt x="604684" y="797614"/>
                </a:cubicBezTo>
                <a:cubicBezTo>
                  <a:pt x="597310" y="807446"/>
                  <a:pt x="585019" y="812362"/>
                  <a:pt x="575187" y="819736"/>
                </a:cubicBezTo>
                <a:cubicBezTo>
                  <a:pt x="572729" y="827110"/>
                  <a:pt x="571669" y="835110"/>
                  <a:pt x="567813" y="841859"/>
                </a:cubicBezTo>
                <a:cubicBezTo>
                  <a:pt x="554272" y="865557"/>
                  <a:pt x="535235" y="881812"/>
                  <a:pt x="516194" y="900852"/>
                </a:cubicBezTo>
                <a:cubicBezTo>
                  <a:pt x="540120" y="940729"/>
                  <a:pt x="543017" y="954369"/>
                  <a:pt x="589936" y="981968"/>
                </a:cubicBezTo>
                <a:cubicBezTo>
                  <a:pt x="612755" y="995391"/>
                  <a:pt x="639688" y="1000269"/>
                  <a:pt x="663678" y="1011465"/>
                </a:cubicBezTo>
                <a:cubicBezTo>
                  <a:pt x="676666" y="1017526"/>
                  <a:pt x="688259" y="1026214"/>
                  <a:pt x="700549" y="1033588"/>
                </a:cubicBezTo>
                <a:cubicBezTo>
                  <a:pt x="707923" y="1048336"/>
                  <a:pt x="724164" y="1061412"/>
                  <a:pt x="722671" y="1077833"/>
                </a:cubicBezTo>
                <a:cubicBezTo>
                  <a:pt x="721246" y="1093508"/>
                  <a:pt x="708106" y="1109727"/>
                  <a:pt x="693175" y="1114704"/>
                </a:cubicBezTo>
                <a:cubicBezTo>
                  <a:pt x="653259" y="1128009"/>
                  <a:pt x="609503" y="1123767"/>
                  <a:pt x="567813" y="1129452"/>
                </a:cubicBezTo>
                <a:cubicBezTo>
                  <a:pt x="529999" y="1134608"/>
                  <a:pt x="529867" y="1137257"/>
                  <a:pt x="494071" y="1151575"/>
                </a:cubicBezTo>
                <a:cubicBezTo>
                  <a:pt x="462116" y="1149117"/>
                  <a:pt x="430028" y="1148020"/>
                  <a:pt x="398207" y="1144201"/>
                </a:cubicBezTo>
                <a:cubicBezTo>
                  <a:pt x="368516" y="1140638"/>
                  <a:pt x="339272" y="1133999"/>
                  <a:pt x="309716" y="1129452"/>
                </a:cubicBezTo>
                <a:cubicBezTo>
                  <a:pt x="275358" y="1124166"/>
                  <a:pt x="240891" y="1119620"/>
                  <a:pt x="206478" y="1114704"/>
                </a:cubicBezTo>
                <a:cubicBezTo>
                  <a:pt x="208936" y="1107330"/>
                  <a:pt x="209540" y="1099049"/>
                  <a:pt x="213852" y="1092581"/>
                </a:cubicBezTo>
                <a:cubicBezTo>
                  <a:pt x="272618" y="1004431"/>
                  <a:pt x="268581" y="1028859"/>
                  <a:pt x="361336" y="952472"/>
                </a:cubicBezTo>
                <a:cubicBezTo>
                  <a:pt x="372070" y="943632"/>
                  <a:pt x="380407" y="932175"/>
                  <a:pt x="390833" y="922975"/>
                </a:cubicBezTo>
                <a:cubicBezTo>
                  <a:pt x="641838" y="701499"/>
                  <a:pt x="326852" y="991476"/>
                  <a:pt x="582562" y="745994"/>
                </a:cubicBezTo>
                <a:cubicBezTo>
                  <a:pt x="611428" y="718283"/>
                  <a:pt x="636310" y="684731"/>
                  <a:pt x="671052" y="664878"/>
                </a:cubicBezTo>
                <a:cubicBezTo>
                  <a:pt x="688258" y="655046"/>
                  <a:pt x="707624" y="648278"/>
                  <a:pt x="722671" y="635381"/>
                </a:cubicBezTo>
                <a:cubicBezTo>
                  <a:pt x="759622" y="603709"/>
                  <a:pt x="791497" y="566556"/>
                  <a:pt x="825910" y="532143"/>
                </a:cubicBezTo>
                <a:cubicBezTo>
                  <a:pt x="830826" y="527227"/>
                  <a:pt x="834696" y="520971"/>
                  <a:pt x="840658" y="517394"/>
                </a:cubicBezTo>
                <a:lnTo>
                  <a:pt x="877529" y="495272"/>
                </a:lnTo>
                <a:cubicBezTo>
                  <a:pt x="884903" y="505104"/>
                  <a:pt x="897453" y="512676"/>
                  <a:pt x="899652" y="524768"/>
                </a:cubicBezTo>
                <a:cubicBezTo>
                  <a:pt x="902916" y="542719"/>
                  <a:pt x="886294" y="603778"/>
                  <a:pt x="877529" y="620633"/>
                </a:cubicBezTo>
                <a:cubicBezTo>
                  <a:pt x="787038" y="794653"/>
                  <a:pt x="826394" y="714713"/>
                  <a:pt x="737420" y="834485"/>
                </a:cubicBezTo>
                <a:cubicBezTo>
                  <a:pt x="692265" y="895271"/>
                  <a:pt x="647674" y="956503"/>
                  <a:pt x="604684" y="1018839"/>
                </a:cubicBezTo>
                <a:cubicBezTo>
                  <a:pt x="598443" y="1027888"/>
                  <a:pt x="596325" y="1039391"/>
                  <a:pt x="589936" y="1048336"/>
                </a:cubicBezTo>
                <a:cubicBezTo>
                  <a:pt x="583874" y="1056822"/>
                  <a:pt x="557453" y="1071654"/>
                  <a:pt x="567813" y="1070459"/>
                </a:cubicBezTo>
                <a:cubicBezTo>
                  <a:pt x="640127" y="1062115"/>
                  <a:pt x="710381" y="1040962"/>
                  <a:pt x="781665" y="1026214"/>
                </a:cubicBezTo>
                <a:cubicBezTo>
                  <a:pt x="855407" y="986885"/>
                  <a:pt x="934092" y="955675"/>
                  <a:pt x="1002891" y="908227"/>
                </a:cubicBezTo>
                <a:cubicBezTo>
                  <a:pt x="1174390" y="789952"/>
                  <a:pt x="1357468" y="688116"/>
                  <a:pt x="1474839" y="517394"/>
                </a:cubicBezTo>
                <a:cubicBezTo>
                  <a:pt x="1486066" y="501064"/>
                  <a:pt x="1494504" y="482981"/>
                  <a:pt x="1504336" y="465775"/>
                </a:cubicBezTo>
                <a:cubicBezTo>
                  <a:pt x="1522390" y="384529"/>
                  <a:pt x="1536227" y="349990"/>
                  <a:pt x="1511710" y="251923"/>
                </a:cubicBezTo>
                <a:cubicBezTo>
                  <a:pt x="1505748" y="228076"/>
                  <a:pt x="1484846" y="210311"/>
                  <a:pt x="1467465" y="192930"/>
                </a:cubicBezTo>
                <a:cubicBezTo>
                  <a:pt x="1426323" y="151788"/>
                  <a:pt x="1389256" y="137364"/>
                  <a:pt x="1334729" y="119188"/>
                </a:cubicBezTo>
                <a:cubicBezTo>
                  <a:pt x="1315500" y="112778"/>
                  <a:pt x="1295690" y="108002"/>
                  <a:pt x="1275736" y="104439"/>
                </a:cubicBezTo>
                <a:cubicBezTo>
                  <a:pt x="1226799" y="95700"/>
                  <a:pt x="1177696" y="87467"/>
                  <a:pt x="1128252" y="82317"/>
                </a:cubicBezTo>
                <a:cubicBezTo>
                  <a:pt x="1059622" y="75168"/>
                  <a:pt x="990565" y="72963"/>
                  <a:pt x="921775" y="67568"/>
                </a:cubicBezTo>
                <a:lnTo>
                  <a:pt x="752168" y="52820"/>
                </a:lnTo>
                <a:cubicBezTo>
                  <a:pt x="685800" y="67568"/>
                  <a:pt x="617768" y="76193"/>
                  <a:pt x="553065" y="97065"/>
                </a:cubicBezTo>
                <a:cubicBezTo>
                  <a:pt x="539831" y="101334"/>
                  <a:pt x="529787" y="114125"/>
                  <a:pt x="523568" y="126562"/>
                </a:cubicBezTo>
                <a:cubicBezTo>
                  <a:pt x="504784" y="164131"/>
                  <a:pt x="492605" y="204701"/>
                  <a:pt x="479323" y="244549"/>
                </a:cubicBezTo>
                <a:cubicBezTo>
                  <a:pt x="472913" y="263779"/>
                  <a:pt x="469491" y="283878"/>
                  <a:pt x="464575" y="303543"/>
                </a:cubicBezTo>
                <a:cubicBezTo>
                  <a:pt x="471949" y="320749"/>
                  <a:pt x="473460" y="341925"/>
                  <a:pt x="486697" y="355162"/>
                </a:cubicBezTo>
                <a:cubicBezTo>
                  <a:pt x="507543" y="376008"/>
                  <a:pt x="550462" y="353571"/>
                  <a:pt x="567813" y="347788"/>
                </a:cubicBezTo>
                <a:cubicBezTo>
                  <a:pt x="592394" y="323207"/>
                  <a:pt x="622892" y="303374"/>
                  <a:pt x="641555" y="274046"/>
                </a:cubicBezTo>
                <a:cubicBezTo>
                  <a:pt x="658248" y="247815"/>
                  <a:pt x="671052" y="185556"/>
                  <a:pt x="671052" y="185556"/>
                </a:cubicBezTo>
                <a:cubicBezTo>
                  <a:pt x="670790" y="180323"/>
                  <a:pt x="696866" y="40532"/>
                  <a:pt x="641555" y="15949"/>
                </a:cubicBezTo>
                <a:cubicBezTo>
                  <a:pt x="627892" y="9876"/>
                  <a:pt x="612058" y="11033"/>
                  <a:pt x="597310" y="8575"/>
                </a:cubicBezTo>
                <a:cubicBezTo>
                  <a:pt x="580104" y="15949"/>
                  <a:pt x="559779" y="18371"/>
                  <a:pt x="545691" y="30698"/>
                </a:cubicBezTo>
                <a:cubicBezTo>
                  <a:pt x="538064" y="37372"/>
                  <a:pt x="543238" y="51335"/>
                  <a:pt x="538316" y="60194"/>
                </a:cubicBezTo>
                <a:cubicBezTo>
                  <a:pt x="530672" y="73952"/>
                  <a:pt x="516629" y="83400"/>
                  <a:pt x="508820" y="97065"/>
                </a:cubicBezTo>
                <a:cubicBezTo>
                  <a:pt x="487004" y="135243"/>
                  <a:pt x="469491" y="175723"/>
                  <a:pt x="449826" y="215052"/>
                </a:cubicBezTo>
                <a:cubicBezTo>
                  <a:pt x="435031" y="326014"/>
                  <a:pt x="428242" y="319957"/>
                  <a:pt x="442452" y="428904"/>
                </a:cubicBezTo>
                <a:cubicBezTo>
                  <a:pt x="445383" y="451376"/>
                  <a:pt x="445875" y="475642"/>
                  <a:pt x="457200" y="495272"/>
                </a:cubicBezTo>
                <a:cubicBezTo>
                  <a:pt x="483488" y="540838"/>
                  <a:pt x="517448" y="581919"/>
                  <a:pt x="553065" y="620633"/>
                </a:cubicBezTo>
                <a:cubicBezTo>
                  <a:pt x="606247" y="678439"/>
                  <a:pt x="613093" y="675056"/>
                  <a:pt x="671052" y="694375"/>
                </a:cubicBezTo>
                <a:cubicBezTo>
                  <a:pt x="723821" y="747144"/>
                  <a:pt x="678971" y="710041"/>
                  <a:pt x="774291" y="753368"/>
                </a:cubicBezTo>
                <a:cubicBezTo>
                  <a:pt x="905528" y="813021"/>
                  <a:pt x="823058" y="784374"/>
                  <a:pt x="884904" y="804988"/>
                </a:cubicBezTo>
                <a:cubicBezTo>
                  <a:pt x="870155" y="809904"/>
                  <a:pt x="856204" y="819736"/>
                  <a:pt x="840658" y="819736"/>
                </a:cubicBezTo>
                <a:cubicBezTo>
                  <a:pt x="325861" y="819736"/>
                  <a:pt x="437706" y="830007"/>
                  <a:pt x="110613" y="775491"/>
                </a:cubicBezTo>
                <a:cubicBezTo>
                  <a:pt x="85082" y="754215"/>
                  <a:pt x="32529" y="712683"/>
                  <a:pt x="14749" y="687001"/>
                </a:cubicBezTo>
                <a:cubicBezTo>
                  <a:pt x="5900" y="674219"/>
                  <a:pt x="4916" y="657504"/>
                  <a:pt x="0" y="642756"/>
                </a:cubicBezTo>
                <a:cubicBezTo>
                  <a:pt x="2458" y="583762"/>
                  <a:pt x="3614" y="524700"/>
                  <a:pt x="7375" y="465775"/>
                </a:cubicBezTo>
                <a:cubicBezTo>
                  <a:pt x="14560" y="353209"/>
                  <a:pt x="9797" y="301781"/>
                  <a:pt x="51620" y="207678"/>
                </a:cubicBezTo>
                <a:cubicBezTo>
                  <a:pt x="58819" y="191481"/>
                  <a:pt x="71284" y="178181"/>
                  <a:pt x="81116" y="163433"/>
                </a:cubicBezTo>
                <a:cubicBezTo>
                  <a:pt x="90948" y="126562"/>
                  <a:pt x="100130" y="89511"/>
                  <a:pt x="110613" y="52820"/>
                </a:cubicBezTo>
                <a:cubicBezTo>
                  <a:pt x="114884" y="37872"/>
                  <a:pt x="116326" y="21225"/>
                  <a:pt x="125362" y="8575"/>
                </a:cubicBezTo>
                <a:cubicBezTo>
                  <a:pt x="129880" y="2250"/>
                  <a:pt x="140110" y="3659"/>
                  <a:pt x="147484" y="1201"/>
                </a:cubicBezTo>
                <a:cubicBezTo>
                  <a:pt x="190276" y="33295"/>
                  <a:pt x="217003" y="48994"/>
                  <a:pt x="250723" y="89691"/>
                </a:cubicBezTo>
                <a:cubicBezTo>
                  <a:pt x="308771" y="159749"/>
                  <a:pt x="420329" y="303543"/>
                  <a:pt x="420329" y="303543"/>
                </a:cubicBezTo>
                <a:cubicBezTo>
                  <a:pt x="436639" y="368781"/>
                  <a:pt x="440221" y="351574"/>
                  <a:pt x="427704" y="414156"/>
                </a:cubicBezTo>
                <a:cubicBezTo>
                  <a:pt x="423729" y="434032"/>
                  <a:pt x="424199" y="456284"/>
                  <a:pt x="412955" y="473149"/>
                </a:cubicBezTo>
                <a:cubicBezTo>
                  <a:pt x="374829" y="530338"/>
                  <a:pt x="329549" y="550029"/>
                  <a:pt x="280220" y="591136"/>
                </a:cubicBezTo>
                <a:cubicBezTo>
                  <a:pt x="231324" y="631883"/>
                  <a:pt x="219582" y="644400"/>
                  <a:pt x="184355" y="679627"/>
                </a:cubicBezTo>
                <a:cubicBezTo>
                  <a:pt x="186813" y="689459"/>
                  <a:pt x="186701" y="700324"/>
                  <a:pt x="191729" y="709123"/>
                </a:cubicBezTo>
                <a:cubicBezTo>
                  <a:pt x="214866" y="749612"/>
                  <a:pt x="287194" y="752201"/>
                  <a:pt x="317091" y="760743"/>
                </a:cubicBezTo>
                <a:cubicBezTo>
                  <a:pt x="430162" y="755827"/>
                  <a:pt x="543688" y="757256"/>
                  <a:pt x="656304" y="745994"/>
                </a:cubicBezTo>
                <a:cubicBezTo>
                  <a:pt x="1008004" y="710824"/>
                  <a:pt x="688199" y="699450"/>
                  <a:pt x="943897" y="716498"/>
                </a:cubicBezTo>
                <a:cubicBezTo>
                  <a:pt x="934065" y="733704"/>
                  <a:pt x="924596" y="751124"/>
                  <a:pt x="914400" y="768117"/>
                </a:cubicBezTo>
                <a:cubicBezTo>
                  <a:pt x="909840" y="775716"/>
                  <a:pt x="905614" y="783681"/>
                  <a:pt x="899652" y="790239"/>
                </a:cubicBezTo>
                <a:cubicBezTo>
                  <a:pt x="803621" y="895873"/>
                  <a:pt x="878219" y="808604"/>
                  <a:pt x="796413" y="886104"/>
                </a:cubicBezTo>
                <a:cubicBezTo>
                  <a:pt x="763607" y="917184"/>
                  <a:pt x="732504" y="950013"/>
                  <a:pt x="700549" y="981968"/>
                </a:cubicBezTo>
                <a:cubicBezTo>
                  <a:pt x="666602" y="1015915"/>
                  <a:pt x="678876" y="997346"/>
                  <a:pt x="766916" y="989343"/>
                </a:cubicBezTo>
                <a:cubicBezTo>
                  <a:pt x="811181" y="967210"/>
                  <a:pt x="835921" y="955631"/>
                  <a:pt x="884904" y="922975"/>
                </a:cubicBezTo>
                <a:cubicBezTo>
                  <a:pt x="913494" y="903915"/>
                  <a:pt x="898618" y="911030"/>
                  <a:pt x="929149" y="900852"/>
                </a:cubicBezTo>
                <a:cubicBezTo>
                  <a:pt x="916859" y="895936"/>
                  <a:pt x="905489" y="886930"/>
                  <a:pt x="892278" y="886104"/>
                </a:cubicBezTo>
                <a:cubicBezTo>
                  <a:pt x="802027" y="880463"/>
                  <a:pt x="834712" y="887008"/>
                  <a:pt x="781665" y="908227"/>
                </a:cubicBezTo>
                <a:cubicBezTo>
                  <a:pt x="660006" y="956891"/>
                  <a:pt x="840916" y="873700"/>
                  <a:pt x="663678" y="952472"/>
                </a:cubicBezTo>
                <a:cubicBezTo>
                  <a:pt x="576174" y="991362"/>
                  <a:pt x="634977" y="974394"/>
                  <a:pt x="575187" y="989343"/>
                </a:cubicBezTo>
                <a:cubicBezTo>
                  <a:pt x="567813" y="994259"/>
                  <a:pt x="559985" y="998555"/>
                  <a:pt x="553065" y="1004091"/>
                </a:cubicBezTo>
                <a:cubicBezTo>
                  <a:pt x="547636" y="1008434"/>
                  <a:pt x="544669" y="1016015"/>
                  <a:pt x="538316" y="1018839"/>
                </a:cubicBezTo>
                <a:cubicBezTo>
                  <a:pt x="521963" y="1026107"/>
                  <a:pt x="503837" y="1028446"/>
                  <a:pt x="486697" y="1033588"/>
                </a:cubicBezTo>
                <a:cubicBezTo>
                  <a:pt x="479252" y="1035822"/>
                  <a:pt x="471527" y="1037486"/>
                  <a:pt x="464575" y="1040962"/>
                </a:cubicBezTo>
                <a:cubicBezTo>
                  <a:pt x="456648" y="1044925"/>
                  <a:pt x="451217" y="1054395"/>
                  <a:pt x="442452" y="1055710"/>
                </a:cubicBezTo>
                <a:cubicBezTo>
                  <a:pt x="401056" y="1061920"/>
                  <a:pt x="358878" y="1060627"/>
                  <a:pt x="317091" y="1063085"/>
                </a:cubicBezTo>
                <a:cubicBezTo>
                  <a:pt x="302343" y="1068001"/>
                  <a:pt x="286751" y="1070881"/>
                  <a:pt x="272846" y="1077833"/>
                </a:cubicBezTo>
                <a:cubicBezTo>
                  <a:pt x="266627" y="1080942"/>
                  <a:pt x="263526" y="1088238"/>
                  <a:pt x="258097" y="1092581"/>
                </a:cubicBezTo>
                <a:cubicBezTo>
                  <a:pt x="146124" y="1182160"/>
                  <a:pt x="251315" y="1084616"/>
                  <a:pt x="117987" y="1217943"/>
                </a:cubicBezTo>
                <a:lnTo>
                  <a:pt x="88491" y="1247439"/>
                </a:lnTo>
                <a:lnTo>
                  <a:pt x="66368" y="1269562"/>
                </a:lnTo>
                <a:cubicBezTo>
                  <a:pt x="63910" y="1276936"/>
                  <a:pt x="56107" y="1284468"/>
                  <a:pt x="58994" y="1291685"/>
                </a:cubicBezTo>
                <a:cubicBezTo>
                  <a:pt x="68665" y="1315863"/>
                  <a:pt x="96400" y="1304227"/>
                  <a:pt x="110613" y="1299059"/>
                </a:cubicBezTo>
                <a:cubicBezTo>
                  <a:pt x="128206" y="1292661"/>
                  <a:pt x="146063" y="1286369"/>
                  <a:pt x="162233" y="1276936"/>
                </a:cubicBezTo>
                <a:cubicBezTo>
                  <a:pt x="296930" y="1198362"/>
                  <a:pt x="91426" y="1298968"/>
                  <a:pt x="243349" y="1217943"/>
                </a:cubicBezTo>
                <a:cubicBezTo>
                  <a:pt x="264710" y="1206551"/>
                  <a:pt x="288245" y="1199629"/>
                  <a:pt x="309716" y="1188446"/>
                </a:cubicBezTo>
                <a:cubicBezTo>
                  <a:pt x="406282" y="1138151"/>
                  <a:pt x="504583" y="1090651"/>
                  <a:pt x="597310" y="1033588"/>
                </a:cubicBezTo>
                <a:cubicBezTo>
                  <a:pt x="838085" y="885418"/>
                  <a:pt x="554689" y="1055237"/>
                  <a:pt x="1061884" y="797614"/>
                </a:cubicBezTo>
                <a:cubicBezTo>
                  <a:pt x="1326803" y="663052"/>
                  <a:pt x="1016231" y="810923"/>
                  <a:pt x="1224116" y="679627"/>
                </a:cubicBezTo>
                <a:cubicBezTo>
                  <a:pt x="1246500" y="665490"/>
                  <a:pt x="1273277" y="659962"/>
                  <a:pt x="1297858" y="650130"/>
                </a:cubicBezTo>
                <a:cubicBezTo>
                  <a:pt x="1315065" y="635382"/>
                  <a:pt x="1332540" y="620941"/>
                  <a:pt x="1349478" y="605885"/>
                </a:cubicBezTo>
                <a:cubicBezTo>
                  <a:pt x="1354674" y="601266"/>
                  <a:pt x="1358264" y="594713"/>
                  <a:pt x="1364226" y="591136"/>
                </a:cubicBezTo>
                <a:cubicBezTo>
                  <a:pt x="1370891" y="587137"/>
                  <a:pt x="1378975" y="586220"/>
                  <a:pt x="1386349" y="583762"/>
                </a:cubicBezTo>
                <a:cubicBezTo>
                  <a:pt x="1412661" y="544292"/>
                  <a:pt x="1404041" y="567499"/>
                  <a:pt x="1393723" y="495272"/>
                </a:cubicBezTo>
                <a:cubicBezTo>
                  <a:pt x="1391950" y="482864"/>
                  <a:pt x="1392992" y="469030"/>
                  <a:pt x="1386349" y="458401"/>
                </a:cubicBezTo>
                <a:cubicBezTo>
                  <a:pt x="1379835" y="447979"/>
                  <a:pt x="1366684" y="443652"/>
                  <a:pt x="1356852" y="436278"/>
                </a:cubicBezTo>
                <a:cubicBezTo>
                  <a:pt x="1354394" y="428904"/>
                  <a:pt x="1354974" y="419652"/>
                  <a:pt x="1349478" y="414156"/>
                </a:cubicBezTo>
                <a:cubicBezTo>
                  <a:pt x="1338626" y="403304"/>
                  <a:pt x="1284378" y="387540"/>
                  <a:pt x="1275736" y="384659"/>
                </a:cubicBezTo>
                <a:cubicBezTo>
                  <a:pt x="1268362" y="389575"/>
                  <a:pt x="1257165" y="391287"/>
                  <a:pt x="1253613" y="399407"/>
                </a:cubicBezTo>
                <a:cubicBezTo>
                  <a:pt x="1211210" y="496326"/>
                  <a:pt x="1221496" y="562913"/>
                  <a:pt x="1216742" y="672252"/>
                </a:cubicBezTo>
                <a:cubicBezTo>
                  <a:pt x="1227647" y="704965"/>
                  <a:pt x="1233641" y="735884"/>
                  <a:pt x="1260987" y="760743"/>
                </a:cubicBezTo>
                <a:cubicBezTo>
                  <a:pt x="1275651" y="774074"/>
                  <a:pt x="1296580" y="778583"/>
                  <a:pt x="1312607" y="790239"/>
                </a:cubicBezTo>
                <a:cubicBezTo>
                  <a:pt x="1323853" y="798417"/>
                  <a:pt x="1331768" y="810434"/>
                  <a:pt x="1342104" y="819736"/>
                </a:cubicBezTo>
                <a:cubicBezTo>
                  <a:pt x="1356374" y="832579"/>
                  <a:pt x="1372079" y="843764"/>
                  <a:pt x="1386349" y="856607"/>
                </a:cubicBezTo>
                <a:cubicBezTo>
                  <a:pt x="1427517" y="893659"/>
                  <a:pt x="1399203" y="880556"/>
                  <a:pt x="1437968" y="893478"/>
                </a:cubicBezTo>
                <a:cubicBezTo>
                  <a:pt x="1445342" y="898394"/>
                  <a:pt x="1451540" y="905895"/>
                  <a:pt x="1460091" y="908227"/>
                </a:cubicBezTo>
                <a:cubicBezTo>
                  <a:pt x="1479210" y="913441"/>
                  <a:pt x="1509252" y="898395"/>
                  <a:pt x="1519084" y="915601"/>
                </a:cubicBezTo>
                <a:cubicBezTo>
                  <a:pt x="1527878" y="930991"/>
                  <a:pt x="1497881" y="944181"/>
                  <a:pt x="1489587" y="959846"/>
                </a:cubicBezTo>
                <a:cubicBezTo>
                  <a:pt x="1475690" y="986095"/>
                  <a:pt x="1465998" y="1014397"/>
                  <a:pt x="1452716" y="1040962"/>
                </a:cubicBezTo>
                <a:cubicBezTo>
                  <a:pt x="1441398" y="1063598"/>
                  <a:pt x="1426548" y="1084397"/>
                  <a:pt x="1415846" y="1107330"/>
                </a:cubicBezTo>
                <a:cubicBezTo>
                  <a:pt x="1409272" y="1121418"/>
                  <a:pt x="1408050" y="1137670"/>
                  <a:pt x="1401097" y="1151575"/>
                </a:cubicBezTo>
                <a:cubicBezTo>
                  <a:pt x="1384827" y="1184114"/>
                  <a:pt x="1362694" y="1216554"/>
                  <a:pt x="1342104" y="1247439"/>
                </a:cubicBezTo>
                <a:cubicBezTo>
                  <a:pt x="1331609" y="1289414"/>
                  <a:pt x="1341199" y="1265110"/>
                  <a:pt x="1319981" y="1299059"/>
                </a:cubicBezTo>
                <a:cubicBezTo>
                  <a:pt x="1312385" y="1311213"/>
                  <a:pt x="1307993" y="1325795"/>
                  <a:pt x="1297858" y="1335930"/>
                </a:cubicBezTo>
                <a:cubicBezTo>
                  <a:pt x="1292362" y="1341426"/>
                  <a:pt x="1283110" y="1340846"/>
                  <a:pt x="1275736" y="1343304"/>
                </a:cubicBezTo>
                <a:cubicBezTo>
                  <a:pt x="1268362" y="1350678"/>
                  <a:pt x="1262941" y="1360763"/>
                  <a:pt x="1253613" y="1365427"/>
                </a:cubicBezTo>
                <a:cubicBezTo>
                  <a:pt x="1231979" y="1376244"/>
                  <a:pt x="1143774" y="1391819"/>
                  <a:pt x="1128252" y="1394923"/>
                </a:cubicBezTo>
                <a:cubicBezTo>
                  <a:pt x="834171" y="1385733"/>
                  <a:pt x="978373" y="1406940"/>
                  <a:pt x="833284" y="1372801"/>
                </a:cubicBezTo>
                <a:cubicBezTo>
                  <a:pt x="811224" y="1367610"/>
                  <a:pt x="788415" y="1365219"/>
                  <a:pt x="766916" y="1358052"/>
                </a:cubicBezTo>
                <a:cubicBezTo>
                  <a:pt x="721879" y="1343040"/>
                  <a:pt x="679218" y="1321445"/>
                  <a:pt x="634181" y="1306433"/>
                </a:cubicBezTo>
                <a:cubicBezTo>
                  <a:pt x="597980" y="1294366"/>
                  <a:pt x="559912" y="1288566"/>
                  <a:pt x="523568" y="1276936"/>
                </a:cubicBezTo>
                <a:cubicBezTo>
                  <a:pt x="381272" y="1231401"/>
                  <a:pt x="502732" y="1258020"/>
                  <a:pt x="412955" y="1240065"/>
                </a:cubicBezTo>
                <a:cubicBezTo>
                  <a:pt x="405581" y="1230233"/>
                  <a:pt x="397977" y="1220569"/>
                  <a:pt x="390833" y="1210568"/>
                </a:cubicBezTo>
                <a:cubicBezTo>
                  <a:pt x="385682" y="1203356"/>
                  <a:pt x="382708" y="1194334"/>
                  <a:pt x="376084" y="1188446"/>
                </a:cubicBezTo>
                <a:cubicBezTo>
                  <a:pt x="360280" y="1174398"/>
                  <a:pt x="341671" y="1163865"/>
                  <a:pt x="324465" y="1151575"/>
                </a:cubicBezTo>
                <a:cubicBezTo>
                  <a:pt x="319549" y="1141743"/>
                  <a:pt x="315542" y="1131400"/>
                  <a:pt x="309716" y="1122078"/>
                </a:cubicBezTo>
                <a:cubicBezTo>
                  <a:pt x="303202" y="1111656"/>
                  <a:pt x="293090" y="1103574"/>
                  <a:pt x="287594" y="1092581"/>
                </a:cubicBezTo>
                <a:cubicBezTo>
                  <a:pt x="283062" y="1083516"/>
                  <a:pt x="282678" y="1072917"/>
                  <a:pt x="280220" y="1063085"/>
                </a:cubicBezTo>
                <a:cubicBezTo>
                  <a:pt x="287594" y="1021298"/>
                  <a:pt x="289476" y="978159"/>
                  <a:pt x="302342" y="937723"/>
                </a:cubicBezTo>
                <a:cubicBezTo>
                  <a:pt x="309186" y="916212"/>
                  <a:pt x="372889" y="863500"/>
                  <a:pt x="383458" y="856607"/>
                </a:cubicBezTo>
                <a:cubicBezTo>
                  <a:pt x="477741" y="795118"/>
                  <a:pt x="575187" y="738621"/>
                  <a:pt x="671052" y="679627"/>
                </a:cubicBezTo>
                <a:cubicBezTo>
                  <a:pt x="838725" y="576444"/>
                  <a:pt x="692978" y="658051"/>
                  <a:pt x="862781" y="583762"/>
                </a:cubicBezTo>
                <a:cubicBezTo>
                  <a:pt x="910126" y="563049"/>
                  <a:pt x="957041" y="541236"/>
                  <a:pt x="1002891" y="517394"/>
                </a:cubicBezTo>
                <a:cubicBezTo>
                  <a:pt x="1018617" y="509216"/>
                  <a:pt x="1031282" y="495825"/>
                  <a:pt x="1047136" y="487898"/>
                </a:cubicBezTo>
                <a:cubicBezTo>
                  <a:pt x="1085985" y="468473"/>
                  <a:pt x="1151024" y="463974"/>
                  <a:pt x="1187246" y="458401"/>
                </a:cubicBezTo>
                <a:cubicBezTo>
                  <a:pt x="1199536" y="463317"/>
                  <a:pt x="1219200" y="460859"/>
                  <a:pt x="1224116" y="473149"/>
                </a:cubicBezTo>
                <a:cubicBezTo>
                  <a:pt x="1243738" y="522207"/>
                  <a:pt x="1220667" y="529526"/>
                  <a:pt x="1194620" y="546891"/>
                </a:cubicBezTo>
                <a:cubicBezTo>
                  <a:pt x="1135626" y="539517"/>
                  <a:pt x="1074263" y="542888"/>
                  <a:pt x="1017639" y="524768"/>
                </a:cubicBezTo>
                <a:cubicBezTo>
                  <a:pt x="949585" y="502991"/>
                  <a:pt x="891012" y="458355"/>
                  <a:pt x="825910" y="428904"/>
                </a:cubicBezTo>
                <a:cubicBezTo>
                  <a:pt x="787640" y="411592"/>
                  <a:pt x="747252" y="399407"/>
                  <a:pt x="707923" y="384659"/>
                </a:cubicBezTo>
                <a:cubicBezTo>
                  <a:pt x="675968" y="360078"/>
                  <a:pt x="642799" y="337000"/>
                  <a:pt x="612058" y="310917"/>
                </a:cubicBezTo>
                <a:cubicBezTo>
                  <a:pt x="511822" y="225868"/>
                  <a:pt x="485070" y="217255"/>
                  <a:pt x="435078" y="133936"/>
                </a:cubicBezTo>
                <a:cubicBezTo>
                  <a:pt x="416462" y="102910"/>
                  <a:pt x="416616" y="91444"/>
                  <a:pt x="405581" y="52820"/>
                </a:cubicBezTo>
                <a:cubicBezTo>
                  <a:pt x="408039" y="40530"/>
                  <a:pt x="406736" y="26831"/>
                  <a:pt x="412955" y="15949"/>
                </a:cubicBezTo>
                <a:cubicBezTo>
                  <a:pt x="429940" y="-13774"/>
                  <a:pt x="485689" y="6824"/>
                  <a:pt x="501446" y="8575"/>
                </a:cubicBezTo>
                <a:cubicBezTo>
                  <a:pt x="511688" y="17354"/>
                  <a:pt x="568906" y="64109"/>
                  <a:pt x="582562" y="82317"/>
                </a:cubicBezTo>
                <a:cubicBezTo>
                  <a:pt x="637008" y="154913"/>
                  <a:pt x="534529" y="59496"/>
                  <a:pt x="641555" y="148685"/>
                </a:cubicBezTo>
                <a:cubicBezTo>
                  <a:pt x="651261" y="177803"/>
                  <a:pt x="648929" y="163034"/>
                  <a:pt x="648929" y="1929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Tree>
    <p:extLst>
      <p:ext uri="{BB962C8B-B14F-4D97-AF65-F5344CB8AC3E}">
        <p14:creationId xmlns:p14="http://schemas.microsoft.com/office/powerpoint/2010/main" val="2664000802"/>
      </p:ext>
    </p:extLst>
  </p:cSld>
  <p:clrMapOvr>
    <a:masterClrMapping/>
  </p:clrMapOvr>
  <p:transition/>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556" name="Rectangle 7"/>
          <p:cNvSpPr>
            <a:spLocks noGrp="1" noChangeArrowheads="1"/>
          </p:cNvSpPr>
          <p:nvPr>
            <p:ph type="body" idx="4294967295"/>
          </p:nvPr>
        </p:nvSpPr>
        <p:spPr>
          <a:xfrm>
            <a:off x="228600" y="1752600"/>
            <a:ext cx="8686800" cy="4800600"/>
          </a:xfrm>
          <a:ln>
            <a:noFill/>
          </a:ln>
        </p:spPr>
        <p:txBody>
          <a:bodyPr/>
          <a:lstStyle/>
          <a:p>
            <a:pPr marL="531813" lvl="1" indent="-439738">
              <a:lnSpc>
                <a:spcPct val="100000"/>
              </a:lnSpc>
              <a:spcBef>
                <a:spcPct val="0"/>
              </a:spcBef>
              <a:spcAft>
                <a:spcPct val="0"/>
              </a:spcAft>
              <a:buFont typeface="Wingdings" panose="05000000000000000000" pitchFamily="2" charset="2"/>
              <a:buChar char="v"/>
            </a:pPr>
            <a:r>
              <a:rPr lang="en-US" altLang="en-US" sz="2800" b="1" smtClean="0"/>
              <a:t>Supervised Learning</a:t>
            </a:r>
            <a:r>
              <a:rPr lang="en-US" altLang="en-US" sz="2800" smtClean="0"/>
              <a:t>: </a:t>
            </a:r>
            <a:r>
              <a:rPr lang="en-US" altLang="en-US" sz="2800">
                <a:solidFill>
                  <a:srgbClr val="00B0F0"/>
                </a:solidFill>
              </a:rPr>
              <a:t>Learning with a teacher </a:t>
            </a:r>
            <a:endParaRPr lang="en-US" altLang="en-US" sz="2800" smtClean="0">
              <a:solidFill>
                <a:srgbClr val="00B0F0"/>
              </a:solidFill>
            </a:endParaRPr>
          </a:p>
          <a:p>
            <a:pPr marL="709295" lvl="2" indent="-342900">
              <a:lnSpc>
                <a:spcPct val="100000"/>
              </a:lnSpc>
              <a:spcBef>
                <a:spcPct val="0"/>
              </a:spcBef>
              <a:spcAft>
                <a:spcPct val="0"/>
              </a:spcAft>
              <a:buFontTx/>
              <a:buChar char="-"/>
            </a:pPr>
            <a:r>
              <a:rPr lang="en-US" altLang="en-US" sz="2400" smtClean="0"/>
              <a:t>We have a target attribute of interest (e.g., default or not)</a:t>
            </a:r>
          </a:p>
          <a:p>
            <a:pPr marL="709295" lvl="2" indent="-342900">
              <a:lnSpc>
                <a:spcPct val="100000"/>
              </a:lnSpc>
              <a:spcBef>
                <a:spcPct val="0"/>
              </a:spcBef>
              <a:spcAft>
                <a:spcPct val="0"/>
              </a:spcAft>
              <a:buFontTx/>
              <a:buChar char="-"/>
            </a:pPr>
            <a:r>
              <a:rPr lang="en-US" altLang="en-US" sz="2400" smtClean="0"/>
              <a:t>The goal is to predict the target attribute</a:t>
            </a:r>
            <a:endParaRPr lang="en-US" altLang="en-US" sz="2400" smtClean="0">
              <a:solidFill>
                <a:srgbClr val="00B0F0"/>
              </a:solidFill>
            </a:endParaRPr>
          </a:p>
          <a:p>
            <a:pPr lvl="2">
              <a:lnSpc>
                <a:spcPct val="100000"/>
              </a:lnSpc>
              <a:spcBef>
                <a:spcPct val="0"/>
              </a:spcBef>
              <a:spcAft>
                <a:spcPct val="0"/>
              </a:spcAft>
            </a:pPr>
            <a:r>
              <a:rPr lang="en-US" altLang="en-US" sz="2400" smtClean="0">
                <a:solidFill>
                  <a:srgbClr val="FA1E00"/>
                </a:solidFill>
              </a:rPr>
              <a:t>Categorical prediction (classification)</a:t>
            </a:r>
          </a:p>
          <a:p>
            <a:pPr lvl="2">
              <a:lnSpc>
                <a:spcPct val="100000"/>
              </a:lnSpc>
              <a:spcBef>
                <a:spcPct val="0"/>
              </a:spcBef>
              <a:spcAft>
                <a:spcPct val="0"/>
              </a:spcAft>
            </a:pPr>
            <a:r>
              <a:rPr lang="en-US" altLang="en-US" sz="2400" smtClean="0">
                <a:solidFill>
                  <a:srgbClr val="477D59"/>
                </a:solidFill>
              </a:rPr>
              <a:t>Numeric prediction (regression)</a:t>
            </a:r>
          </a:p>
          <a:p>
            <a:pPr lvl="1">
              <a:lnSpc>
                <a:spcPct val="100000"/>
              </a:lnSpc>
              <a:spcBef>
                <a:spcPct val="0"/>
              </a:spcBef>
              <a:spcAft>
                <a:spcPct val="0"/>
              </a:spcAft>
            </a:pPr>
            <a:endParaRPr lang="en-US" altLang="en-US" sz="2000" smtClean="0"/>
          </a:p>
          <a:p>
            <a:pPr marL="531813" lvl="1" indent="-439738">
              <a:lnSpc>
                <a:spcPct val="100000"/>
              </a:lnSpc>
              <a:spcBef>
                <a:spcPct val="0"/>
              </a:spcBef>
              <a:spcAft>
                <a:spcPct val="0"/>
              </a:spcAft>
              <a:buFont typeface="Wingdings" panose="05000000000000000000" pitchFamily="2" charset="2"/>
              <a:buChar char="v"/>
            </a:pPr>
            <a:r>
              <a:rPr lang="en-US" altLang="en-US" sz="2800" b="1"/>
              <a:t>Unsupervised Learning</a:t>
            </a:r>
            <a:r>
              <a:rPr lang="en-US" altLang="en-US" sz="2800"/>
              <a:t>: </a:t>
            </a:r>
            <a:r>
              <a:rPr lang="en-US" altLang="en-US" sz="2800">
                <a:solidFill>
                  <a:srgbClr val="00B0F0"/>
                </a:solidFill>
              </a:rPr>
              <a:t>Learning without a </a:t>
            </a:r>
            <a:r>
              <a:rPr lang="en-US" altLang="en-US" sz="2800" smtClean="0">
                <a:solidFill>
                  <a:srgbClr val="00B0F0"/>
                </a:solidFill>
              </a:rPr>
              <a:t>teacher </a:t>
            </a:r>
          </a:p>
          <a:p>
            <a:pPr marL="709295" lvl="2" indent="-342900">
              <a:lnSpc>
                <a:spcPct val="100000"/>
              </a:lnSpc>
              <a:spcBef>
                <a:spcPct val="0"/>
              </a:spcBef>
              <a:spcAft>
                <a:spcPct val="0"/>
              </a:spcAft>
              <a:buFontTx/>
              <a:buChar char="-"/>
            </a:pPr>
            <a:r>
              <a:rPr lang="en-US" altLang="en-US" sz="2400" smtClean="0"/>
              <a:t>No target attribute</a:t>
            </a:r>
          </a:p>
          <a:p>
            <a:pPr marL="709295" lvl="2" indent="-342900">
              <a:lnSpc>
                <a:spcPct val="100000"/>
              </a:lnSpc>
              <a:spcBef>
                <a:spcPct val="0"/>
              </a:spcBef>
              <a:spcAft>
                <a:spcPct val="0"/>
              </a:spcAft>
              <a:buFontTx/>
              <a:buChar char="-"/>
            </a:pPr>
            <a:r>
              <a:rPr lang="en-US" altLang="en-US" sz="2400" smtClean="0"/>
              <a:t>The </a:t>
            </a:r>
            <a:r>
              <a:rPr lang="en-US" altLang="en-US" sz="2400"/>
              <a:t>goal is to explore data to find valuable </a:t>
            </a:r>
            <a:r>
              <a:rPr lang="en-US" altLang="en-US" sz="2400" smtClean="0"/>
              <a:t>information</a:t>
            </a:r>
            <a:endParaRPr lang="en-US" altLang="en-US">
              <a:solidFill>
                <a:srgbClr val="00B0F0"/>
              </a:solidFill>
            </a:endParaRPr>
          </a:p>
          <a:p>
            <a:pPr lvl="2">
              <a:lnSpc>
                <a:spcPct val="100000"/>
              </a:lnSpc>
              <a:spcBef>
                <a:spcPct val="0"/>
              </a:spcBef>
              <a:spcAft>
                <a:spcPct val="0"/>
              </a:spcAft>
            </a:pPr>
            <a:r>
              <a:rPr lang="en-US" altLang="en-US" sz="2400">
                <a:solidFill>
                  <a:srgbClr val="477D59"/>
                </a:solidFill>
              </a:rPr>
              <a:t>Cluster Analysis</a:t>
            </a:r>
          </a:p>
          <a:p>
            <a:pPr lvl="2">
              <a:lnSpc>
                <a:spcPct val="100000"/>
              </a:lnSpc>
              <a:spcBef>
                <a:spcPct val="0"/>
              </a:spcBef>
              <a:spcAft>
                <a:spcPct val="0"/>
              </a:spcAft>
            </a:pPr>
            <a:r>
              <a:rPr lang="en-US" altLang="en-US" sz="2400">
                <a:solidFill>
                  <a:srgbClr val="477D59"/>
                </a:solidFill>
              </a:rPr>
              <a:t>Association Rules</a:t>
            </a:r>
          </a:p>
        </p:txBody>
      </p:sp>
      <p:sp>
        <p:nvSpPr>
          <p:cNvPr id="35843" name="Rectangle 6"/>
          <p:cNvSpPr>
            <a:spLocks noGrp="1" noChangeArrowheads="1"/>
          </p:cNvSpPr>
          <p:nvPr>
            <p:ph type="title"/>
          </p:nvPr>
        </p:nvSpPr>
        <p:spPr>
          <a:xfrm>
            <a:off x="228600" y="381000"/>
            <a:ext cx="8690112" cy="1066800"/>
          </a:xfrm>
        </p:spPr>
        <p:txBody>
          <a:bodyPr>
            <a:normAutofit/>
          </a:bodyPr>
          <a:lstStyle/>
          <a:p>
            <a:r>
              <a:rPr lang="en-US" altLang="en-US" smtClean="0"/>
              <a:t>Supervised </a:t>
            </a:r>
            <a:r>
              <a:rPr lang="en-US" altLang="en-US"/>
              <a:t>&amp; </a:t>
            </a:r>
            <a:r>
              <a:rPr lang="en-US" altLang="en-US" smtClean="0"/>
              <a:t>Unsupervised Learning</a:t>
            </a:r>
          </a:p>
        </p:txBody>
      </p:sp>
    </p:spTree>
    <p:extLst>
      <p:ext uri="{BB962C8B-B14F-4D97-AF65-F5344CB8AC3E}">
        <p14:creationId xmlns:p14="http://schemas.microsoft.com/office/powerpoint/2010/main" val="3936106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dur="500" fill="hold" nodeType="with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500"/>
                                        <p:tgtEl>
                                          <p:spTgt spid="23556">
                                            <p:txEl>
                                              <p:pRg st="0" end="0"/>
                                            </p:txEl>
                                          </p:spTgt>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23556">
                                            <p:txEl>
                                              <p:pRg st="1" end="1"/>
                                            </p:txEl>
                                          </p:spTgt>
                                        </p:tgtEl>
                                        <p:attrNameLst>
                                          <p:attrName>style.visibility</p:attrName>
                                        </p:attrNameLst>
                                      </p:cBhvr>
                                      <p:to>
                                        <p:strVal val="visible"/>
                                      </p:to>
                                    </p:set>
                                    <p:animEffect transition="in" filter="fade">
                                      <p:cBhvr>
                                        <p:cTn id="10" dur="500"/>
                                        <p:tgtEl>
                                          <p:spTgt spid="23556">
                                            <p:txEl>
                                              <p:pRg st="1" end="1"/>
                                            </p:txEl>
                                          </p:spTgt>
                                        </p:tgtEl>
                                      </p:cBhvr>
                                    </p:animEffec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0" presetClass="entr" presetSubtype="0" dur="500" fill="hold" nodeType="clickEffect">
                                  <p:stCondLst>
                                    <p:cond delay="0"/>
                                  </p:stCondLst>
                                  <p:childTnLst>
                                    <p:set>
                                      <p:cBhvr>
                                        <p:cTn id="14" dur="1" fill="hold">
                                          <p:stCondLst>
                                            <p:cond delay="0"/>
                                          </p:stCondLst>
                                        </p:cTn>
                                        <p:tgtEl>
                                          <p:spTgt spid="23556">
                                            <p:txEl>
                                              <p:pRg st="2" end="2"/>
                                            </p:txEl>
                                          </p:spTgt>
                                        </p:tgtEl>
                                        <p:attrNameLst>
                                          <p:attrName>style.visibility</p:attrName>
                                        </p:attrNameLst>
                                      </p:cBhvr>
                                      <p:to>
                                        <p:strVal val="visible"/>
                                      </p:to>
                                    </p:set>
                                    <p:animEffect transition="in" filter="fade">
                                      <p:cBhvr>
                                        <p:cTn id="15" dur="500"/>
                                        <p:tgtEl>
                                          <p:spTgt spid="23556">
                                            <p:txEl>
                                              <p:pRg st="2" end="2"/>
                                            </p:txEl>
                                          </p:spTgt>
                                        </p:tgtEl>
                                      </p:cBhvr>
                                    </p:animEffect>
                                  </p:childTnLst>
                                </p:cTn>
                              </p:par>
                              <p:par>
                                <p:cTn id="16" presetID="10" presetClass="entr" presetSubtype="0" dur="500" fill="hold" nodeType="withEffect">
                                  <p:stCondLst>
                                    <p:cond delay="0"/>
                                  </p:stCondLst>
                                  <p:childTnLst>
                                    <p:set>
                                      <p:cBhvr>
                                        <p:cTn id="17" dur="1" fill="hold">
                                          <p:stCondLst>
                                            <p:cond delay="0"/>
                                          </p:stCondLst>
                                        </p:cTn>
                                        <p:tgtEl>
                                          <p:spTgt spid="23556">
                                            <p:txEl>
                                              <p:pRg st="3" end="3"/>
                                            </p:txEl>
                                          </p:spTgt>
                                        </p:tgtEl>
                                        <p:attrNameLst>
                                          <p:attrName>style.visibility</p:attrName>
                                        </p:attrNameLst>
                                      </p:cBhvr>
                                      <p:to>
                                        <p:strVal val="visible"/>
                                      </p:to>
                                    </p:set>
                                    <p:animEffect transition="in" filter="fade">
                                      <p:cBhvr>
                                        <p:cTn id="18" dur="500"/>
                                        <p:tgtEl>
                                          <p:spTgt spid="23556">
                                            <p:txEl>
                                              <p:pRg st="3" end="3"/>
                                            </p:txEl>
                                          </p:spTgt>
                                        </p:tgtEl>
                                      </p:cBhvr>
                                    </p:animEffect>
                                  </p:childTnLst>
                                </p:cTn>
                              </p:par>
                              <p:par>
                                <p:cTn id="19" presetID="10" presetClass="entr" presetSubtype="0" dur="500" fill="hold" nodeType="withEffect">
                                  <p:stCondLst>
                                    <p:cond delay="0"/>
                                  </p:stCondLst>
                                  <p:childTnLst>
                                    <p:set>
                                      <p:cBhvr>
                                        <p:cTn id="20" dur="1" fill="hold">
                                          <p:stCondLst>
                                            <p:cond delay="0"/>
                                          </p:stCondLst>
                                        </p:cTn>
                                        <p:tgtEl>
                                          <p:spTgt spid="23556">
                                            <p:txEl>
                                              <p:pRg st="4" end="4"/>
                                            </p:txEl>
                                          </p:spTgt>
                                        </p:tgtEl>
                                        <p:attrNameLst>
                                          <p:attrName>style.visibility</p:attrName>
                                        </p:attrNameLst>
                                      </p:cBhvr>
                                      <p:to>
                                        <p:strVal val="visible"/>
                                      </p:to>
                                    </p:set>
                                    <p:animEffect transition="in" filter="fade">
                                      <p:cBhvr>
                                        <p:cTn id="21" dur="500"/>
                                        <p:tgtEl>
                                          <p:spTgt spid="23556">
                                            <p:txEl>
                                              <p:pRg st="4" end="4"/>
                                            </p:txEl>
                                          </p:spTgt>
                                        </p:tgtEl>
                                      </p:cBhvr>
                                    </p:animEffect>
                                  </p:childTnLst>
                                </p:cTn>
                              </p:par>
                            </p:childTnLst>
                          </p:cTn>
                        </p:par>
                      </p:childTnLst>
                    </p:cTn>
                  </p:par>
                  <p:par>
                    <p:cTn id="22" fill="hold" nodeType="clickPar">
                      <p:stCondLst>
                        <p:cond delay="indefinite"/>
                        <p:cond evt="onBegin" delay="0">
                          <p:tn val="21"/>
                        </p:cond>
                      </p:stCondLst>
                      <p:childTnLst>
                        <p:par>
                          <p:cTn id="23" fill="hold" nodeType="withGroup">
                            <p:stCondLst>
                              <p:cond delay="0"/>
                            </p:stCondLst>
                            <p:childTnLst>
                              <p:par>
                                <p:cTn id="24" presetID="10" presetClass="entr" presetSubtype="0" dur="500" fill="hold" nodeType="clickEffect">
                                  <p:stCondLst>
                                    <p:cond delay="0"/>
                                  </p:stCondLst>
                                  <p:childTnLst>
                                    <p:set>
                                      <p:cBhvr>
                                        <p:cTn id="25" dur="1" fill="hold">
                                          <p:stCondLst>
                                            <p:cond delay="0"/>
                                          </p:stCondLst>
                                        </p:cTn>
                                        <p:tgtEl>
                                          <p:spTgt spid="23556">
                                            <p:txEl>
                                              <p:pRg st="6" end="6"/>
                                            </p:txEl>
                                          </p:spTgt>
                                        </p:tgtEl>
                                        <p:attrNameLst>
                                          <p:attrName>style.visibility</p:attrName>
                                        </p:attrNameLst>
                                      </p:cBhvr>
                                      <p:to>
                                        <p:strVal val="visible"/>
                                      </p:to>
                                    </p:set>
                                    <p:animEffect transition="in" filter="fade">
                                      <p:cBhvr>
                                        <p:cTn id="26" dur="500"/>
                                        <p:tgtEl>
                                          <p:spTgt spid="23556">
                                            <p:txEl>
                                              <p:pRg st="6" end="6"/>
                                            </p:txEl>
                                          </p:spTgt>
                                        </p:tgtEl>
                                      </p:cBhvr>
                                    </p:animEffect>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10" presetClass="entr" presetSubtype="0" dur="500" fill="hold" nodeType="clickEffect">
                                  <p:stCondLst>
                                    <p:cond delay="0"/>
                                  </p:stCondLst>
                                  <p:childTnLst>
                                    <p:set>
                                      <p:cBhvr>
                                        <p:cTn id="30" dur="1" fill="hold">
                                          <p:stCondLst>
                                            <p:cond delay="0"/>
                                          </p:stCondLst>
                                        </p:cTn>
                                        <p:tgtEl>
                                          <p:spTgt spid="23556">
                                            <p:txEl>
                                              <p:pRg st="7" end="7"/>
                                            </p:txEl>
                                          </p:spTgt>
                                        </p:tgtEl>
                                        <p:attrNameLst>
                                          <p:attrName>style.visibility</p:attrName>
                                        </p:attrNameLst>
                                      </p:cBhvr>
                                      <p:to>
                                        <p:strVal val="visible"/>
                                      </p:to>
                                    </p:set>
                                    <p:animEffect transition="in" filter="fade">
                                      <p:cBhvr>
                                        <p:cTn id="31" dur="500"/>
                                        <p:tgtEl>
                                          <p:spTgt spid="23556">
                                            <p:txEl>
                                              <p:pRg st="7" end="7"/>
                                            </p:txEl>
                                          </p:spTgt>
                                        </p:tgtEl>
                                      </p:cBhvr>
                                    </p:animEffect>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10" presetClass="entr" presetSubtype="0" dur="500" fill="hold" nodeType="clickEffect">
                                  <p:stCondLst>
                                    <p:cond delay="0"/>
                                  </p:stCondLst>
                                  <p:childTnLst>
                                    <p:set>
                                      <p:cBhvr>
                                        <p:cTn id="35" dur="1" fill="hold">
                                          <p:stCondLst>
                                            <p:cond delay="0"/>
                                          </p:stCondLst>
                                        </p:cTn>
                                        <p:tgtEl>
                                          <p:spTgt spid="23556">
                                            <p:txEl>
                                              <p:pRg st="8" end="8"/>
                                            </p:txEl>
                                          </p:spTgt>
                                        </p:tgtEl>
                                        <p:attrNameLst>
                                          <p:attrName>style.visibility</p:attrName>
                                        </p:attrNameLst>
                                      </p:cBhvr>
                                      <p:to>
                                        <p:strVal val="visible"/>
                                      </p:to>
                                    </p:set>
                                    <p:animEffect transition="in" filter="fade">
                                      <p:cBhvr>
                                        <p:cTn id="36" dur="500"/>
                                        <p:tgtEl>
                                          <p:spTgt spid="23556">
                                            <p:txEl>
                                              <p:pRg st="8" end="8"/>
                                            </p:txEl>
                                          </p:spTgt>
                                        </p:tgtEl>
                                      </p:cBhvr>
                                    </p:animEffect>
                                  </p:childTnLst>
                                </p:cTn>
                              </p:par>
                              <p:par>
                                <p:cTn id="37" presetID="10" presetClass="entr" presetSubtype="0" dur="500" fill="hold" nodeType="withEffect">
                                  <p:stCondLst>
                                    <p:cond delay="0"/>
                                  </p:stCondLst>
                                  <p:childTnLst>
                                    <p:set>
                                      <p:cBhvr>
                                        <p:cTn id="38" dur="1" fill="hold">
                                          <p:stCondLst>
                                            <p:cond delay="0"/>
                                          </p:stCondLst>
                                        </p:cTn>
                                        <p:tgtEl>
                                          <p:spTgt spid="23556">
                                            <p:txEl>
                                              <p:pRg st="9" end="9"/>
                                            </p:txEl>
                                          </p:spTgt>
                                        </p:tgtEl>
                                        <p:attrNameLst>
                                          <p:attrName>style.visibility</p:attrName>
                                        </p:attrNameLst>
                                      </p:cBhvr>
                                      <p:to>
                                        <p:strVal val="visible"/>
                                      </p:to>
                                    </p:set>
                                    <p:animEffect transition="in" filter="fade">
                                      <p:cBhvr>
                                        <p:cTn id="39" dur="500"/>
                                        <p:tgtEl>
                                          <p:spTgt spid="23556">
                                            <p:txEl>
                                              <p:pRg st="9" end="9"/>
                                            </p:txEl>
                                          </p:spTgt>
                                        </p:tgtEl>
                                      </p:cBhvr>
                                    </p:animEffect>
                                  </p:childTnLst>
                                </p:cTn>
                              </p:par>
                              <p:par>
                                <p:cTn id="40" presetID="10" presetClass="entr" presetSubtype="0" dur="500" fill="hold" nodeType="withEffect">
                                  <p:stCondLst>
                                    <p:cond delay="0"/>
                                  </p:stCondLst>
                                  <p:childTnLst>
                                    <p:set>
                                      <p:cBhvr>
                                        <p:cTn id="41" dur="1" fill="hold">
                                          <p:stCondLst>
                                            <p:cond delay="0"/>
                                          </p:stCondLst>
                                        </p:cTn>
                                        <p:tgtEl>
                                          <p:spTgt spid="23556">
                                            <p:txEl>
                                              <p:pRg st="10" end="10"/>
                                            </p:txEl>
                                          </p:spTgt>
                                        </p:tgtEl>
                                        <p:attrNameLst>
                                          <p:attrName>style.visibility</p:attrName>
                                        </p:attrNameLst>
                                      </p:cBhvr>
                                      <p:to>
                                        <p:strVal val="visible"/>
                                      </p:to>
                                    </p:set>
                                    <p:animEffect transition="in" filter="fade">
                                      <p:cBhvr>
                                        <p:cTn id="42" dur="500"/>
                                        <p:tgtEl>
                                          <p:spTgt spid="2355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5" name="Content Placeholder 4"/>
          <p:cNvGraphicFramePr>
            <a:graphicFrameLocks noGrp="1"/>
          </p:cNvGraphicFramePr>
          <p:nvPr>
            <p:ph idx="1"/>
            <p:extLst/>
          </p:nvPr>
        </p:nvGraphicFramePr>
        <p:xfrm>
          <a:off x="304800" y="1403622"/>
          <a:ext cx="8610601" cy="5027612"/>
        </p:xfrm>
        <a:graphic>
          <a:graphicData uri="http://schemas.openxmlformats.org/drawingml/2006/table">
            <a:tbl>
              <a:tblPr firstRow="1" bandRow="1">
                <a:tableStyleId>{D27102A9-8310-4765-A935-A1911B00CA55}</a:tableStyleId>
              </a:tblPr>
              <a:tblGrid>
                <a:gridCol w="22860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gridCol w="2590801">
                  <a:extLst>
                    <a:ext uri="{9D8B030D-6E8A-4147-A177-3AD203B41FA5}">
                      <a16:colId xmlns:a16="http://schemas.microsoft.com/office/drawing/2014/main" val="20002"/>
                    </a:ext>
                  </a:extLst>
                </a:gridCol>
              </a:tblGrid>
              <a:tr h="1214331">
                <a:tc>
                  <a:txBody>
                    <a:bodyPr vert="horz" wrap="square"/>
                    <a:lstStyle/>
                    <a:p>
                      <a:pPr algn="ctr"/>
                      <a:r>
                        <a:rPr lang="en-US" sz="2800" smtClean="0">
                          <a:solidFill>
                            <a:srgbClr val="0070C0"/>
                          </a:solidFill>
                          <a:latin typeface="Calibri" pitchFamily="34" charset="0"/>
                          <a:cs typeface="Calibri" pitchFamily="34" charset="0"/>
                        </a:rPr>
                        <a:t>SQL</a:t>
                      </a:r>
                      <a:endParaRPr lang="en-US" sz="2800">
                        <a:solidFill>
                          <a:srgbClr val="0070C0"/>
                        </a:solidFill>
                        <a:latin typeface="Calibri" pitchFamily="34" charset="0"/>
                        <a:cs typeface="Calibri" pitchFamily="34" charset="0"/>
                      </a:endParaRPr>
                    </a:p>
                  </a:txBody>
                  <a:tcPr marT="45716" marB="45716" anchor="ctr"/>
                </a:tc>
                <a:tc>
                  <a:txBody>
                    <a:bodyPr vert="horz" wrap="square"/>
                    <a:lstStyle/>
                    <a:p>
                      <a:pPr algn="ctr"/>
                      <a:r>
                        <a:rPr lang="en-US" sz="2800" smtClean="0">
                          <a:solidFill>
                            <a:srgbClr val="D60093"/>
                          </a:solidFill>
                          <a:latin typeface="Calibri" pitchFamily="34" charset="0"/>
                          <a:cs typeface="Calibri" pitchFamily="34" charset="0"/>
                        </a:rPr>
                        <a:t>Supervised</a:t>
                      </a:r>
                    </a:p>
                    <a:p>
                      <a:pPr algn="ctr"/>
                      <a:r>
                        <a:rPr lang="en-US" sz="2800" smtClean="0">
                          <a:solidFill>
                            <a:srgbClr val="D60093"/>
                          </a:solidFill>
                          <a:latin typeface="Calibri" pitchFamily="34" charset="0"/>
                          <a:cs typeface="Calibri" pitchFamily="34" charset="0"/>
                        </a:rPr>
                        <a:t>Learning</a:t>
                      </a:r>
                      <a:endParaRPr lang="en-US" sz="2800">
                        <a:solidFill>
                          <a:srgbClr val="D60093"/>
                        </a:solidFill>
                        <a:latin typeface="Calibri" pitchFamily="34" charset="0"/>
                        <a:cs typeface="Calibri" pitchFamily="34" charset="0"/>
                      </a:endParaRPr>
                    </a:p>
                  </a:txBody>
                  <a:tcPr marT="45716" marB="45716" anchor="ctr"/>
                </a:tc>
                <a:tc>
                  <a:txBody>
                    <a:bodyPr vert="horz" wrap="square"/>
                    <a:lstStyle/>
                    <a:p>
                      <a:pPr algn="ctr"/>
                      <a:r>
                        <a:rPr lang="en-US" sz="2800" smtClean="0">
                          <a:solidFill>
                            <a:srgbClr val="477D59"/>
                          </a:solidFill>
                          <a:latin typeface="Calibri" pitchFamily="34" charset="0"/>
                          <a:cs typeface="Calibri" pitchFamily="34" charset="0"/>
                        </a:rPr>
                        <a:t>Unsupervised</a:t>
                      </a:r>
                    </a:p>
                    <a:p>
                      <a:pPr algn="ctr"/>
                      <a:r>
                        <a:rPr lang="en-US" sz="2800" smtClean="0">
                          <a:solidFill>
                            <a:srgbClr val="477D59"/>
                          </a:solidFill>
                          <a:latin typeface="Calibri" pitchFamily="34" charset="0"/>
                          <a:cs typeface="Calibri" pitchFamily="34" charset="0"/>
                        </a:rPr>
                        <a:t>Learning</a:t>
                      </a:r>
                      <a:endParaRPr lang="en-US" sz="2800">
                        <a:solidFill>
                          <a:srgbClr val="477D59"/>
                        </a:solidFill>
                        <a:latin typeface="Calibri" pitchFamily="34" charset="0"/>
                        <a:cs typeface="Calibri" pitchFamily="34" charset="0"/>
                      </a:endParaRPr>
                    </a:p>
                  </a:txBody>
                  <a:tcPr marT="45716" marB="45716" anchor="ctr"/>
                </a:tc>
                <a:extLst>
                  <a:ext uri="{0D108BD9-81ED-4DB2-BD59-A6C34878D82A}">
                    <a16:rowId xmlns:a16="http://schemas.microsoft.com/office/drawing/2014/main" val="10000"/>
                  </a:ext>
                </a:extLst>
              </a:tr>
              <a:tr h="2011626">
                <a:tc>
                  <a:txBody>
                    <a:bodyPr vert="horz" wrap="square"/>
                    <a:lstStyle/>
                    <a:p>
                      <a:pPr algn="l"/>
                      <a:r>
                        <a:rPr lang="en-US" sz="2400" smtClean="0">
                          <a:solidFill>
                            <a:srgbClr val="0070C0"/>
                          </a:solidFill>
                          <a:latin typeface="Calibri" pitchFamily="34" charset="0"/>
                          <a:cs typeface="Calibri" pitchFamily="34" charset="0"/>
                        </a:rPr>
                        <a:t>Find the customer that bought the largest quantity of products</a:t>
                      </a:r>
                      <a:endParaRPr lang="en-US" sz="2400">
                        <a:solidFill>
                          <a:srgbClr val="0070C0"/>
                        </a:solidFill>
                        <a:latin typeface="Calibri" pitchFamily="34" charset="0"/>
                        <a:cs typeface="Calibri" pitchFamily="34" charset="0"/>
                      </a:endParaRPr>
                    </a:p>
                  </a:txBody>
                  <a:tcPr marL="91884" marR="91884" marT="45716" marB="45716" anchor="ctr"/>
                </a:tc>
                <a:tc>
                  <a:txBody>
                    <a:bodyPr vert="horz" wrap="square"/>
                    <a:lstStyle/>
                    <a:p>
                      <a:pPr algn="l"/>
                      <a:r>
                        <a:rPr lang="en-US" sz="2400" smtClean="0">
                          <a:solidFill>
                            <a:srgbClr val="D60093"/>
                          </a:solidFill>
                          <a:latin typeface="Calibri" pitchFamily="34" charset="0"/>
                          <a:cs typeface="Calibri" pitchFamily="34" charset="0"/>
                        </a:rPr>
                        <a:t>What is the difference</a:t>
                      </a:r>
                      <a:r>
                        <a:rPr lang="en-US" sz="2400" baseline="0" smtClean="0">
                          <a:solidFill>
                            <a:srgbClr val="D60093"/>
                          </a:solidFill>
                          <a:latin typeface="Calibri" pitchFamily="34" charset="0"/>
                          <a:cs typeface="Calibri" pitchFamily="34" charset="0"/>
                        </a:rPr>
                        <a:t> between profitable and not profitable customers?</a:t>
                      </a:r>
                    </a:p>
                    <a:p>
                      <a:pPr algn="l"/>
                      <a:r>
                        <a:rPr lang="en-US" sz="2400" baseline="0" smtClean="0">
                          <a:solidFill>
                            <a:srgbClr val="D60093"/>
                          </a:solidFill>
                          <a:latin typeface="Calibri" pitchFamily="34" charset="0"/>
                          <a:cs typeface="Calibri" pitchFamily="34" charset="0"/>
                        </a:rPr>
                        <a:t>Then, predict how profitable a new customer is.</a:t>
                      </a:r>
                      <a:endParaRPr lang="en-US" sz="2400">
                        <a:solidFill>
                          <a:srgbClr val="D60093"/>
                        </a:solidFill>
                        <a:latin typeface="Calibri" pitchFamily="34" charset="0"/>
                        <a:cs typeface="Calibri" pitchFamily="34" charset="0"/>
                      </a:endParaRPr>
                    </a:p>
                  </a:txBody>
                  <a:tcPr marL="91884" marR="91884" marT="45716" marB="45716" anchor="ctr"/>
                </a:tc>
                <a:tc>
                  <a:txBody>
                    <a:bodyPr vert="horz" wrap="square"/>
                    <a:lstStyle/>
                    <a:p>
                      <a:pPr algn="l"/>
                      <a:r>
                        <a:rPr lang="en-US" sz="2400" smtClean="0">
                          <a:solidFill>
                            <a:srgbClr val="477D59"/>
                          </a:solidFill>
                          <a:latin typeface="Calibri" pitchFamily="34" charset="0"/>
                          <a:cs typeface="Calibri" pitchFamily="34" charset="0"/>
                        </a:rPr>
                        <a:t>Find the types of customers out there</a:t>
                      </a:r>
                      <a:endParaRPr lang="en-US" sz="2400">
                        <a:solidFill>
                          <a:srgbClr val="477D59"/>
                        </a:solidFill>
                        <a:latin typeface="Calibri" pitchFamily="34" charset="0"/>
                        <a:cs typeface="Calibri" pitchFamily="34" charset="0"/>
                      </a:endParaRPr>
                    </a:p>
                  </a:txBody>
                  <a:tcPr marL="91884" marR="91884" marT="45716" marB="45716" anchor="ctr"/>
                </a:tc>
                <a:extLst>
                  <a:ext uri="{0D108BD9-81ED-4DB2-BD59-A6C34878D82A}">
                    <a16:rowId xmlns:a16="http://schemas.microsoft.com/office/drawing/2014/main" val="10001"/>
                  </a:ext>
                </a:extLst>
              </a:tr>
              <a:tr h="1801655">
                <a:tc>
                  <a:txBody>
                    <a:bodyPr vert="horz" wrap="square"/>
                    <a:lstStyle/>
                    <a:p>
                      <a:pPr algn="l"/>
                      <a:r>
                        <a:rPr lang="en-US" sz="2400" smtClean="0">
                          <a:solidFill>
                            <a:srgbClr val="0070C0"/>
                          </a:solidFill>
                          <a:latin typeface="Calibri" pitchFamily="34" charset="0"/>
                          <a:cs typeface="Calibri" pitchFamily="34" charset="0"/>
                        </a:rPr>
                        <a:t>Show the purchases divided</a:t>
                      </a:r>
                      <a:r>
                        <a:rPr lang="en-US" sz="2400" baseline="0" smtClean="0">
                          <a:solidFill>
                            <a:srgbClr val="0070C0"/>
                          </a:solidFill>
                          <a:latin typeface="Calibri" pitchFamily="34" charset="0"/>
                          <a:cs typeface="Calibri" pitchFamily="34" charset="0"/>
                        </a:rPr>
                        <a:t> by category</a:t>
                      </a:r>
                      <a:endParaRPr lang="en-US" sz="2400">
                        <a:solidFill>
                          <a:srgbClr val="0070C0"/>
                        </a:solidFill>
                        <a:latin typeface="Calibri" pitchFamily="34" charset="0"/>
                        <a:cs typeface="Calibri" pitchFamily="34" charset="0"/>
                      </a:endParaRPr>
                    </a:p>
                  </a:txBody>
                  <a:tcPr marL="91884" marR="91884" marT="45716" marB="45716" anchor="ctr"/>
                </a:tc>
                <a:tc>
                  <a:txBody>
                    <a:bodyPr vert="horz" wrap="square"/>
                    <a:lstStyle/>
                    <a:p>
                      <a:pPr algn="l"/>
                      <a:r>
                        <a:rPr lang="en-US" sz="2400" smtClean="0">
                          <a:solidFill>
                            <a:srgbClr val="D60093"/>
                          </a:solidFill>
                          <a:latin typeface="Calibri" pitchFamily="34" charset="0"/>
                          <a:cs typeface="Calibri" pitchFamily="34" charset="0"/>
                        </a:rPr>
                        <a:t>Let’s find patterns of fraudulent transactions and detect frauds</a:t>
                      </a:r>
                    </a:p>
                  </a:txBody>
                  <a:tcPr marL="91884" marR="91884" marT="45716" marB="45716" anchor="ctr"/>
                </a:tc>
                <a:tc>
                  <a:txBody>
                    <a:bodyPr vert="horz" wrap="square"/>
                    <a:lstStyle/>
                    <a:p>
                      <a:pPr algn="l"/>
                      <a:r>
                        <a:rPr lang="en-US" sz="2400" smtClean="0">
                          <a:solidFill>
                            <a:srgbClr val="477D59"/>
                          </a:solidFill>
                          <a:latin typeface="Calibri" pitchFamily="34" charset="0"/>
                          <a:cs typeface="Calibri" pitchFamily="34" charset="0"/>
                        </a:rPr>
                        <a:t>Find patterns in transactions</a:t>
                      </a:r>
                      <a:endParaRPr lang="en-US" sz="2400">
                        <a:solidFill>
                          <a:srgbClr val="477D59"/>
                        </a:solidFill>
                        <a:latin typeface="Calibri" pitchFamily="34" charset="0"/>
                        <a:cs typeface="Calibri" pitchFamily="34" charset="0"/>
                      </a:endParaRPr>
                    </a:p>
                  </a:txBody>
                  <a:tcPr marL="91884" marR="91884" marT="45716" marB="45716" anchor="ctr"/>
                </a:tc>
                <a:extLst>
                  <a:ext uri="{0D108BD9-81ED-4DB2-BD59-A6C34878D82A}">
                    <a16:rowId xmlns:a16="http://schemas.microsoft.com/office/drawing/2014/main" val="10002"/>
                  </a:ext>
                </a:extLst>
              </a:tr>
            </a:tbl>
          </a:graphicData>
        </a:graphic>
      </p:graphicFrame>
      <p:sp>
        <p:nvSpPr>
          <p:cNvPr id="3" name="Rectangle 6"/>
          <p:cNvSpPr>
            <a:spLocks noGrp="1" noChangeArrowheads="1"/>
          </p:cNvSpPr>
          <p:nvPr>
            <p:ph type="title"/>
          </p:nvPr>
        </p:nvSpPr>
        <p:spPr>
          <a:xfrm>
            <a:off x="228600" y="381000"/>
            <a:ext cx="8690112" cy="762000"/>
          </a:xfrm>
        </p:spPr>
        <p:txBody>
          <a:bodyPr/>
          <a:lstStyle/>
          <a:p>
            <a:r>
              <a:rPr lang="en-US" altLang="en-US" smtClean="0"/>
              <a:t>Typical Questions</a:t>
            </a:r>
          </a:p>
        </p:txBody>
      </p:sp>
    </p:spTree>
    <p:extLst>
      <p:ext uri="{BB962C8B-B14F-4D97-AF65-F5344CB8AC3E}">
        <p14:creationId xmlns:p14="http://schemas.microsoft.com/office/powerpoint/2010/main" val="3838496150"/>
      </p:ext>
    </p:extLst>
  </p:cSld>
  <p:clrMapOvr>
    <a:masterClrMapping/>
  </p:clrMapOvr>
  <p:transition/>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3" name="Rectangle 6"/>
          <p:cNvSpPr>
            <a:spLocks noGrp="1" noChangeArrowheads="1"/>
          </p:cNvSpPr>
          <p:nvPr>
            <p:ph type="title"/>
          </p:nvPr>
        </p:nvSpPr>
        <p:spPr>
          <a:xfrm>
            <a:off x="228600" y="381000"/>
            <a:ext cx="8690112" cy="1066800"/>
          </a:xfrm>
        </p:spPr>
        <p:txBody>
          <a:bodyPr/>
          <a:lstStyle/>
          <a:p>
            <a:r>
              <a:rPr lang="en-US" altLang="en-US" smtClean="0"/>
              <a:t>Supervised Learning</a:t>
            </a:r>
          </a:p>
        </p:txBody>
      </p:sp>
      <p:sp>
        <p:nvSpPr>
          <p:cNvPr id="143" name="Rectangle 7"/>
          <p:cNvSpPr txBox="1">
            <a:spLocks noChangeArrowheads="1"/>
          </p:cNvSpPr>
          <p:nvPr/>
        </p:nvSpPr>
        <p:spPr>
          <a:xfrm>
            <a:off x="228600" y="1752600"/>
            <a:ext cx="8686800"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buFont typeface="Wingdings" panose="05000000000000000000" pitchFamily="2" charset="2"/>
              <a:buChar char="v"/>
            </a:pPr>
            <a:r>
              <a:rPr lang="en-US" altLang="en-US" sz="3200" smtClean="0"/>
              <a:t>Goals</a:t>
            </a:r>
          </a:p>
          <a:p>
            <a:pPr marL="937260" lvl="1" indent="-342900">
              <a:lnSpc>
                <a:spcPct val="100000"/>
              </a:lnSpc>
              <a:buFont typeface="Wingdings" panose="05000000000000000000" pitchFamily="2" charset="2"/>
              <a:buChar char="v"/>
            </a:pPr>
            <a:r>
              <a:rPr lang="en-US" altLang="en-US" sz="2800" smtClean="0"/>
              <a:t>Inference: Understand how the target attribute changes as other available attributes change</a:t>
            </a:r>
          </a:p>
          <a:p>
            <a:pPr marL="937260" lvl="1" indent="-342900">
              <a:lnSpc>
                <a:spcPct val="100000"/>
              </a:lnSpc>
              <a:buFont typeface="Wingdings" panose="05000000000000000000" pitchFamily="2" charset="2"/>
              <a:buChar char="v"/>
            </a:pPr>
            <a:r>
              <a:rPr lang="en-US" altLang="en-US" sz="2800" smtClean="0"/>
              <a:t>Prediction: </a:t>
            </a:r>
            <a:r>
              <a:rPr lang="en-US" altLang="en-US" sz="2800"/>
              <a:t>Predict the target attribute for new observations by using other available </a:t>
            </a:r>
            <a:r>
              <a:rPr lang="en-US" altLang="en-US" sz="2800" smtClean="0"/>
              <a:t>attributes </a:t>
            </a:r>
          </a:p>
          <a:p>
            <a:pPr marL="342900" indent="-342900">
              <a:lnSpc>
                <a:spcPct val="100000"/>
              </a:lnSpc>
              <a:buFont typeface="Wingdings" panose="05000000000000000000" pitchFamily="2" charset="2"/>
              <a:buChar char="v"/>
            </a:pPr>
            <a:endParaRPr lang="en-US" altLang="en-US" sz="3200" smtClean="0"/>
          </a:p>
        </p:txBody>
      </p:sp>
    </p:spTree>
    <p:extLst>
      <p:ext uri="{BB962C8B-B14F-4D97-AF65-F5344CB8AC3E}">
        <p14:creationId xmlns:p14="http://schemas.microsoft.com/office/powerpoint/2010/main" val="10851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500" fill="hold" nodeType="with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animEffect transition="in" filter="fade">
                                      <p:cBhvr>
                                        <p:cTn id="7" dur="500"/>
                                        <p:tgtEl>
                                          <p:spTgt spid="143">
                                            <p:txEl>
                                              <p:pRg st="0" end="0"/>
                                            </p:txEl>
                                          </p:spTgt>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143">
                                            <p:txEl>
                                              <p:pRg st="1" end="1"/>
                                            </p:txEl>
                                          </p:spTgt>
                                        </p:tgtEl>
                                        <p:attrNameLst>
                                          <p:attrName>style.visibility</p:attrName>
                                        </p:attrNameLst>
                                      </p:cBhvr>
                                      <p:to>
                                        <p:strVal val="visible"/>
                                      </p:to>
                                    </p:set>
                                    <p:animEffect transition="in" filter="fade">
                                      <p:cBhvr>
                                        <p:cTn id="10" dur="500"/>
                                        <p:tgtEl>
                                          <p:spTgt spid="143">
                                            <p:txEl>
                                              <p:pRg st="1" end="1"/>
                                            </p:txEl>
                                          </p:spTgt>
                                        </p:tgtEl>
                                      </p:cBhvr>
                                    </p:animEffect>
                                  </p:childTnLst>
                                </p:cTn>
                              </p:par>
                              <p:par>
                                <p:cTn id="11" presetID="10" presetClass="entr" presetSubtype="0" dur="500" fill="hold" nodeType="withEffect">
                                  <p:stCondLst>
                                    <p:cond delay="0"/>
                                  </p:stCondLst>
                                  <p:childTnLst>
                                    <p:set>
                                      <p:cBhvr>
                                        <p:cTn id="12" dur="1" fill="hold">
                                          <p:stCondLst>
                                            <p:cond delay="0"/>
                                          </p:stCondLst>
                                        </p:cTn>
                                        <p:tgtEl>
                                          <p:spTgt spid="143">
                                            <p:txEl>
                                              <p:pRg st="2" end="2"/>
                                            </p:txEl>
                                          </p:spTgt>
                                        </p:tgtEl>
                                        <p:attrNameLst>
                                          <p:attrName>style.visibility</p:attrName>
                                        </p:attrNameLst>
                                      </p:cBhvr>
                                      <p:to>
                                        <p:strVal val="visible"/>
                                      </p:to>
                                    </p:set>
                                    <p:animEffect transition="in" filter="fade">
                                      <p:cBhvr>
                                        <p:cTn id="13" dur="5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3" name="Rectangle 6"/>
          <p:cNvSpPr>
            <a:spLocks noGrp="1" noChangeArrowheads="1"/>
          </p:cNvSpPr>
          <p:nvPr>
            <p:ph type="title"/>
          </p:nvPr>
        </p:nvSpPr>
        <p:spPr>
          <a:xfrm>
            <a:off x="228600" y="381000"/>
            <a:ext cx="8690112" cy="1066800"/>
          </a:xfrm>
        </p:spPr>
        <p:txBody>
          <a:bodyPr/>
          <a:lstStyle/>
          <a:p>
            <a:r>
              <a:rPr lang="en-US" altLang="en-US"/>
              <a:t>The </a:t>
            </a:r>
            <a:r>
              <a:rPr lang="en-US" altLang="en-US" smtClean="0"/>
              <a:t>Input </a:t>
            </a:r>
            <a:r>
              <a:rPr lang="en-US" altLang="en-US"/>
              <a:t>for </a:t>
            </a:r>
            <a:r>
              <a:rPr lang="en-US" altLang="en-US" smtClean="0"/>
              <a:t>Supervised Learning</a:t>
            </a:r>
          </a:p>
        </p:txBody>
      </p:sp>
      <p:grpSp>
        <p:nvGrpSpPr>
          <p:cNvPr id="3" name="Group 2"/>
          <p:cNvGrpSpPr/>
          <p:nvPr/>
        </p:nvGrpSpPr>
        <p:grpSpPr>
          <a:xfrm>
            <a:off x="40119" y="1588643"/>
            <a:ext cx="9672453" cy="4507357"/>
            <a:chOff x="240432" y="1813357"/>
            <a:chExt cx="9672453" cy="4507357"/>
          </a:xfrm>
        </p:grpSpPr>
        <p:sp>
          <p:nvSpPr>
            <p:cNvPr id="6" name="Text Box 2"/>
            <p:cNvSpPr txBox="1">
              <a:spLocks noChangeArrowheads="1"/>
            </p:cNvSpPr>
            <p:nvPr/>
          </p:nvSpPr>
          <p:spPr bwMode="auto">
            <a:xfrm>
              <a:off x="5350019" y="32253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7" name="Rectangle 5"/>
            <p:cNvSpPr>
              <a:spLocks noChangeArrowheads="1"/>
            </p:cNvSpPr>
            <p:nvPr/>
          </p:nvSpPr>
          <p:spPr bwMode="auto">
            <a:xfrm>
              <a:off x="2860675" y="3380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 name="Rectangle 6"/>
            <p:cNvSpPr>
              <a:spLocks noChangeArrowheads="1"/>
            </p:cNvSpPr>
            <p:nvPr/>
          </p:nvSpPr>
          <p:spPr bwMode="auto">
            <a:xfrm>
              <a:off x="2860675" y="3684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 name="Rectangle 7"/>
            <p:cNvSpPr>
              <a:spLocks noChangeArrowheads="1"/>
            </p:cNvSpPr>
            <p:nvPr/>
          </p:nvSpPr>
          <p:spPr bwMode="auto">
            <a:xfrm>
              <a:off x="2860675" y="39896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 name="Rectangle 8"/>
            <p:cNvSpPr>
              <a:spLocks noChangeArrowheads="1"/>
            </p:cNvSpPr>
            <p:nvPr/>
          </p:nvSpPr>
          <p:spPr bwMode="auto">
            <a:xfrm>
              <a:off x="2860675" y="4294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1" name="Rectangle 9"/>
            <p:cNvSpPr>
              <a:spLocks noChangeArrowheads="1"/>
            </p:cNvSpPr>
            <p:nvPr/>
          </p:nvSpPr>
          <p:spPr bwMode="auto">
            <a:xfrm>
              <a:off x="2860675" y="4599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2" name="Rectangle 10"/>
            <p:cNvSpPr>
              <a:spLocks noChangeArrowheads="1"/>
            </p:cNvSpPr>
            <p:nvPr/>
          </p:nvSpPr>
          <p:spPr bwMode="auto">
            <a:xfrm>
              <a:off x="2860675" y="4904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3" name="Rectangle 11"/>
            <p:cNvSpPr>
              <a:spLocks noChangeArrowheads="1"/>
            </p:cNvSpPr>
            <p:nvPr/>
          </p:nvSpPr>
          <p:spPr bwMode="auto">
            <a:xfrm>
              <a:off x="2860675" y="5208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4" name="Rectangle 12"/>
            <p:cNvSpPr>
              <a:spLocks noChangeArrowheads="1"/>
            </p:cNvSpPr>
            <p:nvPr/>
          </p:nvSpPr>
          <p:spPr bwMode="auto">
            <a:xfrm>
              <a:off x="2860675" y="6043844"/>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5" name="Text Box 13"/>
            <p:cNvSpPr txBox="1">
              <a:spLocks noChangeArrowheads="1"/>
            </p:cNvSpPr>
            <p:nvPr/>
          </p:nvSpPr>
          <p:spPr bwMode="auto">
            <a:xfrm>
              <a:off x="2815572"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16" name="Rectangle 14"/>
            <p:cNvSpPr>
              <a:spLocks noChangeArrowheads="1"/>
            </p:cNvSpPr>
            <p:nvPr/>
          </p:nvSpPr>
          <p:spPr bwMode="auto">
            <a:xfrm>
              <a:off x="3141663" y="3380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7" name="Rectangle 15"/>
            <p:cNvSpPr>
              <a:spLocks noChangeArrowheads="1"/>
            </p:cNvSpPr>
            <p:nvPr/>
          </p:nvSpPr>
          <p:spPr bwMode="auto">
            <a:xfrm>
              <a:off x="3141663" y="3684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8" name="Rectangle 16"/>
            <p:cNvSpPr>
              <a:spLocks noChangeArrowheads="1"/>
            </p:cNvSpPr>
            <p:nvPr/>
          </p:nvSpPr>
          <p:spPr bwMode="auto">
            <a:xfrm>
              <a:off x="3141663" y="39896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9" name="Rectangle 17"/>
            <p:cNvSpPr>
              <a:spLocks noChangeArrowheads="1"/>
            </p:cNvSpPr>
            <p:nvPr/>
          </p:nvSpPr>
          <p:spPr bwMode="auto">
            <a:xfrm>
              <a:off x="3141663" y="4294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0" name="Rectangle 18"/>
            <p:cNvSpPr>
              <a:spLocks noChangeArrowheads="1"/>
            </p:cNvSpPr>
            <p:nvPr/>
          </p:nvSpPr>
          <p:spPr bwMode="auto">
            <a:xfrm>
              <a:off x="3141663" y="4599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1" name="Rectangle 19"/>
            <p:cNvSpPr>
              <a:spLocks noChangeArrowheads="1"/>
            </p:cNvSpPr>
            <p:nvPr/>
          </p:nvSpPr>
          <p:spPr bwMode="auto">
            <a:xfrm>
              <a:off x="3141663" y="4904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2" name="Rectangle 20"/>
            <p:cNvSpPr>
              <a:spLocks noChangeArrowheads="1"/>
            </p:cNvSpPr>
            <p:nvPr/>
          </p:nvSpPr>
          <p:spPr bwMode="auto">
            <a:xfrm>
              <a:off x="3141663" y="5208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3" name="Rectangle 21"/>
            <p:cNvSpPr>
              <a:spLocks noChangeArrowheads="1"/>
            </p:cNvSpPr>
            <p:nvPr/>
          </p:nvSpPr>
          <p:spPr bwMode="auto">
            <a:xfrm>
              <a:off x="3141663" y="6043844"/>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4" name="Text Box 22"/>
            <p:cNvSpPr txBox="1">
              <a:spLocks noChangeArrowheads="1"/>
            </p:cNvSpPr>
            <p:nvPr/>
          </p:nvSpPr>
          <p:spPr bwMode="auto">
            <a:xfrm>
              <a:off x="3096559"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25" name="Rectangle 23"/>
            <p:cNvSpPr>
              <a:spLocks noChangeArrowheads="1"/>
            </p:cNvSpPr>
            <p:nvPr/>
          </p:nvSpPr>
          <p:spPr bwMode="auto">
            <a:xfrm>
              <a:off x="3422650" y="3380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6" name="Rectangle 24"/>
            <p:cNvSpPr>
              <a:spLocks noChangeArrowheads="1"/>
            </p:cNvSpPr>
            <p:nvPr/>
          </p:nvSpPr>
          <p:spPr bwMode="auto">
            <a:xfrm>
              <a:off x="3422650" y="3684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7" name="Rectangle 25"/>
            <p:cNvSpPr>
              <a:spLocks noChangeArrowheads="1"/>
            </p:cNvSpPr>
            <p:nvPr/>
          </p:nvSpPr>
          <p:spPr bwMode="auto">
            <a:xfrm>
              <a:off x="3422650" y="39896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8" name="Rectangle 26"/>
            <p:cNvSpPr>
              <a:spLocks noChangeArrowheads="1"/>
            </p:cNvSpPr>
            <p:nvPr/>
          </p:nvSpPr>
          <p:spPr bwMode="auto">
            <a:xfrm>
              <a:off x="3422650" y="4294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29" name="Rectangle 27"/>
            <p:cNvSpPr>
              <a:spLocks noChangeArrowheads="1"/>
            </p:cNvSpPr>
            <p:nvPr/>
          </p:nvSpPr>
          <p:spPr bwMode="auto">
            <a:xfrm>
              <a:off x="3422650" y="4599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0" name="Rectangle 28"/>
            <p:cNvSpPr>
              <a:spLocks noChangeArrowheads="1"/>
            </p:cNvSpPr>
            <p:nvPr/>
          </p:nvSpPr>
          <p:spPr bwMode="auto">
            <a:xfrm>
              <a:off x="3422650" y="4904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1" name="Rectangle 29"/>
            <p:cNvSpPr>
              <a:spLocks noChangeArrowheads="1"/>
            </p:cNvSpPr>
            <p:nvPr/>
          </p:nvSpPr>
          <p:spPr bwMode="auto">
            <a:xfrm>
              <a:off x="3422650" y="5208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2" name="Rectangle 30"/>
            <p:cNvSpPr>
              <a:spLocks noChangeArrowheads="1"/>
            </p:cNvSpPr>
            <p:nvPr/>
          </p:nvSpPr>
          <p:spPr bwMode="auto">
            <a:xfrm>
              <a:off x="3422650" y="6043844"/>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3" name="Text Box 31"/>
            <p:cNvSpPr txBox="1">
              <a:spLocks noChangeArrowheads="1"/>
            </p:cNvSpPr>
            <p:nvPr/>
          </p:nvSpPr>
          <p:spPr bwMode="auto">
            <a:xfrm>
              <a:off x="3377547"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34" name="Rectangle 32"/>
            <p:cNvSpPr>
              <a:spLocks noChangeArrowheads="1"/>
            </p:cNvSpPr>
            <p:nvPr/>
          </p:nvSpPr>
          <p:spPr bwMode="auto">
            <a:xfrm>
              <a:off x="3703638" y="3380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5" name="Rectangle 33"/>
            <p:cNvSpPr>
              <a:spLocks noChangeArrowheads="1"/>
            </p:cNvSpPr>
            <p:nvPr/>
          </p:nvSpPr>
          <p:spPr bwMode="auto">
            <a:xfrm>
              <a:off x="3703638" y="3684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6" name="Rectangle 34"/>
            <p:cNvSpPr>
              <a:spLocks noChangeArrowheads="1"/>
            </p:cNvSpPr>
            <p:nvPr/>
          </p:nvSpPr>
          <p:spPr bwMode="auto">
            <a:xfrm>
              <a:off x="3703638" y="39896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7" name="Rectangle 35"/>
            <p:cNvSpPr>
              <a:spLocks noChangeArrowheads="1"/>
            </p:cNvSpPr>
            <p:nvPr/>
          </p:nvSpPr>
          <p:spPr bwMode="auto">
            <a:xfrm>
              <a:off x="3703638" y="4294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8" name="Rectangle 36"/>
            <p:cNvSpPr>
              <a:spLocks noChangeArrowheads="1"/>
            </p:cNvSpPr>
            <p:nvPr/>
          </p:nvSpPr>
          <p:spPr bwMode="auto">
            <a:xfrm>
              <a:off x="3703638" y="4599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39" name="Rectangle 37"/>
            <p:cNvSpPr>
              <a:spLocks noChangeArrowheads="1"/>
            </p:cNvSpPr>
            <p:nvPr/>
          </p:nvSpPr>
          <p:spPr bwMode="auto">
            <a:xfrm>
              <a:off x="3703638" y="4904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0" name="Rectangle 38"/>
            <p:cNvSpPr>
              <a:spLocks noChangeArrowheads="1"/>
            </p:cNvSpPr>
            <p:nvPr/>
          </p:nvSpPr>
          <p:spPr bwMode="auto">
            <a:xfrm>
              <a:off x="3703638" y="5208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1" name="Rectangle 39"/>
            <p:cNvSpPr>
              <a:spLocks noChangeArrowheads="1"/>
            </p:cNvSpPr>
            <p:nvPr/>
          </p:nvSpPr>
          <p:spPr bwMode="auto">
            <a:xfrm>
              <a:off x="3703638" y="6043844"/>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2" name="Text Box 40"/>
            <p:cNvSpPr txBox="1">
              <a:spLocks noChangeArrowheads="1"/>
            </p:cNvSpPr>
            <p:nvPr/>
          </p:nvSpPr>
          <p:spPr bwMode="auto">
            <a:xfrm>
              <a:off x="3658534"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43" name="Rectangle 41"/>
            <p:cNvSpPr>
              <a:spLocks noChangeArrowheads="1"/>
            </p:cNvSpPr>
            <p:nvPr/>
          </p:nvSpPr>
          <p:spPr bwMode="auto">
            <a:xfrm>
              <a:off x="3984625" y="3380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4" name="Rectangle 42"/>
            <p:cNvSpPr>
              <a:spLocks noChangeArrowheads="1"/>
            </p:cNvSpPr>
            <p:nvPr/>
          </p:nvSpPr>
          <p:spPr bwMode="auto">
            <a:xfrm>
              <a:off x="3984625" y="3684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5" name="Rectangle 43"/>
            <p:cNvSpPr>
              <a:spLocks noChangeArrowheads="1"/>
            </p:cNvSpPr>
            <p:nvPr/>
          </p:nvSpPr>
          <p:spPr bwMode="auto">
            <a:xfrm>
              <a:off x="3984625" y="39896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6" name="Rectangle 44"/>
            <p:cNvSpPr>
              <a:spLocks noChangeArrowheads="1"/>
            </p:cNvSpPr>
            <p:nvPr/>
          </p:nvSpPr>
          <p:spPr bwMode="auto">
            <a:xfrm>
              <a:off x="3984625" y="4294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7" name="Rectangle 45"/>
            <p:cNvSpPr>
              <a:spLocks noChangeArrowheads="1"/>
            </p:cNvSpPr>
            <p:nvPr/>
          </p:nvSpPr>
          <p:spPr bwMode="auto">
            <a:xfrm>
              <a:off x="3984625" y="4599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8" name="Rectangle 46"/>
            <p:cNvSpPr>
              <a:spLocks noChangeArrowheads="1"/>
            </p:cNvSpPr>
            <p:nvPr/>
          </p:nvSpPr>
          <p:spPr bwMode="auto">
            <a:xfrm>
              <a:off x="3984625" y="4904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49" name="Rectangle 47"/>
            <p:cNvSpPr>
              <a:spLocks noChangeArrowheads="1"/>
            </p:cNvSpPr>
            <p:nvPr/>
          </p:nvSpPr>
          <p:spPr bwMode="auto">
            <a:xfrm>
              <a:off x="3984625" y="5208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0" name="Rectangle 48"/>
            <p:cNvSpPr>
              <a:spLocks noChangeArrowheads="1"/>
            </p:cNvSpPr>
            <p:nvPr/>
          </p:nvSpPr>
          <p:spPr bwMode="auto">
            <a:xfrm>
              <a:off x="3984625" y="6043844"/>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1" name="Text Box 49"/>
            <p:cNvSpPr txBox="1">
              <a:spLocks noChangeArrowheads="1"/>
            </p:cNvSpPr>
            <p:nvPr/>
          </p:nvSpPr>
          <p:spPr bwMode="auto">
            <a:xfrm>
              <a:off x="3939522"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52" name="Rectangle 50"/>
            <p:cNvSpPr>
              <a:spLocks noChangeArrowheads="1"/>
            </p:cNvSpPr>
            <p:nvPr/>
          </p:nvSpPr>
          <p:spPr bwMode="auto">
            <a:xfrm>
              <a:off x="4265613" y="3380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3" name="Rectangle 51"/>
            <p:cNvSpPr>
              <a:spLocks noChangeArrowheads="1"/>
            </p:cNvSpPr>
            <p:nvPr/>
          </p:nvSpPr>
          <p:spPr bwMode="auto">
            <a:xfrm>
              <a:off x="4265613" y="3684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4" name="Rectangle 52"/>
            <p:cNvSpPr>
              <a:spLocks noChangeArrowheads="1"/>
            </p:cNvSpPr>
            <p:nvPr/>
          </p:nvSpPr>
          <p:spPr bwMode="auto">
            <a:xfrm>
              <a:off x="4265613" y="39896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5" name="Rectangle 53"/>
            <p:cNvSpPr>
              <a:spLocks noChangeArrowheads="1"/>
            </p:cNvSpPr>
            <p:nvPr/>
          </p:nvSpPr>
          <p:spPr bwMode="auto">
            <a:xfrm>
              <a:off x="4265613" y="4294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6" name="Rectangle 54"/>
            <p:cNvSpPr>
              <a:spLocks noChangeArrowheads="1"/>
            </p:cNvSpPr>
            <p:nvPr/>
          </p:nvSpPr>
          <p:spPr bwMode="auto">
            <a:xfrm>
              <a:off x="4265613" y="4599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7" name="Rectangle 55"/>
            <p:cNvSpPr>
              <a:spLocks noChangeArrowheads="1"/>
            </p:cNvSpPr>
            <p:nvPr/>
          </p:nvSpPr>
          <p:spPr bwMode="auto">
            <a:xfrm>
              <a:off x="4265613" y="4904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8" name="Rectangle 56"/>
            <p:cNvSpPr>
              <a:spLocks noChangeArrowheads="1"/>
            </p:cNvSpPr>
            <p:nvPr/>
          </p:nvSpPr>
          <p:spPr bwMode="auto">
            <a:xfrm>
              <a:off x="4265613" y="5208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59" name="Rectangle 57"/>
            <p:cNvSpPr>
              <a:spLocks noChangeArrowheads="1"/>
            </p:cNvSpPr>
            <p:nvPr/>
          </p:nvSpPr>
          <p:spPr bwMode="auto">
            <a:xfrm>
              <a:off x="4265613" y="6043844"/>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0" name="Text Box 58"/>
            <p:cNvSpPr txBox="1">
              <a:spLocks noChangeArrowheads="1"/>
            </p:cNvSpPr>
            <p:nvPr/>
          </p:nvSpPr>
          <p:spPr bwMode="auto">
            <a:xfrm>
              <a:off x="4220509"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61" name="Rectangle 59"/>
            <p:cNvSpPr>
              <a:spLocks noChangeArrowheads="1"/>
            </p:cNvSpPr>
            <p:nvPr/>
          </p:nvSpPr>
          <p:spPr bwMode="auto">
            <a:xfrm>
              <a:off x="4537075" y="3380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2" name="Rectangle 60"/>
            <p:cNvSpPr>
              <a:spLocks noChangeArrowheads="1"/>
            </p:cNvSpPr>
            <p:nvPr/>
          </p:nvSpPr>
          <p:spPr bwMode="auto">
            <a:xfrm>
              <a:off x="4537075" y="3684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3" name="Rectangle 61"/>
            <p:cNvSpPr>
              <a:spLocks noChangeArrowheads="1"/>
            </p:cNvSpPr>
            <p:nvPr/>
          </p:nvSpPr>
          <p:spPr bwMode="auto">
            <a:xfrm>
              <a:off x="4537075" y="39896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4" name="Rectangle 62"/>
            <p:cNvSpPr>
              <a:spLocks noChangeArrowheads="1"/>
            </p:cNvSpPr>
            <p:nvPr/>
          </p:nvSpPr>
          <p:spPr bwMode="auto">
            <a:xfrm>
              <a:off x="4537075" y="4294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5" name="Rectangle 63"/>
            <p:cNvSpPr>
              <a:spLocks noChangeArrowheads="1"/>
            </p:cNvSpPr>
            <p:nvPr/>
          </p:nvSpPr>
          <p:spPr bwMode="auto">
            <a:xfrm>
              <a:off x="4537075" y="4599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6" name="Rectangle 64"/>
            <p:cNvSpPr>
              <a:spLocks noChangeArrowheads="1"/>
            </p:cNvSpPr>
            <p:nvPr/>
          </p:nvSpPr>
          <p:spPr bwMode="auto">
            <a:xfrm>
              <a:off x="4537075" y="4904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7" name="Rectangle 65"/>
            <p:cNvSpPr>
              <a:spLocks noChangeArrowheads="1"/>
            </p:cNvSpPr>
            <p:nvPr/>
          </p:nvSpPr>
          <p:spPr bwMode="auto">
            <a:xfrm>
              <a:off x="4537075" y="5208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8" name="Rectangle 66"/>
            <p:cNvSpPr>
              <a:spLocks noChangeArrowheads="1"/>
            </p:cNvSpPr>
            <p:nvPr/>
          </p:nvSpPr>
          <p:spPr bwMode="auto">
            <a:xfrm>
              <a:off x="4537075" y="6043844"/>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69" name="Text Box 67"/>
            <p:cNvSpPr txBox="1">
              <a:spLocks noChangeArrowheads="1"/>
            </p:cNvSpPr>
            <p:nvPr/>
          </p:nvSpPr>
          <p:spPr bwMode="auto">
            <a:xfrm>
              <a:off x="4491972"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70" name="Rectangle 68"/>
            <p:cNvSpPr>
              <a:spLocks noChangeArrowheads="1"/>
            </p:cNvSpPr>
            <p:nvPr/>
          </p:nvSpPr>
          <p:spPr bwMode="auto">
            <a:xfrm>
              <a:off x="4818063" y="3380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1" name="Rectangle 69"/>
            <p:cNvSpPr>
              <a:spLocks noChangeArrowheads="1"/>
            </p:cNvSpPr>
            <p:nvPr/>
          </p:nvSpPr>
          <p:spPr bwMode="auto">
            <a:xfrm>
              <a:off x="4818063" y="3684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2" name="Rectangle 70"/>
            <p:cNvSpPr>
              <a:spLocks noChangeArrowheads="1"/>
            </p:cNvSpPr>
            <p:nvPr/>
          </p:nvSpPr>
          <p:spPr bwMode="auto">
            <a:xfrm>
              <a:off x="4818063" y="39896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3" name="Rectangle 71"/>
            <p:cNvSpPr>
              <a:spLocks noChangeArrowheads="1"/>
            </p:cNvSpPr>
            <p:nvPr/>
          </p:nvSpPr>
          <p:spPr bwMode="auto">
            <a:xfrm>
              <a:off x="4818063" y="4294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4" name="Rectangle 72"/>
            <p:cNvSpPr>
              <a:spLocks noChangeArrowheads="1"/>
            </p:cNvSpPr>
            <p:nvPr/>
          </p:nvSpPr>
          <p:spPr bwMode="auto">
            <a:xfrm>
              <a:off x="4818063" y="4599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5" name="Rectangle 73"/>
            <p:cNvSpPr>
              <a:spLocks noChangeArrowheads="1"/>
            </p:cNvSpPr>
            <p:nvPr/>
          </p:nvSpPr>
          <p:spPr bwMode="auto">
            <a:xfrm>
              <a:off x="4818063" y="49040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6" name="Rectangle 74"/>
            <p:cNvSpPr>
              <a:spLocks noChangeArrowheads="1"/>
            </p:cNvSpPr>
            <p:nvPr/>
          </p:nvSpPr>
          <p:spPr bwMode="auto">
            <a:xfrm>
              <a:off x="4818063" y="52088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7" name="Rectangle 75"/>
            <p:cNvSpPr>
              <a:spLocks noChangeArrowheads="1"/>
            </p:cNvSpPr>
            <p:nvPr/>
          </p:nvSpPr>
          <p:spPr bwMode="auto">
            <a:xfrm>
              <a:off x="4818063" y="6043844"/>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78" name="Text Box 76"/>
            <p:cNvSpPr txBox="1">
              <a:spLocks noChangeArrowheads="1"/>
            </p:cNvSpPr>
            <p:nvPr/>
          </p:nvSpPr>
          <p:spPr bwMode="auto">
            <a:xfrm>
              <a:off x="4772959"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79" name="Rectangle 77"/>
            <p:cNvSpPr>
              <a:spLocks noChangeArrowheads="1"/>
            </p:cNvSpPr>
            <p:nvPr/>
          </p:nvSpPr>
          <p:spPr bwMode="auto">
            <a:xfrm>
              <a:off x="5099050" y="3380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0" name="Rectangle 78"/>
            <p:cNvSpPr>
              <a:spLocks noChangeArrowheads="1"/>
            </p:cNvSpPr>
            <p:nvPr/>
          </p:nvSpPr>
          <p:spPr bwMode="auto">
            <a:xfrm>
              <a:off x="5099050" y="3684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1" name="Rectangle 79"/>
            <p:cNvSpPr>
              <a:spLocks noChangeArrowheads="1"/>
            </p:cNvSpPr>
            <p:nvPr/>
          </p:nvSpPr>
          <p:spPr bwMode="auto">
            <a:xfrm>
              <a:off x="5099050" y="39896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2" name="Rectangle 80"/>
            <p:cNvSpPr>
              <a:spLocks noChangeArrowheads="1"/>
            </p:cNvSpPr>
            <p:nvPr/>
          </p:nvSpPr>
          <p:spPr bwMode="auto">
            <a:xfrm>
              <a:off x="5099050" y="4294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3" name="Rectangle 81"/>
            <p:cNvSpPr>
              <a:spLocks noChangeArrowheads="1"/>
            </p:cNvSpPr>
            <p:nvPr/>
          </p:nvSpPr>
          <p:spPr bwMode="auto">
            <a:xfrm>
              <a:off x="5099050" y="4599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4" name="Rectangle 82"/>
            <p:cNvSpPr>
              <a:spLocks noChangeArrowheads="1"/>
            </p:cNvSpPr>
            <p:nvPr/>
          </p:nvSpPr>
          <p:spPr bwMode="auto">
            <a:xfrm>
              <a:off x="5099050" y="4904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5" name="Rectangle 83"/>
            <p:cNvSpPr>
              <a:spLocks noChangeArrowheads="1"/>
            </p:cNvSpPr>
            <p:nvPr/>
          </p:nvSpPr>
          <p:spPr bwMode="auto">
            <a:xfrm>
              <a:off x="5099050" y="5208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6" name="Rectangle 84"/>
            <p:cNvSpPr>
              <a:spLocks noChangeArrowheads="1"/>
            </p:cNvSpPr>
            <p:nvPr/>
          </p:nvSpPr>
          <p:spPr bwMode="auto">
            <a:xfrm>
              <a:off x="5099050" y="6043844"/>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7" name="Text Box 85"/>
            <p:cNvSpPr txBox="1">
              <a:spLocks noChangeArrowheads="1"/>
            </p:cNvSpPr>
            <p:nvPr/>
          </p:nvSpPr>
          <p:spPr bwMode="auto">
            <a:xfrm>
              <a:off x="5053947"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88" name="Rectangle 86"/>
            <p:cNvSpPr>
              <a:spLocks noChangeArrowheads="1"/>
            </p:cNvSpPr>
            <p:nvPr/>
          </p:nvSpPr>
          <p:spPr bwMode="auto">
            <a:xfrm>
              <a:off x="5854700" y="3380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89" name="Rectangle 87"/>
            <p:cNvSpPr>
              <a:spLocks noChangeArrowheads="1"/>
            </p:cNvSpPr>
            <p:nvPr/>
          </p:nvSpPr>
          <p:spPr bwMode="auto">
            <a:xfrm>
              <a:off x="5854700" y="3684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0" name="Rectangle 88"/>
            <p:cNvSpPr>
              <a:spLocks noChangeArrowheads="1"/>
            </p:cNvSpPr>
            <p:nvPr/>
          </p:nvSpPr>
          <p:spPr bwMode="auto">
            <a:xfrm>
              <a:off x="5854700" y="39896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1" name="Rectangle 89"/>
            <p:cNvSpPr>
              <a:spLocks noChangeArrowheads="1"/>
            </p:cNvSpPr>
            <p:nvPr/>
          </p:nvSpPr>
          <p:spPr bwMode="auto">
            <a:xfrm>
              <a:off x="5854700" y="4294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2" name="Rectangle 90"/>
            <p:cNvSpPr>
              <a:spLocks noChangeArrowheads="1"/>
            </p:cNvSpPr>
            <p:nvPr/>
          </p:nvSpPr>
          <p:spPr bwMode="auto">
            <a:xfrm>
              <a:off x="5854700" y="4599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3" name="Rectangle 91"/>
            <p:cNvSpPr>
              <a:spLocks noChangeArrowheads="1"/>
            </p:cNvSpPr>
            <p:nvPr/>
          </p:nvSpPr>
          <p:spPr bwMode="auto">
            <a:xfrm>
              <a:off x="5854700" y="49040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4" name="Rectangle 92"/>
            <p:cNvSpPr>
              <a:spLocks noChangeArrowheads="1"/>
            </p:cNvSpPr>
            <p:nvPr/>
          </p:nvSpPr>
          <p:spPr bwMode="auto">
            <a:xfrm>
              <a:off x="5854700" y="52088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5" name="Rectangle 93"/>
            <p:cNvSpPr>
              <a:spLocks noChangeArrowheads="1"/>
            </p:cNvSpPr>
            <p:nvPr/>
          </p:nvSpPr>
          <p:spPr bwMode="auto">
            <a:xfrm>
              <a:off x="5854700" y="6043844"/>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6" name="Text Box 94"/>
            <p:cNvSpPr txBox="1">
              <a:spLocks noChangeArrowheads="1"/>
            </p:cNvSpPr>
            <p:nvPr/>
          </p:nvSpPr>
          <p:spPr bwMode="auto">
            <a:xfrm>
              <a:off x="5809597"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97" name="Rectangle 95"/>
            <p:cNvSpPr>
              <a:spLocks noChangeArrowheads="1"/>
            </p:cNvSpPr>
            <p:nvPr/>
          </p:nvSpPr>
          <p:spPr bwMode="auto">
            <a:xfrm>
              <a:off x="6237288" y="33800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8" name="Rectangle 96"/>
            <p:cNvSpPr>
              <a:spLocks noChangeArrowheads="1"/>
            </p:cNvSpPr>
            <p:nvPr/>
          </p:nvSpPr>
          <p:spPr bwMode="auto">
            <a:xfrm>
              <a:off x="6237288" y="36848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99" name="Rectangle 97"/>
            <p:cNvSpPr>
              <a:spLocks noChangeArrowheads="1"/>
            </p:cNvSpPr>
            <p:nvPr/>
          </p:nvSpPr>
          <p:spPr bwMode="auto">
            <a:xfrm>
              <a:off x="6237288" y="39896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0" name="Rectangle 98"/>
            <p:cNvSpPr>
              <a:spLocks noChangeArrowheads="1"/>
            </p:cNvSpPr>
            <p:nvPr/>
          </p:nvSpPr>
          <p:spPr bwMode="auto">
            <a:xfrm>
              <a:off x="6237288" y="42944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1" name="Rectangle 99"/>
            <p:cNvSpPr>
              <a:spLocks noChangeArrowheads="1"/>
            </p:cNvSpPr>
            <p:nvPr/>
          </p:nvSpPr>
          <p:spPr bwMode="auto">
            <a:xfrm>
              <a:off x="6237288" y="45992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2" name="Rectangle 100"/>
            <p:cNvSpPr>
              <a:spLocks noChangeArrowheads="1"/>
            </p:cNvSpPr>
            <p:nvPr/>
          </p:nvSpPr>
          <p:spPr bwMode="auto">
            <a:xfrm>
              <a:off x="6237288" y="49040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3" name="Rectangle 101"/>
            <p:cNvSpPr>
              <a:spLocks noChangeArrowheads="1"/>
            </p:cNvSpPr>
            <p:nvPr/>
          </p:nvSpPr>
          <p:spPr bwMode="auto">
            <a:xfrm>
              <a:off x="6237288" y="52088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4" name="Rectangle 102"/>
            <p:cNvSpPr>
              <a:spLocks noChangeArrowheads="1"/>
            </p:cNvSpPr>
            <p:nvPr/>
          </p:nvSpPr>
          <p:spPr bwMode="auto">
            <a:xfrm>
              <a:off x="6237288" y="6043844"/>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endParaRPr lang="en-US" altLang="en-US">
                <a:latin typeface="Calibri" pitchFamily="34" charset="0"/>
                <a:cs typeface="Calibri" pitchFamily="34" charset="0"/>
              </a:endParaRPr>
            </a:p>
          </p:txBody>
        </p:sp>
        <p:sp>
          <p:nvSpPr>
            <p:cNvPr id="105" name="Text Box 103"/>
            <p:cNvSpPr txBox="1">
              <a:spLocks noChangeArrowheads="1"/>
            </p:cNvSpPr>
            <p:nvPr/>
          </p:nvSpPr>
          <p:spPr bwMode="auto">
            <a:xfrm>
              <a:off x="6189009" y="5511597"/>
              <a:ext cx="2664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p>
            <a:p>
              <a:pPr algn="ctr">
                <a:lnSpc>
                  <a:spcPct val="30000"/>
                </a:lnSpc>
              </a:pPr>
              <a:r>
                <a:rPr lang="en-US" altLang="en-US" b="1">
                  <a:latin typeface="Calibri" pitchFamily="34" charset="0"/>
                  <a:cs typeface="Calibri" pitchFamily="34" charset="0"/>
                </a:rPr>
                <a:t>.</a:t>
              </a:r>
              <a:endParaRPr lang="en-US" altLang="en-US">
                <a:latin typeface="Calibri" pitchFamily="34" charset="0"/>
                <a:cs typeface="Calibri" pitchFamily="34" charset="0"/>
              </a:endParaRPr>
            </a:p>
          </p:txBody>
        </p:sp>
        <p:sp>
          <p:nvSpPr>
            <p:cNvPr id="106" name="Text Box 104"/>
            <p:cNvSpPr txBox="1">
              <a:spLocks noChangeArrowheads="1"/>
            </p:cNvSpPr>
            <p:nvPr/>
          </p:nvSpPr>
          <p:spPr bwMode="auto">
            <a:xfrm>
              <a:off x="5350019" y="35301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07" name="Text Box 105"/>
            <p:cNvSpPr txBox="1">
              <a:spLocks noChangeArrowheads="1"/>
            </p:cNvSpPr>
            <p:nvPr/>
          </p:nvSpPr>
          <p:spPr bwMode="auto">
            <a:xfrm>
              <a:off x="5350019" y="38349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08" name="Text Box 106"/>
            <p:cNvSpPr txBox="1">
              <a:spLocks noChangeArrowheads="1"/>
            </p:cNvSpPr>
            <p:nvPr/>
          </p:nvSpPr>
          <p:spPr bwMode="auto">
            <a:xfrm>
              <a:off x="5350019" y="41397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09" name="Text Box 107"/>
            <p:cNvSpPr txBox="1">
              <a:spLocks noChangeArrowheads="1"/>
            </p:cNvSpPr>
            <p:nvPr/>
          </p:nvSpPr>
          <p:spPr bwMode="auto">
            <a:xfrm>
              <a:off x="5350019" y="44445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10" name="Text Box 108"/>
            <p:cNvSpPr txBox="1">
              <a:spLocks noChangeArrowheads="1"/>
            </p:cNvSpPr>
            <p:nvPr/>
          </p:nvSpPr>
          <p:spPr bwMode="auto">
            <a:xfrm>
              <a:off x="5350019" y="47493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11" name="Text Box 109"/>
            <p:cNvSpPr txBox="1">
              <a:spLocks noChangeArrowheads="1"/>
            </p:cNvSpPr>
            <p:nvPr/>
          </p:nvSpPr>
          <p:spPr bwMode="auto">
            <a:xfrm>
              <a:off x="5350019" y="50541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12" name="Text Box 110"/>
            <p:cNvSpPr txBox="1">
              <a:spLocks noChangeArrowheads="1"/>
            </p:cNvSpPr>
            <p:nvPr/>
          </p:nvSpPr>
          <p:spPr bwMode="auto">
            <a:xfrm>
              <a:off x="5350019" y="5859049"/>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13" name="Text Box 111"/>
            <p:cNvSpPr txBox="1">
              <a:spLocks noChangeArrowheads="1"/>
            </p:cNvSpPr>
            <p:nvPr/>
          </p:nvSpPr>
          <p:spPr bwMode="auto">
            <a:xfrm>
              <a:off x="240432" y="1813357"/>
              <a:ext cx="74947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sz="2000">
                  <a:latin typeface="Calibri" pitchFamily="34" charset="0"/>
                  <a:cs typeface="Calibri" pitchFamily="34" charset="0"/>
                </a:rPr>
                <a:t>Attributes/Features/Predictors/Input </a:t>
              </a:r>
              <a:r>
                <a:rPr lang="en-US" altLang="en-US" sz="2000" smtClean="0">
                  <a:latin typeface="Calibri" pitchFamily="34" charset="0"/>
                  <a:cs typeface="Calibri" pitchFamily="34" charset="0"/>
                </a:rPr>
                <a:t>Variables/Independent</a:t>
              </a:r>
              <a:r>
                <a:rPr lang="en-US" altLang="en-US" sz="2000">
                  <a:latin typeface="Calibri" pitchFamily="34" charset="0"/>
                  <a:cs typeface="Calibri" pitchFamily="34" charset="0"/>
                </a:rPr>
                <a:t> Variables</a:t>
              </a:r>
            </a:p>
          </p:txBody>
        </p:sp>
        <p:sp>
          <p:nvSpPr>
            <p:cNvPr id="114" name="Text Box 112"/>
            <p:cNvSpPr txBox="1">
              <a:spLocks noChangeArrowheads="1"/>
            </p:cNvSpPr>
            <p:nvPr/>
          </p:nvSpPr>
          <p:spPr bwMode="auto">
            <a:xfrm>
              <a:off x="405108" y="2591815"/>
              <a:ext cx="182979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a:latin typeface="Calibri" pitchFamily="34" charset="0"/>
                  <a:cs typeface="Calibri" pitchFamily="34" charset="0"/>
                </a:rPr>
                <a:t>Cases</a:t>
              </a:r>
            </a:p>
            <a:p>
              <a:pPr algn="ctr"/>
              <a:r>
                <a:rPr lang="en-US" altLang="en-US" sz="1800">
                  <a:latin typeface="Calibri" pitchFamily="34" charset="0"/>
                  <a:cs typeface="Calibri" pitchFamily="34" charset="0"/>
                </a:rPr>
                <a:t>or</a:t>
              </a:r>
            </a:p>
            <a:p>
              <a:pPr algn="ctr"/>
              <a:r>
                <a:rPr lang="en-US" altLang="en-US">
                  <a:latin typeface="Calibri" pitchFamily="34" charset="0"/>
                  <a:cs typeface="Calibri" pitchFamily="34" charset="0"/>
                </a:rPr>
                <a:t>Instances</a:t>
              </a:r>
            </a:p>
            <a:p>
              <a:pPr algn="ctr"/>
              <a:r>
                <a:rPr lang="en-US" altLang="en-US" sz="1800">
                  <a:latin typeface="Calibri" pitchFamily="34" charset="0"/>
                  <a:cs typeface="Calibri" pitchFamily="34" charset="0"/>
                </a:rPr>
                <a:t>or</a:t>
              </a:r>
              <a:endParaRPr lang="en-US" altLang="en-US">
                <a:latin typeface="Calibri" pitchFamily="34" charset="0"/>
                <a:cs typeface="Calibri" pitchFamily="34" charset="0"/>
              </a:endParaRPr>
            </a:p>
            <a:p>
              <a:pPr algn="ctr"/>
              <a:r>
                <a:rPr lang="en-US" altLang="en-US">
                  <a:latin typeface="Calibri" pitchFamily="34" charset="0"/>
                  <a:cs typeface="Calibri" pitchFamily="34" charset="0"/>
                </a:rPr>
                <a:t>Observations</a:t>
              </a:r>
            </a:p>
            <a:p>
              <a:pPr algn="ctr"/>
              <a:r>
                <a:rPr lang="en-US" altLang="en-US" sz="1800">
                  <a:latin typeface="Calibri" pitchFamily="34" charset="0"/>
                  <a:cs typeface="Calibri" pitchFamily="34" charset="0"/>
                </a:rPr>
                <a:t>or</a:t>
              </a:r>
              <a:endParaRPr lang="en-US" altLang="en-US">
                <a:latin typeface="Calibri" pitchFamily="34" charset="0"/>
                <a:cs typeface="Calibri" pitchFamily="34" charset="0"/>
              </a:endParaRPr>
            </a:p>
            <a:p>
              <a:pPr algn="ctr"/>
              <a:r>
                <a:rPr lang="en-US" altLang="en-US">
                  <a:latin typeface="Calibri" pitchFamily="34" charset="0"/>
                  <a:cs typeface="Calibri" pitchFamily="34" charset="0"/>
                </a:rPr>
                <a:t>Records</a:t>
              </a:r>
            </a:p>
            <a:p>
              <a:pPr algn="ctr"/>
              <a:r>
                <a:rPr lang="en-US" altLang="en-US" sz="1800">
                  <a:latin typeface="Calibri" pitchFamily="34" charset="0"/>
                  <a:cs typeface="Calibri" pitchFamily="34" charset="0"/>
                </a:rPr>
                <a:t>or</a:t>
              </a:r>
              <a:endParaRPr lang="en-US" altLang="en-US">
                <a:latin typeface="Calibri" pitchFamily="34" charset="0"/>
                <a:cs typeface="Calibri" pitchFamily="34" charset="0"/>
              </a:endParaRPr>
            </a:p>
            <a:p>
              <a:pPr algn="ctr"/>
              <a:r>
                <a:rPr lang="en-US" altLang="en-US">
                  <a:latin typeface="Calibri" pitchFamily="34" charset="0"/>
                  <a:cs typeface="Calibri" pitchFamily="34" charset="0"/>
                </a:rPr>
                <a:t>Objects</a:t>
              </a:r>
            </a:p>
            <a:p>
              <a:pPr algn="ctr"/>
              <a:endParaRPr lang="en-US" altLang="en-US">
                <a:latin typeface="Calibri" pitchFamily="34" charset="0"/>
                <a:cs typeface="Calibri" pitchFamily="34" charset="0"/>
              </a:endParaRPr>
            </a:p>
          </p:txBody>
        </p:sp>
        <p:sp>
          <p:nvSpPr>
            <p:cNvPr id="115" name="Text Box 113"/>
            <p:cNvSpPr txBox="1">
              <a:spLocks noChangeArrowheads="1"/>
            </p:cNvSpPr>
            <p:nvPr/>
          </p:nvSpPr>
          <p:spPr bwMode="auto">
            <a:xfrm>
              <a:off x="6202898" y="2168909"/>
              <a:ext cx="37099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a:solidFill>
                    <a:srgbClr val="3333FF"/>
                  </a:solidFill>
                  <a:latin typeface="Calibri" pitchFamily="34" charset="0"/>
                  <a:cs typeface="Calibri" pitchFamily="34" charset="0"/>
                </a:rPr>
                <a:t>Target </a:t>
              </a:r>
              <a:r>
                <a:rPr lang="en-US" altLang="en-US" smtClean="0">
                  <a:solidFill>
                    <a:srgbClr val="3333FF"/>
                  </a:solidFill>
                  <a:latin typeface="Calibri" pitchFamily="34" charset="0"/>
                  <a:cs typeface="Calibri" pitchFamily="34" charset="0"/>
                </a:rPr>
                <a:t>Attribute</a:t>
              </a:r>
            </a:p>
            <a:p>
              <a:pPr algn="ctr"/>
              <a:r>
                <a:rPr lang="en-US" altLang="en-US" smtClean="0">
                  <a:solidFill>
                    <a:srgbClr val="3333FF"/>
                  </a:solidFill>
                  <a:latin typeface="Calibri" pitchFamily="34" charset="0"/>
                  <a:cs typeface="Calibri" pitchFamily="34" charset="0"/>
                </a:rPr>
                <a:t>/Output Variable</a:t>
              </a:r>
            </a:p>
            <a:p>
              <a:pPr algn="ctr"/>
              <a:r>
                <a:rPr lang="en-US" altLang="en-US" smtClean="0">
                  <a:solidFill>
                    <a:srgbClr val="3333FF"/>
                  </a:solidFill>
                  <a:latin typeface="Calibri" pitchFamily="34" charset="0"/>
                  <a:cs typeface="Calibri" pitchFamily="34" charset="0"/>
                </a:rPr>
                <a:t>/Dependent Variable</a:t>
              </a:r>
              <a:endParaRPr lang="en-US" altLang="en-US">
                <a:solidFill>
                  <a:srgbClr val="3333FF"/>
                </a:solidFill>
                <a:latin typeface="Calibri" pitchFamily="34" charset="0"/>
                <a:cs typeface="Calibri" pitchFamily="34" charset="0"/>
              </a:endParaRPr>
            </a:p>
          </p:txBody>
        </p:sp>
        <p:sp>
          <p:nvSpPr>
            <p:cNvPr id="116" name="Rectangle 114"/>
            <p:cNvSpPr>
              <a:spLocks noChangeArrowheads="1"/>
            </p:cNvSpPr>
            <p:nvPr/>
          </p:nvSpPr>
          <p:spPr bwMode="auto">
            <a:xfrm>
              <a:off x="2863850" y="2770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17" name="Rectangle 115"/>
            <p:cNvSpPr>
              <a:spLocks noChangeArrowheads="1"/>
            </p:cNvSpPr>
            <p:nvPr/>
          </p:nvSpPr>
          <p:spPr bwMode="auto">
            <a:xfrm>
              <a:off x="2863850" y="3075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18" name="Rectangle 116"/>
            <p:cNvSpPr>
              <a:spLocks noChangeArrowheads="1"/>
            </p:cNvSpPr>
            <p:nvPr/>
          </p:nvSpPr>
          <p:spPr bwMode="auto">
            <a:xfrm>
              <a:off x="3144838" y="2770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19" name="Rectangle 117"/>
            <p:cNvSpPr>
              <a:spLocks noChangeArrowheads="1"/>
            </p:cNvSpPr>
            <p:nvPr/>
          </p:nvSpPr>
          <p:spPr bwMode="auto">
            <a:xfrm>
              <a:off x="3144838" y="3075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0" name="Rectangle 118"/>
            <p:cNvSpPr>
              <a:spLocks noChangeArrowheads="1"/>
            </p:cNvSpPr>
            <p:nvPr/>
          </p:nvSpPr>
          <p:spPr bwMode="auto">
            <a:xfrm>
              <a:off x="3425825" y="2770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1" name="Rectangle 119"/>
            <p:cNvSpPr>
              <a:spLocks noChangeArrowheads="1"/>
            </p:cNvSpPr>
            <p:nvPr/>
          </p:nvSpPr>
          <p:spPr bwMode="auto">
            <a:xfrm>
              <a:off x="3425825" y="3075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2" name="Rectangle 120"/>
            <p:cNvSpPr>
              <a:spLocks noChangeArrowheads="1"/>
            </p:cNvSpPr>
            <p:nvPr/>
          </p:nvSpPr>
          <p:spPr bwMode="auto">
            <a:xfrm>
              <a:off x="3706813" y="2770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3" name="Rectangle 121"/>
            <p:cNvSpPr>
              <a:spLocks noChangeArrowheads="1"/>
            </p:cNvSpPr>
            <p:nvPr/>
          </p:nvSpPr>
          <p:spPr bwMode="auto">
            <a:xfrm>
              <a:off x="3706813" y="3075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4" name="Rectangle 122"/>
            <p:cNvSpPr>
              <a:spLocks noChangeArrowheads="1"/>
            </p:cNvSpPr>
            <p:nvPr/>
          </p:nvSpPr>
          <p:spPr bwMode="auto">
            <a:xfrm>
              <a:off x="3987800" y="2770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5" name="Rectangle 123"/>
            <p:cNvSpPr>
              <a:spLocks noChangeArrowheads="1"/>
            </p:cNvSpPr>
            <p:nvPr/>
          </p:nvSpPr>
          <p:spPr bwMode="auto">
            <a:xfrm>
              <a:off x="3987800" y="3075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6" name="Rectangle 124"/>
            <p:cNvSpPr>
              <a:spLocks noChangeArrowheads="1"/>
            </p:cNvSpPr>
            <p:nvPr/>
          </p:nvSpPr>
          <p:spPr bwMode="auto">
            <a:xfrm>
              <a:off x="4268788" y="2770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7" name="Rectangle 125"/>
            <p:cNvSpPr>
              <a:spLocks noChangeArrowheads="1"/>
            </p:cNvSpPr>
            <p:nvPr/>
          </p:nvSpPr>
          <p:spPr bwMode="auto">
            <a:xfrm>
              <a:off x="4268788" y="3075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8" name="Rectangle 126"/>
            <p:cNvSpPr>
              <a:spLocks noChangeArrowheads="1"/>
            </p:cNvSpPr>
            <p:nvPr/>
          </p:nvSpPr>
          <p:spPr bwMode="auto">
            <a:xfrm>
              <a:off x="4540250" y="2770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29" name="Rectangle 127"/>
            <p:cNvSpPr>
              <a:spLocks noChangeArrowheads="1"/>
            </p:cNvSpPr>
            <p:nvPr/>
          </p:nvSpPr>
          <p:spPr bwMode="auto">
            <a:xfrm>
              <a:off x="4540250" y="3075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0" name="Rectangle 128"/>
            <p:cNvSpPr>
              <a:spLocks noChangeArrowheads="1"/>
            </p:cNvSpPr>
            <p:nvPr/>
          </p:nvSpPr>
          <p:spPr bwMode="auto">
            <a:xfrm>
              <a:off x="4821238" y="27704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1" name="Rectangle 129"/>
            <p:cNvSpPr>
              <a:spLocks noChangeArrowheads="1"/>
            </p:cNvSpPr>
            <p:nvPr/>
          </p:nvSpPr>
          <p:spPr bwMode="auto">
            <a:xfrm>
              <a:off x="4821238" y="3075219"/>
              <a:ext cx="228600" cy="228600"/>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2" name="Rectangle 130"/>
            <p:cNvSpPr>
              <a:spLocks noChangeArrowheads="1"/>
            </p:cNvSpPr>
            <p:nvPr/>
          </p:nvSpPr>
          <p:spPr bwMode="auto">
            <a:xfrm>
              <a:off x="5102225" y="2770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3" name="Rectangle 131"/>
            <p:cNvSpPr>
              <a:spLocks noChangeArrowheads="1"/>
            </p:cNvSpPr>
            <p:nvPr/>
          </p:nvSpPr>
          <p:spPr bwMode="auto">
            <a:xfrm>
              <a:off x="5102225" y="3075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4" name="Rectangle 132"/>
            <p:cNvSpPr>
              <a:spLocks noChangeArrowheads="1"/>
            </p:cNvSpPr>
            <p:nvPr/>
          </p:nvSpPr>
          <p:spPr bwMode="auto">
            <a:xfrm>
              <a:off x="5857875" y="27704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5" name="Rectangle 133"/>
            <p:cNvSpPr>
              <a:spLocks noChangeArrowheads="1"/>
            </p:cNvSpPr>
            <p:nvPr/>
          </p:nvSpPr>
          <p:spPr bwMode="auto">
            <a:xfrm>
              <a:off x="5857875" y="3075219"/>
              <a:ext cx="228600" cy="22860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6" name="Rectangle 134"/>
            <p:cNvSpPr>
              <a:spLocks noChangeArrowheads="1"/>
            </p:cNvSpPr>
            <p:nvPr/>
          </p:nvSpPr>
          <p:spPr bwMode="auto">
            <a:xfrm>
              <a:off x="6237288" y="27704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7" name="Rectangle 135"/>
            <p:cNvSpPr>
              <a:spLocks noChangeArrowheads="1"/>
            </p:cNvSpPr>
            <p:nvPr/>
          </p:nvSpPr>
          <p:spPr bwMode="auto">
            <a:xfrm>
              <a:off x="6237288" y="3075219"/>
              <a:ext cx="228600" cy="228600"/>
            </a:xfrm>
            <a:prstGeom prst="rect">
              <a:avLst/>
            </a:prstGeom>
            <a:solidFill>
              <a:srgbClr val="3333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38" name="Text Box 136"/>
            <p:cNvSpPr txBox="1">
              <a:spLocks noChangeArrowheads="1"/>
            </p:cNvSpPr>
            <p:nvPr/>
          </p:nvSpPr>
          <p:spPr bwMode="auto">
            <a:xfrm>
              <a:off x="5353194" y="26157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39" name="Text Box 137"/>
            <p:cNvSpPr txBox="1">
              <a:spLocks noChangeArrowheads="1"/>
            </p:cNvSpPr>
            <p:nvPr/>
          </p:nvSpPr>
          <p:spPr bwMode="auto">
            <a:xfrm>
              <a:off x="5353194" y="2920587"/>
              <a:ext cx="429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pPr algn="ctr"/>
              <a:r>
                <a:rPr lang="en-US" altLang="en-US" b="1">
                  <a:latin typeface="Calibri" pitchFamily="34" charset="0"/>
                  <a:cs typeface="Calibri" pitchFamily="34" charset="0"/>
                </a:rPr>
                <a:t>...</a:t>
              </a:r>
            </a:p>
          </p:txBody>
        </p:sp>
        <p:sp>
          <p:nvSpPr>
            <p:cNvPr id="140" name="Freeform 138"/>
            <p:cNvSpPr/>
            <p:nvPr/>
          </p:nvSpPr>
          <p:spPr bwMode="auto">
            <a:xfrm>
              <a:off x="6313488" y="2389419"/>
              <a:ext cx="457200" cy="304800"/>
            </a:xfrm>
            <a:custGeom>
              <a:gdLst>
                <a:gd name="T0" fmla="*/ 2147483647 w 288"/>
                <a:gd name="T1" fmla="*/ 0 h 192"/>
                <a:gd name="T2" fmla="*/ 2147483647 w 288"/>
                <a:gd name="T3" fmla="*/ 2147483647 h 192"/>
                <a:gd name="T4" fmla="*/ 0 w 288"/>
                <a:gd name="T5" fmla="*/ 2147483647 h 192"/>
                <a:gd name="T6" fmla="*/ 0 60000 65536"/>
                <a:gd name="T7" fmla="*/ 0 60000 65536"/>
                <a:gd name="T8" fmla="*/ 0 60000 65536"/>
                <a:gd name="T9" fmla="*/ 0 w 288"/>
                <a:gd name="T10" fmla="*/ 0 h 192"/>
                <a:gd name="T11" fmla="*/ 288 w 288"/>
                <a:gd name="T12" fmla="*/ 192 h 192"/>
              </a:gdLst>
              <a:cxnLst>
                <a:cxn ang="T6">
                  <a:pos x="T0" y="T1"/>
                </a:cxn>
                <a:cxn ang="T7">
                  <a:pos x="T2" y="T3"/>
                </a:cxn>
                <a:cxn ang="T8">
                  <a:pos x="T4" y="T5"/>
                </a:cxn>
              </a:cxnLst>
              <a:rect l="T9" t="T10" r="T11" b="T12"/>
              <a:pathLst>
                <a:path w="288" h="192">
                  <a:moveTo>
                    <a:pt x="288" y="0"/>
                  </a:moveTo>
                  <a:cubicBezTo>
                    <a:pt x="192" y="8"/>
                    <a:pt x="96" y="16"/>
                    <a:pt x="48" y="48"/>
                  </a:cubicBezTo>
                  <a:cubicBezTo>
                    <a:pt x="0" y="80"/>
                    <a:pt x="0" y="136"/>
                    <a:pt x="0" y="192"/>
                  </a:cubicBezTo>
                </a:path>
              </a:pathLst>
            </a:custGeom>
            <a:noFill/>
            <a:ln w="28575">
              <a:solidFill>
                <a:srgbClr val="3333FF"/>
              </a:solidFill>
              <a:round/>
              <a:tailEnd type="triangle" w="sm"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alibri" pitchFamily="34" charset="0"/>
                <a:cs typeface="Calibri" pitchFamily="34" charset="0"/>
              </a:endParaRPr>
            </a:p>
          </p:txBody>
        </p:sp>
        <p:sp>
          <p:nvSpPr>
            <p:cNvPr id="141" name="AutoShape 139"/>
            <p:cNvSpPr/>
            <p:nvPr/>
          </p:nvSpPr>
          <p:spPr bwMode="auto">
            <a:xfrm>
              <a:off x="2427288" y="2770419"/>
              <a:ext cx="304800" cy="3502025"/>
            </a:xfrm>
            <a:prstGeom prst="leftBrace">
              <a:avLst>
                <a:gd name="adj1" fmla="val 95747"/>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sp>
          <p:nvSpPr>
            <p:cNvPr id="142" name="AutoShape 140"/>
            <p:cNvSpPr/>
            <p:nvPr/>
          </p:nvSpPr>
          <p:spPr bwMode="auto">
            <a:xfrm rot="5400000">
              <a:off x="4306888" y="867006"/>
              <a:ext cx="304800" cy="3197225"/>
            </a:xfrm>
            <a:prstGeom prst="leftBrace">
              <a:avLst>
                <a:gd name="adj1" fmla="val 8741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2400" kern="1200">
                  <a:solidFill>
                    <a:schemeClr val="tx1"/>
                  </a:solidFill>
                  <a:latin typeface="Arial"/>
                  <a:ea typeface="+mn-ea"/>
                  <a:cs typeface="+mn-cs"/>
                </a:defRPr>
              </a:lvl1pPr>
              <a:lvl2pPr marL="742950" indent="-285750" algn="l" defTabSz="914400" rtl="0" eaLnBrk="1" latinLnBrk="0" hangingPunct="1">
                <a:defRPr sz="2400" kern="1200">
                  <a:solidFill>
                    <a:schemeClr val="tx1"/>
                  </a:solidFill>
                  <a:latin typeface="Arial"/>
                  <a:ea typeface="+mn-ea"/>
                  <a:cs typeface="+mn-cs"/>
                </a:defRPr>
              </a:lvl2pPr>
              <a:lvl3pPr marL="1143000" indent="-228600" algn="l" defTabSz="914400" rtl="0" eaLnBrk="1" latinLnBrk="0" hangingPunct="1">
                <a:defRPr sz="2400" kern="1200">
                  <a:solidFill>
                    <a:schemeClr val="tx1"/>
                  </a:solidFill>
                  <a:latin typeface="Arial"/>
                  <a:ea typeface="+mn-ea"/>
                  <a:cs typeface="+mn-cs"/>
                </a:defRPr>
              </a:lvl3pPr>
              <a:lvl4pPr marL="1600200" indent="-228600" algn="l" defTabSz="914400" rtl="0" eaLnBrk="1" latinLnBrk="0" hangingPunct="1">
                <a:defRPr sz="2400" kern="1200">
                  <a:solidFill>
                    <a:schemeClr val="tx1"/>
                  </a:solidFill>
                  <a:latin typeface="Arial"/>
                  <a:ea typeface="+mn-ea"/>
                  <a:cs typeface="+mn-cs"/>
                </a:defRPr>
              </a:lvl4pPr>
              <a:lvl5pPr marL="2057400" indent="-228600" algn="l" defTabSz="914400" rtl="0" eaLnBrk="1" latinLnBrk="0" hangingPunct="1">
                <a:defRPr sz="24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a:ea typeface="+mn-ea"/>
                  <a:cs typeface="+mn-cs"/>
                </a:defRPr>
              </a:lvl9pPr>
            </a:lstStyle>
            <a:p>
              <a:endParaRPr lang="en-US" altLang="en-US">
                <a:latin typeface="Calibri" pitchFamily="34" charset="0"/>
                <a:cs typeface="Calibri" pitchFamily="34" charset="0"/>
              </a:endParaRPr>
            </a:p>
          </p:txBody>
        </p:sp>
      </p:grpSp>
      <p:sp>
        <p:nvSpPr>
          <p:cNvPr id="2" name="TextBox 1"/>
          <p:cNvSpPr txBox="1"/>
          <p:nvPr/>
        </p:nvSpPr>
        <p:spPr>
          <a:xfrm>
            <a:off x="1077204" y="6173698"/>
            <a:ext cx="516038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accent5">
                    <a:lumMod val="75000"/>
                  </a:schemeClr>
                </a:solidFill>
              </a:rPr>
              <a:t>For example, income, education, past transactions, …</a:t>
            </a:r>
            <a:endParaRPr lang="en-US">
              <a:solidFill>
                <a:schemeClr val="accent5">
                  <a:lumMod val="75000"/>
                </a:schemeClr>
              </a:solidFill>
            </a:endParaRPr>
          </a:p>
        </p:txBody>
      </p:sp>
      <p:sp>
        <p:nvSpPr>
          <p:cNvPr id="4" name="TextBox 3"/>
          <p:cNvSpPr txBox="1"/>
          <p:nvPr/>
        </p:nvSpPr>
        <p:spPr>
          <a:xfrm>
            <a:off x="6477000" y="4679305"/>
            <a:ext cx="26019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B610EA"/>
                </a:solidFill>
              </a:rPr>
              <a:t>For example, fraud or not</a:t>
            </a:r>
            <a:endParaRPr lang="en-US">
              <a:solidFill>
                <a:srgbClr val="B610EA"/>
              </a:solidFill>
            </a:endParaRPr>
          </a:p>
        </p:txBody>
      </p:sp>
    </p:spTree>
    <p:extLst>
      <p:ext uri="{BB962C8B-B14F-4D97-AF65-F5344CB8AC3E}">
        <p14:creationId xmlns:p14="http://schemas.microsoft.com/office/powerpoint/2010/main" val="37416292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12" name="Table 11"/>
          <p:cNvGraphicFramePr>
            <a:graphicFrameLocks noGrp="1"/>
          </p:cNvGraphicFramePr>
          <p:nvPr>
            <p:extLst/>
          </p:nvPr>
        </p:nvGraphicFramePr>
        <p:xfrm>
          <a:off x="88656" y="1413808"/>
          <a:ext cx="4930775" cy="2204577"/>
        </p:xfrm>
        <a:graphic>
          <a:graphicData uri="http://schemas.openxmlformats.org/drawingml/2006/table">
            <a:tbl>
              <a:tblPr/>
              <a:tblGrid>
                <a:gridCol w="1514475">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1120775">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Customers</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CustomerID</a:t>
                      </a:r>
                      <a:endParaRPr kumimoji="0" lang="en-US" altLang="en-US" sz="1800" b="0" i="0" u="none" strike="noStrike" cap="none" normalizeH="0" baseline="0" smtClean="0">
                        <a:ln>
                          <a:noFill/>
                        </a:ln>
                        <a:solidFill>
                          <a:srgbClr val="7030A0"/>
                        </a:solidFill>
                        <a:effectLst/>
                        <a:latin typeface="Arial"/>
                      </a:endParaRP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CompanyName</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City</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Alfreds Futterkiste</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Berlin</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54038">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s-ES" altLang="en-US" sz="1800" b="0" i="0" u="none" strike="noStrike" cap="none" normalizeH="0" baseline="0" smtClean="0">
                          <a:ln>
                            <a:noFill/>
                          </a:ln>
                          <a:solidFill>
                            <a:srgbClr val="7030A0"/>
                          </a:solidFill>
                          <a:effectLst/>
                          <a:latin typeface="Calibri" pitchFamily="34" charset="0"/>
                        </a:rPr>
                        <a:t>Ana Trujillo Emparedados y helados</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554038">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Antonio Moreno Taquería</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5105400" y="1409778"/>
          <a:ext cx="3838575" cy="2191952"/>
        </p:xfrm>
        <a:graphic>
          <a:graphicData uri="http://schemas.openxmlformats.org/drawingml/2006/table">
            <a:tbl>
              <a:tblPr/>
              <a:tblGrid>
                <a:gridCol w="1058863">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312862">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Orders</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OrderID</a:t>
                      </a:r>
                      <a:endParaRPr kumimoji="0" lang="en-US" altLang="en-US" sz="1800" b="0"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CustomerID</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OrderDate</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10643</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8/25/1997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10625</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8/8/1997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10677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9/22/1997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10682</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9/25/1997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bl>
          </a:graphicData>
        </a:graphic>
      </p:graphicFrame>
      <p:sp>
        <p:nvSpPr>
          <p:cNvPr id="11319" name="TextBox 3"/>
          <p:cNvSpPr txBox="1">
            <a:spLocks noChangeArrowheads="1"/>
          </p:cNvSpPr>
          <p:nvPr/>
        </p:nvSpPr>
        <p:spPr bwMode="auto">
          <a:xfrm>
            <a:off x="393456" y="3928408"/>
            <a:ext cx="829334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a:spcBef>
                <a:spcPct val="0"/>
              </a:spcBef>
              <a:buFontTx/>
              <a:buNone/>
            </a:pPr>
            <a:r>
              <a:rPr lang="en-US" altLang="en-US" sz="2400">
                <a:latin typeface="Calibri" pitchFamily="34" charset="0"/>
                <a:cs typeface="Calibri" pitchFamily="34" charset="0"/>
              </a:rPr>
              <a:t>The association between these tables is implemented through the match between:</a:t>
            </a:r>
          </a:p>
          <a:p>
            <a:pPr>
              <a:spcBef>
                <a:spcPct val="0"/>
              </a:spcBef>
            </a:pPr>
            <a:r>
              <a:rPr lang="en-US" altLang="en-US" sz="2400">
                <a:latin typeface="Calibri" pitchFamily="34" charset="0"/>
                <a:cs typeface="Calibri" pitchFamily="34" charset="0"/>
              </a:rPr>
              <a:t>  Customers.CustomerID and</a:t>
            </a:r>
          </a:p>
          <a:p>
            <a:pPr>
              <a:spcBef>
                <a:spcPct val="0"/>
              </a:spcBef>
            </a:pPr>
            <a:r>
              <a:rPr lang="en-US" altLang="en-US" sz="2400">
                <a:latin typeface="Calibri" pitchFamily="34" charset="0"/>
                <a:cs typeface="Calibri" pitchFamily="34" charset="0"/>
              </a:rPr>
              <a:t>  Orders.CustomerID</a:t>
            </a:r>
            <a:endParaRPr lang="en-US" altLang="en-US" sz="2400">
              <a:latin typeface="Calibri" pitchFamily="34" charset="0"/>
              <a:cs typeface="Calibri" pitchFamily="34" charset="0"/>
            </a:endParaRPr>
          </a:p>
          <a:p>
            <a:pPr>
              <a:spcBef>
                <a:spcPct val="0"/>
              </a:spcBef>
              <a:buFontTx/>
              <a:buNone/>
            </a:pPr>
            <a:endParaRPr lang="en-US" altLang="en-US" sz="2400">
              <a:latin typeface="Calibri" pitchFamily="34" charset="0"/>
              <a:cs typeface="Calibri" pitchFamily="34" charset="0"/>
            </a:endParaRPr>
          </a:p>
          <a:p>
            <a:pPr marL="342900" indent="-342900">
              <a:spcBef>
                <a:spcPct val="0"/>
              </a:spcBef>
              <a:buFont typeface="Wingdings" panose="05000000000000000000" pitchFamily="2" charset="2"/>
              <a:buChar char="v"/>
            </a:pPr>
            <a:r>
              <a:rPr lang="en-US" altLang="en-US" sz="2400" err="1">
                <a:solidFill>
                  <a:srgbClr val="C00000"/>
                </a:solidFill>
                <a:latin typeface="Calibri" pitchFamily="34" charset="0"/>
                <a:cs typeface="Calibri" pitchFamily="34" charset="0"/>
              </a:rPr>
              <a:t>Orders.CustomerID is a </a:t>
            </a:r>
            <a:r>
              <a:rPr lang="en-US" altLang="en-US" sz="2400" b="1">
                <a:solidFill>
                  <a:srgbClr val="C00000"/>
                </a:solidFill>
                <a:latin typeface="Calibri" pitchFamily="34" charset="0"/>
                <a:cs typeface="Calibri" pitchFamily="34" charset="0"/>
              </a:rPr>
              <a:t>foreign key</a:t>
            </a:r>
            <a:r>
              <a:rPr lang="en-US" altLang="en-US" sz="2400">
                <a:solidFill>
                  <a:srgbClr val="C00000"/>
                </a:solidFill>
                <a:latin typeface="Calibri" pitchFamily="34" charset="0"/>
                <a:cs typeface="Calibri" pitchFamily="34" charset="0"/>
              </a:rPr>
              <a:t> pointing to Customers.CustomerID</a:t>
            </a:r>
            <a:endParaRPr lang="en-US" altLang="en-US" sz="2400">
              <a:solidFill>
                <a:srgbClr val="C00000"/>
              </a:solidFill>
              <a:latin typeface="Calibri" pitchFamily="34" charset="0"/>
              <a:cs typeface="Calibri" pitchFamily="34" charset="0"/>
            </a:endParaRPr>
          </a:p>
        </p:txBody>
      </p:sp>
      <p:sp>
        <p:nvSpPr>
          <p:cNvPr id="6" name="Title 1"/>
          <p:cNvSpPr>
            <a:spLocks noGrp="1"/>
          </p:cNvSpPr>
          <p:nvPr>
            <p:ph type="title"/>
          </p:nvPr>
        </p:nvSpPr>
        <p:spPr>
          <a:xfrm>
            <a:off x="381000" y="228600"/>
            <a:ext cx="8229600" cy="820615"/>
          </a:xfrm>
        </p:spPr>
        <p:txBody>
          <a:bodyPr/>
          <a:lstStyle/>
          <a:p>
            <a:r>
              <a:rPr lang="en-US" altLang="en-US" smtClean="0"/>
              <a:t>3.2 </a:t>
            </a:r>
            <a:r>
              <a:rPr lang="en-US" altLang="en-US"/>
              <a:t>Foreign</a:t>
            </a:r>
            <a:r>
              <a:rPr lang="en-US" altLang="en-US" smtClean="0"/>
              <a:t> Key</a:t>
            </a:r>
          </a:p>
        </p:txBody>
      </p:sp>
    </p:spTree>
    <p:extLst>
      <p:ext uri="{BB962C8B-B14F-4D97-AF65-F5344CB8AC3E}">
        <p14:creationId xmlns:p14="http://schemas.microsoft.com/office/powerpoint/2010/main" val="23206536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1319"/>
                                        </p:tgtEl>
                                        <p:attrNameLst>
                                          <p:attrName>style.visibility</p:attrName>
                                        </p:attrNameLst>
                                      </p:cBhvr>
                                      <p:to>
                                        <p:strVal val="visible"/>
                                      </p:to>
                                    </p:set>
                                    <p:animEffect transition="in" filter="fade">
                                      <p:cBhvr>
                                        <p:cTn id="7" dur="500"/>
                                        <p:tgtEl>
                                          <p:spTgt spid="11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9" grpId="0"/>
    </p:bldLst>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8914" name="Title 1"/>
          <p:cNvSpPr>
            <a:spLocks noGrp="1"/>
          </p:cNvSpPr>
          <p:nvPr>
            <p:ph type="title"/>
          </p:nvPr>
        </p:nvSpPr>
        <p:spPr>
          <a:xfrm>
            <a:off x="228600" y="381000"/>
            <a:ext cx="8690112" cy="1066800"/>
          </a:xfrm>
        </p:spPr>
        <p:txBody>
          <a:bodyPr/>
          <a:lstStyle/>
          <a:p>
            <a:r>
              <a:rPr lang="en-US" altLang="en-US" smtClean="0"/>
              <a:t>Training Data </a:t>
            </a:r>
            <a:r>
              <a:rPr lang="en-US" altLang="en-US"/>
              <a:t>&amp; </a:t>
            </a:r>
            <a:r>
              <a:rPr lang="en-US" altLang="en-US" smtClean="0"/>
              <a:t>Test Data</a:t>
            </a:r>
          </a:p>
        </p:txBody>
      </p:sp>
      <p:pic>
        <p:nvPicPr>
          <p:cNvPr id="2" name="Picture 1"/>
          <p:cNvPicPr>
            <a:picLocks noChangeAspect="1"/>
          </p:cNvPicPr>
          <p:nvPr/>
        </p:nvPicPr>
        <p:blipFill>
          <a:blip r:embed="rId3"/>
          <a:stretch>
            <a:fillRect/>
          </a:stretch>
        </p:blipFill>
        <p:spPr>
          <a:xfrm>
            <a:off x="349318" y="1905000"/>
            <a:ext cx="8448675" cy="4067175"/>
          </a:xfrm>
          <a:prstGeom prst="rect">
            <a:avLst/>
          </a:prstGeom>
        </p:spPr>
      </p:pic>
    </p:spTree>
    <p:extLst>
      <p:ext uri="{BB962C8B-B14F-4D97-AF65-F5344CB8AC3E}">
        <p14:creationId xmlns:p14="http://schemas.microsoft.com/office/powerpoint/2010/main" val="2423857131"/>
      </p:ext>
    </p:extLst>
  </p:cSld>
  <p:clrMapOvr>
    <a:masterClrMapping/>
  </p:clrMapOvr>
  <p:transition/>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8914" name="Title 1"/>
          <p:cNvSpPr>
            <a:spLocks noGrp="1"/>
          </p:cNvSpPr>
          <p:nvPr>
            <p:ph type="title"/>
          </p:nvPr>
        </p:nvSpPr>
        <p:spPr>
          <a:xfrm>
            <a:off x="228600" y="381000"/>
            <a:ext cx="8690112" cy="1066800"/>
          </a:xfrm>
        </p:spPr>
        <p:txBody>
          <a:bodyPr>
            <a:normAutofit/>
          </a:bodyPr>
          <a:lstStyle/>
          <a:p>
            <a:r>
              <a:rPr lang="en-US" altLang="en-US" smtClean="0"/>
              <a:t>Training </a:t>
            </a:r>
            <a:r>
              <a:rPr lang="en-US" altLang="en-US"/>
              <a:t>Data &amp; Test Data</a:t>
            </a:r>
            <a:endParaRPr lang="en-US" altLang="en-US" smtClean="0"/>
          </a:p>
        </p:txBody>
      </p:sp>
      <p:pic>
        <p:nvPicPr>
          <p:cNvPr id="37889" name="Picture 1" descr="C:\Users\WXJ\AppData\Roaming\Tencent\Users\651237551\QQ\WinTemp\RichOle\D%8XET7UQ48E9HXYOZ{6{U4.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676400"/>
            <a:ext cx="84201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351092"/>
      </p:ext>
    </p:extLst>
  </p:cSld>
  <p:clrMapOvr>
    <a:masterClrMapping/>
  </p:clrMapOvr>
  <p:transition/>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434" name="Rectangle 2"/>
          <p:cNvSpPr>
            <a:spLocks noGrp="1" noChangeArrowheads="1"/>
          </p:cNvSpPr>
          <p:nvPr>
            <p:ph type="title"/>
          </p:nvPr>
        </p:nvSpPr>
        <p:spPr>
          <a:xfrm>
            <a:off x="228600" y="381000"/>
            <a:ext cx="8690112" cy="1066800"/>
          </a:xfrm>
        </p:spPr>
        <p:txBody>
          <a:bodyPr/>
          <a:lstStyle/>
          <a:p>
            <a:r>
              <a:rPr lang="en-US" altLang="en-US" smtClean="0"/>
              <a:t>Training </a:t>
            </a:r>
            <a:r>
              <a:rPr lang="en-US" altLang="en-US"/>
              <a:t>Data &amp; Test Data</a:t>
            </a:r>
            <a:endParaRPr lang="en-US" altLang="en-US" smtClean="0"/>
          </a:p>
        </p:txBody>
      </p:sp>
      <p:sp>
        <p:nvSpPr>
          <p:cNvPr id="18435" name="Rectangle 3"/>
          <p:cNvSpPr>
            <a:spLocks noGrp="1" noChangeArrowheads="1"/>
          </p:cNvSpPr>
          <p:nvPr>
            <p:ph type="body" idx="4294967295"/>
          </p:nvPr>
        </p:nvSpPr>
        <p:spPr>
          <a:xfrm>
            <a:off x="228600" y="1752600"/>
            <a:ext cx="8690112" cy="4687956"/>
          </a:xfrm>
          <a:ln>
            <a:noFill/>
          </a:ln>
        </p:spPr>
        <p:txBody>
          <a:bodyPr/>
          <a:lstStyle/>
          <a:p>
            <a:pPr marL="450850" indent="-450850" eaLnBrk="1" hangingPunct="1">
              <a:lnSpc>
                <a:spcPct val="100000"/>
              </a:lnSpc>
              <a:buFont typeface="Wingdings" panose="05000000000000000000" pitchFamily="2" charset="2"/>
              <a:buChar char="v"/>
            </a:pPr>
            <a:r>
              <a:rPr lang="en-US" altLang="en-US" sz="2800" smtClean="0">
                <a:solidFill>
                  <a:srgbClr val="00B050"/>
                </a:solidFill>
              </a:rPr>
              <a:t>Suppose that we have a data set containing 100 observations</a:t>
            </a:r>
          </a:p>
          <a:p>
            <a:pPr marL="450850" indent="-450850">
              <a:lnSpc>
                <a:spcPct val="100000"/>
              </a:lnSpc>
              <a:buFont typeface="Wingdings" panose="05000000000000000000" pitchFamily="2" charset="2"/>
              <a:buChar char="v"/>
            </a:pPr>
            <a:r>
              <a:rPr lang="en-US" altLang="en-US" sz="2800" smtClean="0">
                <a:solidFill>
                  <a:srgbClr val="00B050"/>
                </a:solidFill>
              </a:rPr>
              <a:t>Suppose that we </a:t>
            </a:r>
            <a:r>
              <a:rPr lang="en-US" altLang="en-US" sz="2800">
                <a:solidFill>
                  <a:srgbClr val="00B050"/>
                </a:solidFill>
              </a:rPr>
              <a:t>trained the </a:t>
            </a:r>
            <a:r>
              <a:rPr lang="en-US" altLang="en-US" sz="2800" smtClean="0">
                <a:solidFill>
                  <a:srgbClr val="00B050"/>
                </a:solidFill>
              </a:rPr>
              <a:t>model </a:t>
            </a:r>
            <a:r>
              <a:rPr lang="en-US" altLang="en-US" sz="2800">
                <a:solidFill>
                  <a:srgbClr val="00B050"/>
                </a:solidFill>
              </a:rPr>
              <a:t>with </a:t>
            </a:r>
            <a:r>
              <a:rPr lang="en-US" altLang="en-US" sz="2800" smtClean="0">
                <a:solidFill>
                  <a:srgbClr val="00B050"/>
                </a:solidFill>
              </a:rPr>
              <a:t>80 observations </a:t>
            </a:r>
          </a:p>
          <a:p>
            <a:pPr marL="450850" indent="-450850">
              <a:lnSpc>
                <a:spcPct val="100000"/>
              </a:lnSpc>
              <a:buFont typeface="Wingdings" panose="05000000000000000000" pitchFamily="2" charset="2"/>
              <a:buChar char="v"/>
            </a:pPr>
            <a:r>
              <a:rPr lang="en-US" altLang="en-US" sz="2800" smtClean="0">
                <a:solidFill>
                  <a:srgbClr val="00B050"/>
                </a:solidFill>
              </a:rPr>
              <a:t>Even for the 80 observations, our model’s prediction may not be perfect</a:t>
            </a:r>
          </a:p>
        </p:txBody>
      </p:sp>
    </p:spTree>
    <p:extLst>
      <p:ext uri="{BB962C8B-B14F-4D97-AF65-F5344CB8AC3E}">
        <p14:creationId xmlns:p14="http://schemas.microsoft.com/office/powerpoint/2010/main" val="752929558"/>
      </p:ext>
    </p:extLst>
  </p:cSld>
  <p:clrMapOvr>
    <a:masterClrMapping/>
  </p:clrMapOvr>
  <p:transition/>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9937" name="Picture 1" descr="C:\Users\WXJ\AppData\Roaming\Tencent\Users\651237551\QQ\WinTemp\RichOle\}JGPCB5PCZDDQZ`A%Z15V2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1200" y="457199"/>
            <a:ext cx="5486400" cy="4962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2417" y="5466564"/>
            <a:ext cx="8496783"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mtClean="0">
                <a:solidFill>
                  <a:srgbClr val="7030A0"/>
                </a:solidFill>
                <a:latin typeface="Calibri" pitchFamily="34" charset="0"/>
                <a:cs typeface="Calibri" pitchFamily="34" charset="0"/>
              </a:rPr>
              <a:t>A classification example in two dimensions. The classes are coded as a binary variable where </a:t>
            </a:r>
            <a:r>
              <a:rPr lang="en-US" b="1" smtClean="0">
                <a:solidFill>
                  <a:srgbClr val="00B050"/>
                </a:solidFill>
                <a:latin typeface="Calibri" pitchFamily="34" charset="0"/>
                <a:cs typeface="Calibri" pitchFamily="34" charset="0"/>
              </a:rPr>
              <a:t>GREEN</a:t>
            </a:r>
            <a:r>
              <a:rPr lang="en-US" smtClean="0">
                <a:solidFill>
                  <a:srgbClr val="7030A0"/>
                </a:solidFill>
                <a:latin typeface="Calibri" pitchFamily="34" charset="0"/>
                <a:cs typeface="Calibri" pitchFamily="34" charset="0"/>
              </a:rPr>
              <a:t> = 0 and </a:t>
            </a:r>
            <a:r>
              <a:rPr lang="en-US" b="1" smtClean="0">
                <a:solidFill>
                  <a:srgbClr val="FA1E00"/>
                </a:solidFill>
                <a:latin typeface="Calibri" pitchFamily="34" charset="0"/>
                <a:cs typeface="Calibri" pitchFamily="34" charset="0"/>
              </a:rPr>
              <a:t>RED</a:t>
            </a:r>
            <a:r>
              <a:rPr lang="en-US" smtClean="0">
                <a:solidFill>
                  <a:srgbClr val="7030A0"/>
                </a:solidFill>
                <a:latin typeface="Calibri" pitchFamily="34" charset="0"/>
                <a:cs typeface="Calibri" pitchFamily="34" charset="0"/>
              </a:rPr>
              <a:t> = 1; and then fit a linear classifier. </a:t>
            </a:r>
            <a:endParaRPr lang="en-US">
              <a:solidFill>
                <a:srgbClr val="7030A0"/>
              </a:solidFill>
              <a:latin typeface="Calibri" pitchFamily="34" charset="0"/>
              <a:cs typeface="Calibri" pitchFamily="34" charset="0"/>
            </a:endParaRPr>
          </a:p>
          <a:p>
            <a:pPr marL="285750" indent="-285750">
              <a:buFont typeface="Wingdings" panose="05000000000000000000" pitchFamily="2" charset="2"/>
              <a:buChar char="ü"/>
            </a:pPr>
            <a:r>
              <a:rPr lang="en-US" smtClean="0">
                <a:solidFill>
                  <a:srgbClr val="7030A0"/>
                </a:solidFill>
                <a:latin typeface="Calibri" pitchFamily="34" charset="0"/>
                <a:cs typeface="Calibri" pitchFamily="34" charset="0"/>
              </a:rPr>
              <a:t>The red shaded region denotes that part of input space classified as </a:t>
            </a:r>
            <a:r>
              <a:rPr lang="en-US" b="1" smtClean="0">
                <a:solidFill>
                  <a:srgbClr val="FA1E00"/>
                </a:solidFill>
                <a:latin typeface="Calibri" pitchFamily="34" charset="0"/>
                <a:cs typeface="Calibri" pitchFamily="34" charset="0"/>
              </a:rPr>
              <a:t>RED</a:t>
            </a:r>
            <a:r>
              <a:rPr lang="en-US" smtClean="0">
                <a:solidFill>
                  <a:srgbClr val="7030A0"/>
                </a:solidFill>
                <a:latin typeface="Calibri" pitchFamily="34" charset="0"/>
                <a:cs typeface="Calibri" pitchFamily="34" charset="0"/>
              </a:rPr>
              <a:t>, while the green region is classified as </a:t>
            </a:r>
            <a:r>
              <a:rPr lang="en-US" b="1" smtClean="0">
                <a:solidFill>
                  <a:srgbClr val="00B050"/>
                </a:solidFill>
                <a:latin typeface="Calibri" pitchFamily="34" charset="0"/>
                <a:cs typeface="Calibri" pitchFamily="34" charset="0"/>
              </a:rPr>
              <a:t>GREEN</a:t>
            </a:r>
            <a:r>
              <a:rPr lang="en-US" smtClean="0">
                <a:solidFill>
                  <a:srgbClr val="7030A0"/>
                </a:solidFill>
                <a:latin typeface="Calibri" pitchFamily="34" charset="0"/>
                <a:cs typeface="Calibri" pitchFamily="34" charset="0"/>
              </a:rPr>
              <a:t>.</a:t>
            </a:r>
          </a:p>
        </p:txBody>
      </p:sp>
    </p:spTree>
    <p:extLst>
      <p:ext uri="{BB962C8B-B14F-4D97-AF65-F5344CB8AC3E}">
        <p14:creationId xmlns:p14="http://schemas.microsoft.com/office/powerpoint/2010/main" val="1818947237"/>
      </p:ext>
    </p:extLst>
  </p:cSld>
  <p:clrMapOvr>
    <a:masterClrMapping/>
  </p:clrMapOvr>
  <p:transition/>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434" name="Rectangle 2"/>
          <p:cNvSpPr>
            <a:spLocks noGrp="1" noChangeArrowheads="1"/>
          </p:cNvSpPr>
          <p:nvPr>
            <p:ph type="title"/>
          </p:nvPr>
        </p:nvSpPr>
        <p:spPr>
          <a:xfrm>
            <a:off x="228600" y="381000"/>
            <a:ext cx="8690112" cy="1066800"/>
          </a:xfrm>
        </p:spPr>
        <p:txBody>
          <a:bodyPr/>
          <a:lstStyle/>
          <a:p>
            <a:pPr eaLnBrk="1" hangingPunct="1"/>
            <a:r>
              <a:rPr lang="en-US" altLang="en-US" smtClean="0"/>
              <a:t>Training Set Error</a:t>
            </a:r>
          </a:p>
        </p:txBody>
      </p:sp>
      <p:sp>
        <p:nvSpPr>
          <p:cNvPr id="18435" name="Rectangle 3"/>
          <p:cNvSpPr>
            <a:spLocks noGrp="1" noChangeArrowheads="1"/>
          </p:cNvSpPr>
          <p:nvPr>
            <p:ph type="body" idx="4294967295"/>
          </p:nvPr>
        </p:nvSpPr>
        <p:spPr>
          <a:xfrm>
            <a:off x="228600" y="1752600"/>
            <a:ext cx="8690112" cy="4687956"/>
          </a:xfrm>
          <a:ln>
            <a:noFill/>
          </a:ln>
        </p:spPr>
        <p:txBody>
          <a:bodyPr/>
          <a:lstStyle/>
          <a:p>
            <a:pPr marL="450850" indent="-450850">
              <a:lnSpc>
                <a:spcPct val="100000"/>
              </a:lnSpc>
              <a:buFont typeface="Wingdings" panose="05000000000000000000" pitchFamily="2" charset="2"/>
              <a:buChar char="v"/>
            </a:pPr>
            <a:r>
              <a:rPr lang="en-US" altLang="en-US" sz="2800" smtClean="0">
                <a:solidFill>
                  <a:srgbClr val="B610EA"/>
                </a:solidFill>
              </a:rPr>
              <a:t>For each of the observations in a training set,</a:t>
            </a:r>
            <a:r>
              <a:rPr lang="en-US" altLang="en-US" sz="2800" smtClean="0">
                <a:solidFill>
                  <a:srgbClr val="00B050"/>
                </a:solidFill>
              </a:rPr>
              <a:t> </a:t>
            </a:r>
            <a:r>
              <a:rPr lang="en-US" altLang="en-US" sz="2800" smtClean="0">
                <a:solidFill>
                  <a:srgbClr val="B610EA"/>
                </a:solidFill>
              </a:rPr>
              <a:t>follow the model to see what it would predict</a:t>
            </a:r>
          </a:p>
          <a:p>
            <a:pPr marL="717550" lvl="1" indent="-266700" eaLnBrk="1" hangingPunct="1">
              <a:lnSpc>
                <a:spcPct val="100000"/>
              </a:lnSpc>
              <a:buFont typeface="Wingdings" panose="05000000000000000000" pitchFamily="2" charset="2"/>
              <a:buChar char="§"/>
            </a:pPr>
            <a:r>
              <a:rPr lang="en-US" altLang="en-US" sz="2800" smtClean="0">
                <a:solidFill>
                  <a:srgbClr val="0070C0"/>
                </a:solidFill>
              </a:rPr>
              <a:t>For what number of instances does the model’s prediction disagree with the true value in the database?</a:t>
            </a:r>
          </a:p>
          <a:p>
            <a:pPr marL="717550" lvl="1" indent="-266700" eaLnBrk="1" hangingPunct="1">
              <a:lnSpc>
                <a:spcPct val="100000"/>
              </a:lnSpc>
              <a:buFont typeface="Wingdings" panose="05000000000000000000" pitchFamily="2" charset="2"/>
              <a:buChar char="§"/>
            </a:pPr>
            <a:r>
              <a:rPr lang="en-US" altLang="en-US" sz="2800" smtClean="0"/>
              <a:t>This quantity is called the </a:t>
            </a:r>
            <a:r>
              <a:rPr lang="en-US" altLang="en-US" sz="2800" b="1" i="1" smtClean="0">
                <a:solidFill>
                  <a:srgbClr val="D60093"/>
                </a:solidFill>
              </a:rPr>
              <a:t>training set error</a:t>
            </a:r>
            <a:r>
              <a:rPr lang="en-US" altLang="en-US" sz="2800" smtClean="0"/>
              <a:t>. </a:t>
            </a:r>
          </a:p>
        </p:txBody>
      </p:sp>
    </p:spTree>
    <p:extLst>
      <p:ext uri="{BB962C8B-B14F-4D97-AF65-F5344CB8AC3E}">
        <p14:creationId xmlns:p14="http://schemas.microsoft.com/office/powerpoint/2010/main" val="1171684226"/>
      </p:ext>
    </p:extLst>
  </p:cSld>
  <p:clrMapOvr>
    <a:masterClrMapping/>
  </p:clrMapOvr>
  <p:transition/>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Rectangle 2"/>
          <p:cNvSpPr>
            <a:spLocks noGrp="1" noChangeArrowheads="1"/>
          </p:cNvSpPr>
          <p:nvPr>
            <p:ph type="title"/>
          </p:nvPr>
        </p:nvSpPr>
        <p:spPr/>
        <p:txBody>
          <a:bodyPr/>
          <a:lstStyle/>
          <a:p>
            <a:pPr eaLnBrk="1" hangingPunct="1"/>
            <a:r>
              <a:rPr lang="en-US" altLang="en-US" smtClean="0"/>
              <a:t>Test Set Error</a:t>
            </a:r>
          </a:p>
        </p:txBody>
      </p:sp>
      <p:sp>
        <p:nvSpPr>
          <p:cNvPr id="22531" name="Rectangle 3"/>
          <p:cNvSpPr>
            <a:spLocks noGrp="1" noChangeArrowheads="1"/>
          </p:cNvSpPr>
          <p:nvPr>
            <p:ph type="body" idx="4294967295"/>
          </p:nvPr>
        </p:nvSpPr>
        <p:spPr>
          <a:xfrm>
            <a:off x="228600" y="1865244"/>
            <a:ext cx="8690112" cy="4764156"/>
          </a:xfrm>
          <a:ln>
            <a:noFill/>
          </a:ln>
        </p:spPr>
        <p:txBody>
          <a:bodyPr/>
          <a:lstStyle/>
          <a:p>
            <a:pPr marL="450850" indent="-450850" eaLnBrk="1" hangingPunct="1">
              <a:lnSpc>
                <a:spcPct val="100000"/>
              </a:lnSpc>
              <a:buFont typeface="Wingdings" panose="05000000000000000000" pitchFamily="2" charset="2"/>
              <a:buChar char="v"/>
            </a:pPr>
            <a:r>
              <a:rPr lang="en-US" altLang="en-US" sz="2800" smtClean="0">
                <a:solidFill>
                  <a:srgbClr val="00B050"/>
                </a:solidFill>
              </a:rPr>
              <a:t>Once we build the model using training set, we see </a:t>
            </a:r>
            <a:r>
              <a:rPr lang="en-US" altLang="en-US" sz="2800" smtClean="0">
                <a:solidFill>
                  <a:srgbClr val="B610EA"/>
                </a:solidFill>
              </a:rPr>
              <a:t>how well the model predicts the other observations</a:t>
            </a:r>
            <a:r>
              <a:rPr lang="en-US" altLang="en-US" sz="2800">
                <a:solidFill>
                  <a:srgbClr val="00B050"/>
                </a:solidFill>
              </a:rPr>
              <a:t> </a:t>
            </a:r>
            <a:r>
              <a:rPr lang="en-US" altLang="en-US" sz="2800" smtClean="0">
                <a:solidFill>
                  <a:srgbClr val="B610EA"/>
                </a:solidFill>
              </a:rPr>
              <a:t>held for testing</a:t>
            </a:r>
          </a:p>
          <a:p>
            <a:pPr marL="450850" indent="-450850" eaLnBrk="1" hangingPunct="1">
              <a:lnSpc>
                <a:spcPct val="100000"/>
              </a:lnSpc>
              <a:buFont typeface="Wingdings" panose="05000000000000000000" pitchFamily="2" charset="2"/>
              <a:buChar char="v"/>
            </a:pPr>
            <a:r>
              <a:rPr lang="en-US" altLang="en-US" sz="2800" smtClean="0"/>
              <a:t>This is a good simulation of what happens when we try to predict future data</a:t>
            </a:r>
          </a:p>
          <a:p>
            <a:pPr marL="450850" indent="-450850" eaLnBrk="1" hangingPunct="1">
              <a:lnSpc>
                <a:spcPct val="100000"/>
              </a:lnSpc>
              <a:buFont typeface="Wingdings" panose="05000000000000000000" pitchFamily="2" charset="2"/>
              <a:buChar char="v"/>
            </a:pPr>
            <a:r>
              <a:rPr lang="en-US" altLang="en-US" sz="2800" smtClean="0"/>
              <a:t>It is called </a:t>
            </a:r>
            <a:r>
              <a:rPr lang="en-US" altLang="en-US" sz="2800" b="1" i="1" smtClean="0">
                <a:solidFill>
                  <a:srgbClr val="D60093"/>
                </a:solidFill>
              </a:rPr>
              <a:t>test set error</a:t>
            </a:r>
            <a:endParaRPr lang="en-US" altLang="en-US" sz="2800" smtClean="0">
              <a:solidFill>
                <a:schemeClr val="hlink"/>
              </a:solidFill>
            </a:endParaRPr>
          </a:p>
          <a:p>
            <a:pPr marL="450850" indent="-450850" eaLnBrk="1" hangingPunct="1">
              <a:lnSpc>
                <a:spcPct val="100000"/>
              </a:lnSpc>
              <a:buFont typeface="Wingdings" panose="05000000000000000000" pitchFamily="2" charset="2"/>
              <a:buChar char="v"/>
            </a:pPr>
            <a:endParaRPr lang="en-US" altLang="en-US" sz="2800" smtClean="0">
              <a:solidFill>
                <a:schemeClr val="hlink"/>
              </a:solidFill>
            </a:endParaRPr>
          </a:p>
        </p:txBody>
      </p:sp>
    </p:spTree>
    <p:extLst>
      <p:ext uri="{BB962C8B-B14F-4D97-AF65-F5344CB8AC3E}">
        <p14:creationId xmlns:p14="http://schemas.microsoft.com/office/powerpoint/2010/main" val="2288562506"/>
      </p:ext>
    </p:extLst>
  </p:cSld>
  <p:clrMapOvr>
    <a:masterClrMapping/>
  </p:clrMapOvr>
  <p:transition/>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296</a:t>
            </a:fld>
            <a:endParaRPr lang="en-US"/>
          </a:p>
        </p:txBody>
      </p:sp>
      <p:sp>
        <p:nvSpPr>
          <p:cNvPr id="3" name="Title 2"/>
          <p:cNvSpPr>
            <a:spLocks noGrp="1"/>
          </p:cNvSpPr>
          <p:nvPr>
            <p:ph type="title"/>
          </p:nvPr>
        </p:nvSpPr>
        <p:spPr/>
        <p:txBody>
          <a:bodyPr/>
          <a:lstStyle/>
          <a:p>
            <a:r>
              <a:rPr lang="en-US" smtClean="0"/>
              <a:t>Validation Data</a:t>
            </a:r>
            <a:endParaRPr lang="en-US"/>
          </a:p>
        </p:txBody>
      </p:sp>
      <p:sp>
        <p:nvSpPr>
          <p:cNvPr id="5" name="Rectangle 3"/>
          <p:cNvSpPr txBox="1">
            <a:spLocks noChangeArrowheads="1"/>
          </p:cNvSpPr>
          <p:nvPr/>
        </p:nvSpPr>
        <p:spPr>
          <a:xfrm>
            <a:off x="304800" y="1876178"/>
            <a:ext cx="8690112" cy="476415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450850" indent="-450850">
              <a:lnSpc>
                <a:spcPct val="100000"/>
              </a:lnSpc>
              <a:buFont typeface="Wingdings" panose="05000000000000000000" pitchFamily="2" charset="2"/>
              <a:buChar char="v"/>
            </a:pPr>
            <a:r>
              <a:rPr lang="en-US" altLang="en-US" sz="2800" smtClean="0">
                <a:solidFill>
                  <a:srgbClr val="00B050"/>
                </a:solidFill>
              </a:rPr>
              <a:t>Often there are several candidate models </a:t>
            </a:r>
          </a:p>
          <a:p>
            <a:pPr marL="450850" indent="-450850">
              <a:lnSpc>
                <a:spcPct val="100000"/>
              </a:lnSpc>
              <a:buFont typeface="Wingdings" panose="05000000000000000000" pitchFamily="2" charset="2"/>
              <a:buChar char="v"/>
            </a:pPr>
            <a:r>
              <a:rPr lang="en-US" altLang="en-US" sz="2800" smtClean="0">
                <a:solidFill>
                  <a:srgbClr val="00B050"/>
                </a:solidFill>
              </a:rPr>
              <a:t>Or your model is parameterized and there are candidate sets of parameters</a:t>
            </a:r>
            <a:endParaRPr lang="en-US" altLang="en-US" sz="2800" smtClean="0">
              <a:solidFill>
                <a:srgbClr val="B610EA"/>
              </a:solidFill>
            </a:endParaRPr>
          </a:p>
          <a:p>
            <a:pPr marL="450850" indent="-450850">
              <a:lnSpc>
                <a:spcPct val="100000"/>
              </a:lnSpc>
              <a:buFont typeface="Wingdings" panose="05000000000000000000" pitchFamily="2" charset="2"/>
              <a:buChar char="v"/>
            </a:pPr>
            <a:r>
              <a:rPr lang="en-US" sz="2800" b="1"/>
              <a:t>Validation </a:t>
            </a:r>
            <a:r>
              <a:rPr lang="en-US" sz="2800" b="1" smtClean="0"/>
              <a:t>set</a:t>
            </a:r>
            <a:r>
              <a:rPr lang="en-US" sz="2800" smtClean="0"/>
              <a:t>: </a:t>
            </a:r>
            <a:r>
              <a:rPr lang="en-US" sz="2800"/>
              <a:t>The data set to which promising subset of models is applied to identify which model is the most accurate at predicting when applied to data that were not used to build the model</a:t>
            </a:r>
          </a:p>
          <a:p>
            <a:pPr marL="450850" indent="-450850">
              <a:lnSpc>
                <a:spcPct val="100000"/>
              </a:lnSpc>
              <a:buFont typeface="Wingdings" panose="05000000000000000000" pitchFamily="2" charset="2"/>
              <a:buChar char="v"/>
            </a:pPr>
            <a:endParaRPr lang="en-US" altLang="en-US" sz="2800" smtClean="0">
              <a:solidFill>
                <a:schemeClr val="hlink"/>
              </a:solidFill>
            </a:endParaRPr>
          </a:p>
          <a:p>
            <a:pPr marL="450850" indent="-450850">
              <a:lnSpc>
                <a:spcPct val="100000"/>
              </a:lnSpc>
              <a:buFont typeface="Wingdings" panose="05000000000000000000" pitchFamily="2" charset="2"/>
              <a:buChar char="v"/>
            </a:pPr>
            <a:endParaRPr lang="en-US" altLang="en-US" sz="2800" smtClean="0">
              <a:solidFill>
                <a:schemeClr val="hlink"/>
              </a:solidFill>
            </a:endParaRPr>
          </a:p>
        </p:txBody>
      </p:sp>
    </p:spTree>
    <p:extLst>
      <p:ext uri="{BB962C8B-B14F-4D97-AF65-F5344CB8AC3E}">
        <p14:creationId xmlns:p14="http://schemas.microsoft.com/office/powerpoint/2010/main" val="3985155285"/>
      </p:ext>
    </p:extLst>
  </p:cSld>
  <p:clrMapOvr>
    <a:masterClrMapping/>
  </p:clrMapOvr>
  <p:transition/>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chor="ctr">
            <a:normAutofit/>
          </a:bodyPr>
          <a:lstStyle/>
          <a:p>
            <a:r>
              <a:rPr lang="en-US" sz="3000" smtClean="0"/>
              <a:t>Mining </a:t>
            </a:r>
            <a:r>
              <a:rPr lang="en-US" sz="3000"/>
              <a:t>&amp; </a:t>
            </a:r>
            <a:r>
              <a:rPr lang="en-US" sz="3000" smtClean="0"/>
              <a:t>Modeling Process Flowchart</a:t>
            </a:r>
            <a:endParaRPr lang="en-US" sz="3000" b="1"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5" name="Group 4"/>
          <p:cNvGrpSpPr/>
          <p:nvPr/>
        </p:nvGrpSpPr>
        <p:grpSpPr>
          <a:xfrm>
            <a:off x="152400" y="1485900"/>
            <a:ext cx="8848725" cy="5143500"/>
            <a:chOff x="152400" y="1485900"/>
            <a:chExt cx="8848725" cy="5143500"/>
          </a:xfrm>
        </p:grpSpPr>
        <p:pic>
          <p:nvPicPr>
            <p:cNvPr id="30721" name="Picture 1" descr="C:\Users\WXJ\AppData\Roaming\Tencent\Users\651237551\QQ\WinTemp\RichOle\Y]CU[N5445Q%PPM~@V]1%84.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485900"/>
              <a:ext cx="8848725" cy="5143500"/>
            </a:xfrm>
            <a:prstGeom prst="rect">
              <a:avLst/>
            </a:prstGeom>
            <a:noFill/>
            <a:ln>
              <a:solidFill>
                <a:srgbClr val="477D59"/>
              </a:solidFill>
            </a:ln>
            <a:extLst>
              <a:ext uri="{909E8E84-426E-40DD-AFC4-6F175D3DCCD1}">
                <a14:hiddenFill xmlns:a14="http://schemas.microsoft.com/office/drawing/2010/main">
                  <a:solidFill>
                    <a:srgbClr val="FFFFFF"/>
                  </a:solidFill>
                </a14:hiddenFill>
              </a:ext>
            </a:extLst>
          </p:spPr>
        </p:pic>
        <p:sp>
          <p:nvSpPr>
            <p:cNvPr id="4" name="Oval 3"/>
            <p:cNvSpPr/>
            <p:nvPr/>
          </p:nvSpPr>
          <p:spPr>
            <a:xfrm>
              <a:off x="1524000" y="3048000"/>
              <a:ext cx="1371600" cy="838200"/>
            </a:xfrm>
            <a:prstGeom prst="ellipse">
              <a:avLst/>
            </a:prstGeom>
            <a:solidFill>
              <a:srgbClr val="FFBAB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3" name="Oval 12"/>
            <p:cNvSpPr/>
            <p:nvPr/>
          </p:nvSpPr>
          <p:spPr>
            <a:xfrm>
              <a:off x="1490241" y="4953000"/>
              <a:ext cx="1371600" cy="838200"/>
            </a:xfrm>
            <a:prstGeom prst="ellipse">
              <a:avLst/>
            </a:prstGeom>
            <a:solidFill>
              <a:srgbClr val="FFBAB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grpSp>
    </p:spTree>
    <p:extLst>
      <p:ext uri="{BB962C8B-B14F-4D97-AF65-F5344CB8AC3E}">
        <p14:creationId xmlns:p14="http://schemas.microsoft.com/office/powerpoint/2010/main" val="2502992598"/>
      </p:ext>
    </p:extLst>
  </p:cSld>
  <p:clrMapOvr>
    <a:masterClrMapping/>
  </p:clrMapOvr>
  <p:transition/>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3425" y="2667000"/>
            <a:ext cx="8690112" cy="1066800"/>
          </a:xfrm>
        </p:spPr>
        <p:txBody>
          <a:bodyPr>
            <a:normAutofit/>
          </a:bodyPr>
          <a:lstStyle/>
          <a:p>
            <a:pPr algn="r"/>
            <a:r>
              <a:rPr lang="en-US" altLang="en-US" sz="5400"/>
              <a:t>K-Nearest Neighbor (KNN)</a:t>
            </a:r>
            <a:endParaRPr lang="en-US" sz="5400"/>
          </a:p>
        </p:txBody>
      </p:sp>
    </p:spTree>
    <p:extLst>
      <p:ext uri="{BB962C8B-B14F-4D97-AF65-F5344CB8AC3E}">
        <p14:creationId xmlns:p14="http://schemas.microsoft.com/office/powerpoint/2010/main" val="3637760919"/>
      </p:ext>
    </p:extLst>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556" name="Rectangle 7"/>
          <p:cNvSpPr>
            <a:spLocks noGrp="1" noChangeArrowheads="1"/>
          </p:cNvSpPr>
          <p:nvPr>
            <p:ph type="body" idx="4294967295"/>
          </p:nvPr>
        </p:nvSpPr>
        <p:spPr>
          <a:xfrm>
            <a:off x="228600" y="1600200"/>
            <a:ext cx="8686800" cy="4800600"/>
          </a:xfrm>
          <a:ln>
            <a:noFill/>
          </a:ln>
        </p:spPr>
        <p:txBody>
          <a:bodyPr/>
          <a:lstStyle/>
          <a:p>
            <a:pPr marL="531813" lvl="1" indent="-439738">
              <a:spcBef>
                <a:spcPct val="0"/>
              </a:spcBef>
              <a:spcAft>
                <a:spcPct val="0"/>
              </a:spcAft>
              <a:buFont typeface="Wingdings" panose="05000000000000000000" pitchFamily="2" charset="2"/>
              <a:buChar char="v"/>
            </a:pPr>
            <a:r>
              <a:rPr lang="en-US" altLang="en-US" sz="2800" smtClean="0"/>
              <a:t>You have data of past loans with a target variable, paid back or default</a:t>
            </a:r>
          </a:p>
          <a:p>
            <a:pPr marL="531813" lvl="1" indent="-439738">
              <a:spcBef>
                <a:spcPct val="0"/>
              </a:spcBef>
              <a:spcAft>
                <a:spcPct val="0"/>
              </a:spcAft>
              <a:buFont typeface="Wingdings" panose="05000000000000000000" pitchFamily="2" charset="2"/>
              <a:buChar char="v"/>
            </a:pPr>
            <a:r>
              <a:rPr lang="en-US" altLang="en-US" sz="2800" smtClean="0"/>
              <a:t>You want to evaluate a new loan request</a:t>
            </a:r>
          </a:p>
          <a:p>
            <a:pPr marL="806133" lvl="2" indent="-439738">
              <a:spcBef>
                <a:spcPct val="0"/>
              </a:spcBef>
              <a:spcAft>
                <a:spcPct val="0"/>
              </a:spcAft>
              <a:buFont typeface="Wingdings" panose="05000000000000000000" pitchFamily="2" charset="2"/>
              <a:buChar char="v"/>
            </a:pPr>
            <a:r>
              <a:rPr lang="en-US" altLang="en-US" sz="2600" smtClean="0"/>
              <a:t>You know its requested amount, occupation of the customer, etc</a:t>
            </a:r>
            <a:endParaRPr lang="en-US" altLang="en-US" sz="2600" smtClean="0"/>
          </a:p>
          <a:p>
            <a:pPr marL="531813" lvl="1" indent="-439738">
              <a:spcBef>
                <a:spcPct val="0"/>
              </a:spcBef>
              <a:spcAft>
                <a:spcPct val="0"/>
              </a:spcAft>
              <a:buFont typeface="Wingdings" panose="05000000000000000000" pitchFamily="2" charset="2"/>
              <a:buChar char="v"/>
            </a:pPr>
            <a:r>
              <a:rPr lang="en-US" altLang="en-US" sz="2800" smtClean="0"/>
              <a:t>One thing you can do is finding similar request(s) in the past data and make a prediction based on them</a:t>
            </a:r>
          </a:p>
          <a:p>
            <a:pPr marL="806133" lvl="2" indent="-439738">
              <a:spcBef>
                <a:spcPct val="0"/>
              </a:spcBef>
              <a:spcAft>
                <a:spcPct val="0"/>
              </a:spcAft>
              <a:buFont typeface="Wingdings" panose="05000000000000000000" pitchFamily="2" charset="2"/>
              <a:buChar char="v"/>
            </a:pPr>
            <a:r>
              <a:rPr lang="en-US" altLang="en-US" sz="2600" smtClean="0"/>
              <a:t>This is the idea of KNN</a:t>
            </a:r>
          </a:p>
          <a:p>
            <a:pPr marL="531813" lvl="1" indent="-439738">
              <a:spcBef>
                <a:spcPct val="0"/>
              </a:spcBef>
              <a:spcAft>
                <a:spcPct val="0"/>
              </a:spcAft>
              <a:buFont typeface="Wingdings" panose="05000000000000000000" pitchFamily="2" charset="2"/>
              <a:buChar char="v"/>
            </a:pPr>
            <a:endParaRPr lang="en-US" altLang="en-US" sz="2400">
              <a:solidFill>
                <a:srgbClr val="477D59"/>
              </a:solidFill>
            </a:endParaRPr>
          </a:p>
        </p:txBody>
      </p:sp>
      <p:sp>
        <p:nvSpPr>
          <p:cNvPr id="35843" name="Rectangle 6"/>
          <p:cNvSpPr>
            <a:spLocks noGrp="1" noChangeArrowheads="1"/>
          </p:cNvSpPr>
          <p:nvPr>
            <p:ph type="title"/>
          </p:nvPr>
        </p:nvSpPr>
        <p:spPr>
          <a:xfrm>
            <a:off x="228600" y="381000"/>
            <a:ext cx="8690112" cy="1066800"/>
          </a:xfrm>
        </p:spPr>
        <p:txBody>
          <a:bodyPr>
            <a:normAutofit/>
          </a:bodyPr>
          <a:lstStyle/>
          <a:p>
            <a:r>
              <a:rPr lang="en-US" altLang="en-US" smtClean="0"/>
              <a:t>The Idea of K-Nearest Neighbor (KNN)</a:t>
            </a:r>
          </a:p>
        </p:txBody>
      </p:sp>
    </p:spTree>
    <p:extLst>
      <p:ext uri="{BB962C8B-B14F-4D97-AF65-F5344CB8AC3E}">
        <p14:creationId xmlns:p14="http://schemas.microsoft.com/office/powerpoint/2010/main" val="1144094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dur="500" fill="hold" nodeType="with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500"/>
                                        <p:tgtEl>
                                          <p:spTgt spid="23556">
                                            <p:txEl>
                                              <p:pRg st="0" end="0"/>
                                            </p:txEl>
                                          </p:spTgt>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23556">
                                            <p:txEl>
                                              <p:pRg st="1" end="1"/>
                                            </p:txEl>
                                          </p:spTgt>
                                        </p:tgtEl>
                                        <p:attrNameLst>
                                          <p:attrName>style.visibility</p:attrName>
                                        </p:attrNameLst>
                                      </p:cBhvr>
                                      <p:to>
                                        <p:strVal val="visible"/>
                                      </p:to>
                                    </p:set>
                                    <p:animEffect transition="in" filter="fade">
                                      <p:cBhvr>
                                        <p:cTn id="12" dur="500"/>
                                        <p:tgtEl>
                                          <p:spTgt spid="23556">
                                            <p:txEl>
                                              <p:pRg st="1" end="1"/>
                                            </p:txEl>
                                          </p:spTgt>
                                        </p:tgtEl>
                                      </p:cBhvr>
                                    </p:animEffect>
                                  </p:childTnLst>
                                </p:cTn>
                              </p:par>
                              <p:par>
                                <p:cTn id="13" presetID="10" presetClass="entr" presetSubtype="0" dur="500" fill="hold" nodeType="withEffect">
                                  <p:stCondLst>
                                    <p:cond delay="0"/>
                                  </p:stCondLst>
                                  <p:childTnLst>
                                    <p:set>
                                      <p:cBhvr>
                                        <p:cTn id="14" dur="1" fill="hold">
                                          <p:stCondLst>
                                            <p:cond delay="0"/>
                                          </p:stCondLst>
                                        </p:cTn>
                                        <p:tgtEl>
                                          <p:spTgt spid="23556">
                                            <p:txEl>
                                              <p:pRg st="2" end="2"/>
                                            </p:txEl>
                                          </p:spTgt>
                                        </p:tgtEl>
                                        <p:attrNameLst>
                                          <p:attrName>style.visibility</p:attrName>
                                        </p:attrNameLst>
                                      </p:cBhvr>
                                      <p:to>
                                        <p:strVal val="visible"/>
                                      </p:to>
                                    </p:set>
                                    <p:animEffect transition="in" filter="fade">
                                      <p:cBhvr>
                                        <p:cTn id="15" dur="500"/>
                                        <p:tgtEl>
                                          <p:spTgt spid="23556">
                                            <p:txEl>
                                              <p:pRg st="2" end="2"/>
                                            </p:txEl>
                                          </p:spTgt>
                                        </p:tgtEl>
                                      </p:cBhvr>
                                    </p:animEffect>
                                  </p:childTnLst>
                                </p:cTn>
                              </p:par>
                            </p:childTnLst>
                          </p:cTn>
                        </p:par>
                      </p:childTnLst>
                    </p:cTn>
                  </p:par>
                  <p:par>
                    <p:cTn id="16" fill="hold" nodeType="clickPar">
                      <p:stCondLst>
                        <p:cond delay="indefinite"/>
                        <p:cond evt="onBegin" delay="0">
                          <p:tn val="15"/>
                        </p:cond>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23556">
                                            <p:txEl>
                                              <p:pRg st="3" end="3"/>
                                            </p:txEl>
                                          </p:spTgt>
                                        </p:tgtEl>
                                        <p:attrNameLst>
                                          <p:attrName>style.visibility</p:attrName>
                                        </p:attrNameLst>
                                      </p:cBhvr>
                                      <p:to>
                                        <p:strVal val="visible"/>
                                      </p:to>
                                    </p:set>
                                    <p:animEffect transition="in" filter="fade">
                                      <p:cBhvr>
                                        <p:cTn id="20" dur="500"/>
                                        <p:tgtEl>
                                          <p:spTgt spid="23556">
                                            <p:txEl>
                                              <p:pRg st="3" end="3"/>
                                            </p:txEl>
                                          </p:spTgt>
                                        </p:tgtEl>
                                      </p:cBhvr>
                                    </p:animEffect>
                                  </p:childTnLst>
                                </p:cTn>
                              </p:par>
                              <p:par>
                                <p:cTn id="21" presetID="10" presetClass="entr" presetSubtype="0" dur="500" fill="hold" nodeType="withEffect">
                                  <p:stCondLst>
                                    <p:cond delay="0"/>
                                  </p:stCondLst>
                                  <p:childTnLst>
                                    <p:set>
                                      <p:cBhvr>
                                        <p:cTn id="22" dur="1" fill="hold">
                                          <p:stCondLst>
                                            <p:cond delay="0"/>
                                          </p:stCondLst>
                                        </p:cTn>
                                        <p:tgtEl>
                                          <p:spTgt spid="23556">
                                            <p:txEl>
                                              <p:pRg st="4" end="4"/>
                                            </p:txEl>
                                          </p:spTgt>
                                        </p:tgtEl>
                                        <p:attrNameLst>
                                          <p:attrName>style.visibility</p:attrName>
                                        </p:attrNameLst>
                                      </p:cBhvr>
                                      <p:to>
                                        <p:strVal val="visible"/>
                                      </p:to>
                                    </p:set>
                                    <p:animEffect transition="in" filter="fade">
                                      <p:cBhvr>
                                        <p:cTn id="23" dur="500"/>
                                        <p:tgtEl>
                                          <p:spTgt spid="235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z="3600"/>
              <a:t>Basic Terminology</a:t>
            </a:r>
            <a:endParaRPr lang="en-US" sz="3500"/>
          </a:p>
        </p:txBody>
      </p:sp>
      <p:sp>
        <p:nvSpPr>
          <p:cNvPr id="3" name="Content Placeholder 2"/>
          <p:cNvSpPr>
            <a:spLocks noGrp="1"/>
          </p:cNvSpPr>
          <p:nvPr>
            <p:ph idx="1"/>
          </p:nvPr>
        </p:nvSpPr>
        <p:spPr/>
        <p:txBody>
          <a:bodyPr/>
          <a:lstStyle/>
          <a:p>
            <a:pPr marL="342900" indent="-342900">
              <a:lnSpc>
                <a:spcPct val="100000"/>
              </a:lnSpc>
              <a:spcBef>
                <a:spcPts val="1200"/>
              </a:spcBef>
              <a:spcAft>
                <a:spcPts val="1200"/>
              </a:spcAft>
              <a:buFont typeface="Arial" pitchFamily="34" charset="0"/>
              <a:buChar char="•"/>
            </a:pPr>
            <a:r>
              <a:rPr lang="en-US" b="1" smtClean="0"/>
              <a:t>Data</a:t>
            </a:r>
            <a:r>
              <a:rPr lang="en-US" smtClean="0"/>
              <a:t>:</a:t>
            </a:r>
            <a:r>
              <a:rPr lang="en-US" b="1" smtClean="0"/>
              <a:t> </a:t>
            </a:r>
            <a:r>
              <a:rPr lang="en-US" smtClean="0"/>
              <a:t>The </a:t>
            </a:r>
            <a:r>
              <a:rPr lang="en-US"/>
              <a:t>facts and figures collected, analyzed, and summarized for presentation </a:t>
            </a:r>
            <a:r>
              <a:rPr lang="en-US" smtClean="0"/>
              <a:t>and interpretation</a:t>
            </a:r>
            <a:endParaRPr lang="en-US" b="1" smtClean="0"/>
          </a:p>
          <a:p>
            <a:pPr marL="365125" indent="-365125">
              <a:buFont typeface="Arial" pitchFamily="34" charset="0"/>
              <a:buChar char="•"/>
            </a:pPr>
            <a:r>
              <a:rPr lang="en-US" b="1"/>
              <a:t>Element</a:t>
            </a:r>
            <a:r>
              <a:rPr lang="en-US" smtClean="0"/>
              <a:t>:</a:t>
            </a:r>
            <a:r>
              <a:rPr lang="en-US" b="1" smtClean="0"/>
              <a:t> </a:t>
            </a:r>
            <a:r>
              <a:rPr lang="en-CA" smtClean="0"/>
              <a:t>The </a:t>
            </a:r>
            <a:r>
              <a:rPr lang="en-CA"/>
              <a:t>entities on which data are </a:t>
            </a:r>
            <a:r>
              <a:rPr lang="en-CA" smtClean="0"/>
              <a:t>collected</a:t>
            </a:r>
            <a:endParaRPr lang="en-US"/>
          </a:p>
          <a:p>
            <a:pPr marL="342900" indent="-342900">
              <a:lnSpc>
                <a:spcPct val="100000"/>
              </a:lnSpc>
              <a:spcBef>
                <a:spcPts val="1200"/>
              </a:spcBef>
              <a:spcAft>
                <a:spcPts val="1200"/>
              </a:spcAft>
              <a:buFont typeface="Arial" pitchFamily="34" charset="0"/>
              <a:buChar char="•"/>
            </a:pPr>
            <a:r>
              <a:rPr lang="en-US" b="1" smtClean="0"/>
              <a:t>Variable</a:t>
            </a:r>
            <a:r>
              <a:rPr lang="en-US" smtClean="0"/>
              <a:t>:</a:t>
            </a:r>
            <a:r>
              <a:rPr lang="en-US" b="1" smtClean="0"/>
              <a:t> </a:t>
            </a:r>
            <a:r>
              <a:rPr lang="en-US" smtClean="0"/>
              <a:t>A </a:t>
            </a:r>
            <a:r>
              <a:rPr lang="en-US"/>
              <a:t>characteristic or a quantity of interest that can take on different </a:t>
            </a:r>
            <a:r>
              <a:rPr lang="en-US" smtClean="0"/>
              <a:t>values</a:t>
            </a:r>
          </a:p>
          <a:p>
            <a:pPr marL="342900" indent="-342900">
              <a:buFont typeface="Arial" pitchFamily="34" charset="0"/>
              <a:buChar char="•"/>
            </a:pPr>
            <a:r>
              <a:rPr lang="en-US" b="1" smtClean="0"/>
              <a:t>Observation</a:t>
            </a:r>
            <a:r>
              <a:rPr lang="en-US" smtClean="0"/>
              <a:t>:</a:t>
            </a:r>
            <a:r>
              <a:rPr lang="en-US" b="1" smtClean="0"/>
              <a:t> </a:t>
            </a:r>
            <a:r>
              <a:rPr lang="en-US" smtClean="0"/>
              <a:t>Set of values corresponding to a set of variables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3</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3008477792"/>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46" name="Title 1"/>
          <p:cNvSpPr>
            <a:spLocks noGrp="1"/>
          </p:cNvSpPr>
          <p:nvPr>
            <p:ph type="title"/>
          </p:nvPr>
        </p:nvSpPr>
        <p:spPr>
          <a:xfrm>
            <a:off x="381000" y="228600"/>
            <a:ext cx="8229600" cy="820615"/>
          </a:xfrm>
        </p:spPr>
        <p:txBody>
          <a:bodyPr/>
          <a:lstStyle/>
          <a:p>
            <a:r>
              <a:rPr lang="en-US" altLang="en-US" smtClean="0"/>
              <a:t>3.2 </a:t>
            </a:r>
            <a:r>
              <a:rPr lang="en-US" altLang="en-US"/>
              <a:t>Foreign</a:t>
            </a:r>
            <a:r>
              <a:rPr lang="en-US" altLang="en-US" smtClean="0"/>
              <a:t> Key</a:t>
            </a:r>
          </a:p>
        </p:txBody>
      </p:sp>
      <p:sp>
        <p:nvSpPr>
          <p:cNvPr id="5" name="TextBox 4"/>
          <p:cNvSpPr txBox="1"/>
          <p:nvPr/>
        </p:nvSpPr>
        <p:spPr>
          <a:xfrm>
            <a:off x="609600" y="1524000"/>
            <a:ext cx="7696200" cy="31854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Arial"/>
                <a:ea typeface="+mn-ea"/>
                <a:cs typeface="+mn-cs"/>
              </a:defRPr>
            </a:lvl1pPr>
            <a:lvl2pPr marL="742950" indent="-285750" algn="l" defTabSz="914400" rtl="0" eaLnBrk="1" latinLnBrk="0" hangingPunct="1">
              <a:defRPr sz="1800" kern="1200">
                <a:solidFill>
                  <a:schemeClr val="tx1"/>
                </a:solidFill>
                <a:latin typeface="Arial"/>
                <a:ea typeface="+mn-ea"/>
                <a:cs typeface="+mn-cs"/>
              </a:defRPr>
            </a:lvl2pPr>
            <a:lvl3pPr marL="1143000" indent="-228600" algn="l" defTabSz="914400" rtl="0" eaLnBrk="1" latinLnBrk="0" hangingPunct="1">
              <a:defRPr sz="1800" kern="1200">
                <a:solidFill>
                  <a:schemeClr val="tx1"/>
                </a:solidFill>
                <a:latin typeface="Arial"/>
                <a:ea typeface="+mn-ea"/>
                <a:cs typeface="+mn-cs"/>
              </a:defRPr>
            </a:lvl3pPr>
            <a:lvl4pPr marL="1600200" indent="-228600" algn="l" defTabSz="914400" rtl="0" eaLnBrk="1" latinLnBrk="0" hangingPunct="1">
              <a:defRPr sz="1800" kern="1200">
                <a:solidFill>
                  <a:schemeClr val="tx1"/>
                </a:solidFill>
                <a:latin typeface="Arial"/>
                <a:ea typeface="+mn-ea"/>
                <a:cs typeface="+mn-cs"/>
              </a:defRPr>
            </a:lvl4pPr>
            <a:lvl5pPr marL="2057400" indent="-228600" algn="l" defTabSz="914400" rtl="0" eaLnBrk="1" latinLnBrk="0" hangingPunct="1">
              <a:defRPr sz="18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a:ea typeface="+mn-ea"/>
                <a:cs typeface="+mn-cs"/>
              </a:defRPr>
            </a:lvl9pPr>
          </a:lstStyle>
          <a:p>
            <a:pPr marL="176213" indent="-176213">
              <a:buFont typeface="Arial" pitchFamily="34" charset="0"/>
              <a:buChar char="•"/>
            </a:pPr>
            <a:r>
              <a:rPr lang="en-US" altLang="en-US" sz="2400">
                <a:latin typeface="Calibri" pitchFamily="34" charset="0"/>
                <a:cs typeface="Calibri" pitchFamily="34" charset="0"/>
              </a:rPr>
              <a:t>A </a:t>
            </a:r>
            <a:r>
              <a:rPr lang="en-US" altLang="en-US" sz="2400" b="1">
                <a:latin typeface="Calibri" pitchFamily="34" charset="0"/>
                <a:cs typeface="Calibri" pitchFamily="34" charset="0"/>
              </a:rPr>
              <a:t>foreign key </a:t>
            </a:r>
            <a:r>
              <a:rPr lang="en-US" altLang="en-US" sz="2400">
                <a:latin typeface="Calibri" pitchFamily="34" charset="0"/>
                <a:cs typeface="Calibri" pitchFamily="34" charset="0"/>
              </a:rPr>
              <a:t>is an attribute of a table that “points” to a primary key of another table (referenced table</a:t>
            </a:r>
            <a:r>
              <a:rPr lang="en-US" altLang="en-US" sz="2400" smtClean="0">
                <a:latin typeface="Calibri" pitchFamily="34" charset="0"/>
                <a:cs typeface="Calibri" pitchFamily="34" charset="0"/>
              </a:rPr>
              <a:t>)</a:t>
            </a:r>
          </a:p>
          <a:p>
            <a:pPr marL="176213" indent="-176213">
              <a:buFont typeface="Arial" pitchFamily="34" charset="0"/>
              <a:buChar char="•"/>
            </a:pPr>
            <a:r>
              <a:rPr lang="en-US" altLang="en-US" sz="2400" smtClean="0">
                <a:latin typeface="Calibri" pitchFamily="34" charset="0"/>
                <a:cs typeface="Calibri" pitchFamily="34" charset="0"/>
              </a:rPr>
              <a:t>When a field is included in a table for the sole purpose of facilitating links with records from another table, the field called a </a:t>
            </a:r>
            <a:r>
              <a:rPr lang="en-US" altLang="en-US" sz="2400" b="1" smtClean="0">
                <a:latin typeface="Calibri" pitchFamily="34" charset="0"/>
                <a:cs typeface="Calibri" pitchFamily="34" charset="0"/>
              </a:rPr>
              <a:t>foreign key </a:t>
            </a:r>
            <a:r>
              <a:rPr lang="en-US" altLang="en-US" sz="2400" smtClean="0">
                <a:latin typeface="Calibri" pitchFamily="34" charset="0"/>
                <a:cs typeface="Calibri" pitchFamily="34" charset="0"/>
              </a:rPr>
              <a:t>field</a:t>
            </a:r>
          </a:p>
          <a:p>
            <a:pPr marL="176213" indent="-176213">
              <a:buFont typeface="Arial" pitchFamily="34" charset="0"/>
              <a:buChar char="•"/>
            </a:pPr>
            <a:endParaRPr lang="en-US" altLang="en-US" sz="2400" smtClean="0">
              <a:latin typeface="Calibri" pitchFamily="34" charset="0"/>
              <a:cs typeface="Calibri" pitchFamily="34" charset="0"/>
            </a:endParaRPr>
          </a:p>
          <a:p>
            <a:pPr marL="176213" indent="-176213">
              <a:buFont typeface="Arial" pitchFamily="34" charset="0"/>
              <a:buChar char="•"/>
            </a:pPr>
            <a:r>
              <a:rPr lang="en-US" altLang="en-US" sz="2400" smtClean="0">
                <a:latin typeface="Calibri" pitchFamily="34" charset="0"/>
                <a:cs typeface="Calibri" pitchFamily="34" charset="0"/>
              </a:rPr>
              <a:t>That </a:t>
            </a:r>
            <a:r>
              <a:rPr lang="en-US" altLang="en-US" sz="2400">
                <a:latin typeface="Calibri" pitchFamily="34" charset="0"/>
                <a:cs typeface="Calibri" pitchFamily="34" charset="0"/>
              </a:rPr>
              <a:t>is, its values must be picked from the values of the primary key in the referenced </a:t>
            </a:r>
            <a:r>
              <a:rPr lang="en-US" altLang="en-US" sz="2400" smtClean="0">
                <a:latin typeface="Calibri" pitchFamily="34" charset="0"/>
                <a:cs typeface="Calibri" pitchFamily="34" charset="0"/>
              </a:rPr>
              <a:t>table</a:t>
            </a:r>
            <a:endParaRPr lang="en-US" altLang="en-US" sz="2400">
              <a:latin typeface="Calibri" pitchFamily="34" charset="0"/>
              <a:cs typeface="Calibri" pitchFamily="34" charset="0"/>
            </a:endParaRPr>
          </a:p>
          <a:p>
            <a:pPr eaLnBrk="1" hangingPunct="1"/>
            <a:endParaRPr lang="en-US" altLang="en-US" sz="900">
              <a:latin typeface="Calibri" pitchFamily="34" charset="0"/>
              <a:cs typeface="Calibri" pitchFamily="34" charset="0"/>
            </a:endParaRPr>
          </a:p>
        </p:txBody>
      </p:sp>
    </p:spTree>
    <p:extLst>
      <p:ext uri="{BB962C8B-B14F-4D97-AF65-F5344CB8AC3E}">
        <p14:creationId xmlns:p14="http://schemas.microsoft.com/office/powerpoint/2010/main" val="1002690567"/>
      </p:ext>
    </p:extLst>
  </p:cSld>
  <p:clrMapOvr>
    <a:masterClrMapping/>
  </p:clrMapOvr>
  <p:transition/>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300</a:t>
            </a:fld>
            <a:endParaRPr lang="en-US"/>
          </a:p>
        </p:txBody>
      </p:sp>
      <p:sp>
        <p:nvSpPr>
          <p:cNvPr id="3" name="Title 2"/>
          <p:cNvSpPr>
            <a:spLocks noGrp="1"/>
          </p:cNvSpPr>
          <p:nvPr>
            <p:ph type="title"/>
          </p:nvPr>
        </p:nvSpPr>
        <p:spPr/>
        <p:txBody>
          <a:bodyPr/>
          <a:lstStyle/>
          <a:p>
            <a:r>
              <a:rPr lang="en-US" smtClean="0"/>
              <a:t>Predicting Shirt Size using KNN</a:t>
            </a:r>
            <a:endParaRPr lang="en-US"/>
          </a:p>
        </p:txBody>
      </p:sp>
      <p:graphicFrame>
        <p:nvGraphicFramePr>
          <p:cNvPr id="5" name="Content Placeholder 4"/>
          <p:cNvGraphicFramePr>
            <a:graphicFrameLocks noGrp="1"/>
          </p:cNvGraphicFramePr>
          <p:nvPr>
            <p:ph idx="1"/>
            <p:extLst/>
          </p:nvPr>
        </p:nvGraphicFramePr>
        <p:xfrm>
          <a:off x="228600" y="1865313"/>
          <a:ext cx="8689974" cy="2225040"/>
        </p:xfrm>
        <a:graphic>
          <a:graphicData uri="http://schemas.openxmlformats.org/drawingml/2006/table">
            <a:tbl>
              <a:tblPr firstRow="1" bandRow="1">
                <a:tableStyleId>{5C22544A-7EE6-4342-B048-85BDC9FD1C3A}</a:tableStyleId>
              </a:tblPr>
              <a:tblGrid>
                <a:gridCol w="2896658">
                  <a:extLst>
                    <a:ext uri="{9D8B030D-6E8A-4147-A177-3AD203B41FA5}">
                      <a16:colId xmlns:a16="http://schemas.microsoft.com/office/drawing/2014/main" val="1464894630"/>
                    </a:ext>
                  </a:extLst>
                </a:gridCol>
                <a:gridCol w="2896658">
                  <a:extLst>
                    <a:ext uri="{9D8B030D-6E8A-4147-A177-3AD203B41FA5}">
                      <a16:colId xmlns:a16="http://schemas.microsoft.com/office/drawing/2014/main" val="2106579931"/>
                    </a:ext>
                  </a:extLst>
                </a:gridCol>
                <a:gridCol w="2896658">
                  <a:extLst>
                    <a:ext uri="{9D8B030D-6E8A-4147-A177-3AD203B41FA5}">
                      <a16:colId xmlns:a16="http://schemas.microsoft.com/office/drawing/2014/main" val="3107172022"/>
                    </a:ext>
                  </a:extLst>
                </a:gridCol>
              </a:tblGrid>
              <a:tr h="370840">
                <a:tc>
                  <a:txBody>
                    <a:bodyPr vert="horz" wrap="square"/>
                    <a:lstStyle/>
                    <a:p>
                      <a:r>
                        <a:rPr lang="en-US"/>
                        <a:t>Height (in cms)</a:t>
                      </a:r>
                    </a:p>
                  </a:txBody>
                  <a:tcPr anchor="ctr"/>
                </a:tc>
                <a:tc>
                  <a:txBody>
                    <a:bodyPr vert="horz" wrap="square"/>
                    <a:lstStyle/>
                    <a:p>
                      <a:r>
                        <a:rPr lang="en-US"/>
                        <a:t>Weight (in kgs)</a:t>
                      </a:r>
                    </a:p>
                  </a:txBody>
                  <a:tcPr anchor="ctr"/>
                </a:tc>
                <a:tc>
                  <a:txBody>
                    <a:bodyPr vert="horz" wrap="square"/>
                    <a:lstStyle/>
                    <a:p>
                      <a:r>
                        <a:rPr lang="en-US"/>
                        <a:t>T Shirt Size</a:t>
                      </a:r>
                    </a:p>
                  </a:txBody>
                  <a:tcPr anchor="ctr"/>
                </a:tc>
                <a:extLst>
                  <a:ext uri="{0D108BD9-81ED-4DB2-BD59-A6C34878D82A}">
                    <a16:rowId xmlns:a16="http://schemas.microsoft.com/office/drawing/2014/main" val="1220715041"/>
                  </a:ext>
                </a:extLst>
              </a:tr>
              <a:tr h="370840">
                <a:tc>
                  <a:txBody>
                    <a:bodyPr vert="horz" wrap="square"/>
                    <a:lstStyle/>
                    <a:p>
                      <a:r>
                        <a:rPr lang="en-US"/>
                        <a:t>158</a:t>
                      </a:r>
                    </a:p>
                  </a:txBody>
                  <a:tcPr anchor="ctr"/>
                </a:tc>
                <a:tc>
                  <a:txBody>
                    <a:bodyPr vert="horz" wrap="square"/>
                    <a:lstStyle/>
                    <a:p>
                      <a:r>
                        <a:rPr lang="en-US"/>
                        <a:t>58</a:t>
                      </a:r>
                    </a:p>
                  </a:txBody>
                  <a:tcPr anchor="ctr"/>
                </a:tc>
                <a:tc>
                  <a:txBody>
                    <a:bodyPr vert="horz" wrap="square"/>
                    <a:lstStyle/>
                    <a:p>
                      <a:r>
                        <a:rPr lang="en-US"/>
                        <a:t>M</a:t>
                      </a:r>
                    </a:p>
                  </a:txBody>
                  <a:tcPr anchor="ctr"/>
                </a:tc>
                <a:extLst>
                  <a:ext uri="{0D108BD9-81ED-4DB2-BD59-A6C34878D82A}">
                    <a16:rowId xmlns:a16="http://schemas.microsoft.com/office/drawing/2014/main" val="2122260975"/>
                  </a:ext>
                </a:extLst>
              </a:tr>
              <a:tr h="370840">
                <a:tc>
                  <a:txBody>
                    <a:bodyPr vert="horz" wrap="square"/>
                    <a:lstStyle/>
                    <a:p>
                      <a:r>
                        <a:rPr lang="en-US"/>
                        <a:t>160</a:t>
                      </a:r>
                    </a:p>
                  </a:txBody>
                  <a:tcPr anchor="ctr"/>
                </a:tc>
                <a:tc>
                  <a:txBody>
                    <a:bodyPr vert="horz" wrap="square"/>
                    <a:lstStyle/>
                    <a:p>
                      <a:r>
                        <a:rPr lang="en-US"/>
                        <a:t>60</a:t>
                      </a:r>
                    </a:p>
                  </a:txBody>
                  <a:tcPr anchor="ctr"/>
                </a:tc>
                <a:tc>
                  <a:txBody>
                    <a:bodyPr vert="horz" wrap="square"/>
                    <a:lstStyle/>
                    <a:p>
                      <a:r>
                        <a:rPr lang="en-US"/>
                        <a:t>M</a:t>
                      </a:r>
                    </a:p>
                  </a:txBody>
                  <a:tcPr anchor="ctr"/>
                </a:tc>
                <a:extLst>
                  <a:ext uri="{0D108BD9-81ED-4DB2-BD59-A6C34878D82A}">
                    <a16:rowId xmlns:a16="http://schemas.microsoft.com/office/drawing/2014/main" val="2834067406"/>
                  </a:ext>
                </a:extLst>
              </a:tr>
              <a:tr h="370840">
                <a:tc>
                  <a:txBody>
                    <a:bodyPr vert="horz" wrap="square"/>
                    <a:lstStyle/>
                    <a:p>
                      <a:r>
                        <a:rPr lang="en-US"/>
                        <a:t>163</a:t>
                      </a:r>
                    </a:p>
                  </a:txBody>
                  <a:tcPr anchor="ctr"/>
                </a:tc>
                <a:tc>
                  <a:txBody>
                    <a:bodyPr vert="horz" wrap="square"/>
                    <a:lstStyle/>
                    <a:p>
                      <a:r>
                        <a:rPr lang="en-US"/>
                        <a:t>61</a:t>
                      </a:r>
                    </a:p>
                  </a:txBody>
                  <a:tcPr anchor="ctr"/>
                </a:tc>
                <a:tc>
                  <a:txBody>
                    <a:bodyPr vert="horz" wrap="square"/>
                    <a:lstStyle/>
                    <a:p>
                      <a:r>
                        <a:rPr lang="en-US"/>
                        <a:t>M</a:t>
                      </a:r>
                    </a:p>
                  </a:txBody>
                  <a:tcPr anchor="ctr"/>
                </a:tc>
                <a:extLst>
                  <a:ext uri="{0D108BD9-81ED-4DB2-BD59-A6C34878D82A}">
                    <a16:rowId xmlns:a16="http://schemas.microsoft.com/office/drawing/2014/main" val="525766328"/>
                  </a:ext>
                </a:extLst>
              </a:tr>
              <a:tr h="370840">
                <a:tc>
                  <a:txBody>
                    <a:bodyPr vert="horz" wrap="square"/>
                    <a:lstStyle/>
                    <a:p>
                      <a:r>
                        <a:rPr lang="en-US"/>
                        <a:t>163</a:t>
                      </a:r>
                    </a:p>
                  </a:txBody>
                  <a:tcPr anchor="ctr"/>
                </a:tc>
                <a:tc>
                  <a:txBody>
                    <a:bodyPr vert="horz" wrap="square"/>
                    <a:lstStyle/>
                    <a:p>
                      <a:r>
                        <a:rPr lang="en-US"/>
                        <a:t>64</a:t>
                      </a:r>
                    </a:p>
                  </a:txBody>
                  <a:tcPr anchor="ctr"/>
                </a:tc>
                <a:tc>
                  <a:txBody>
                    <a:bodyPr vert="horz" wrap="square"/>
                    <a:lstStyle/>
                    <a:p>
                      <a:r>
                        <a:rPr lang="en-US"/>
                        <a:t>L</a:t>
                      </a:r>
                    </a:p>
                  </a:txBody>
                  <a:tcPr anchor="ctr"/>
                </a:tc>
                <a:extLst>
                  <a:ext uri="{0D108BD9-81ED-4DB2-BD59-A6C34878D82A}">
                    <a16:rowId xmlns:a16="http://schemas.microsoft.com/office/drawing/2014/main" val="4266887411"/>
                  </a:ext>
                </a:extLst>
              </a:tr>
              <a:tr h="370840">
                <a:tc>
                  <a:txBody>
                    <a:bodyPr vert="horz" wrap="square"/>
                    <a:lstStyle/>
                    <a:p>
                      <a:r>
                        <a:rPr lang="en-US"/>
                        <a:t>168</a:t>
                      </a:r>
                    </a:p>
                  </a:txBody>
                  <a:tcPr anchor="ctr"/>
                </a:tc>
                <a:tc>
                  <a:txBody>
                    <a:bodyPr vert="horz" wrap="square"/>
                    <a:lstStyle/>
                    <a:p>
                      <a:r>
                        <a:rPr lang="en-US"/>
                        <a:t>63</a:t>
                      </a:r>
                    </a:p>
                  </a:txBody>
                  <a:tcPr anchor="ctr"/>
                </a:tc>
                <a:tc>
                  <a:txBody>
                    <a:bodyPr vert="horz" wrap="square"/>
                    <a:lstStyle/>
                    <a:p>
                      <a:r>
                        <a:rPr lang="en-US"/>
                        <a:t>L</a:t>
                      </a:r>
                    </a:p>
                  </a:txBody>
                  <a:tcPr anchor="ctr"/>
                </a:tc>
                <a:extLst>
                  <a:ext uri="{0D108BD9-81ED-4DB2-BD59-A6C34878D82A}">
                    <a16:rowId xmlns:a16="http://schemas.microsoft.com/office/drawing/2014/main" val="3412915920"/>
                  </a:ext>
                </a:extLst>
              </a:tr>
            </a:tbl>
          </a:graphicData>
        </a:graphic>
      </p:graphicFrame>
      <p:sp>
        <p:nvSpPr>
          <p:cNvPr id="6" name="Rectangle 7"/>
          <p:cNvSpPr txBox="1">
            <a:spLocks noChangeArrowheads="1"/>
          </p:cNvSpPr>
          <p:nvPr/>
        </p:nvSpPr>
        <p:spPr>
          <a:xfrm>
            <a:off x="228600" y="4419600"/>
            <a:ext cx="8686800" cy="2133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531813" lvl="1" indent="-439738">
              <a:spcBef>
                <a:spcPct val="0"/>
              </a:spcBef>
              <a:spcAft>
                <a:spcPct val="0"/>
              </a:spcAft>
              <a:buFont typeface="Wingdings" panose="05000000000000000000" pitchFamily="2" charset="2"/>
              <a:buChar char="v"/>
            </a:pPr>
            <a:r>
              <a:rPr lang="en-US" altLang="en-US" sz="2400" smtClean="0">
                <a:solidFill>
                  <a:srgbClr val="477D59"/>
                </a:solidFill>
              </a:rPr>
              <a:t>A new person (161cm, 61kg)</a:t>
            </a:r>
          </a:p>
          <a:p>
            <a:pPr marL="531813" lvl="1" indent="-439738">
              <a:spcBef>
                <a:spcPct val="0"/>
              </a:spcBef>
              <a:spcAft>
                <a:spcPct val="0"/>
              </a:spcAft>
              <a:buFont typeface="Wingdings" panose="05000000000000000000" pitchFamily="2" charset="2"/>
              <a:buChar char="v"/>
            </a:pPr>
            <a:r>
              <a:rPr lang="en-US" altLang="en-US" sz="2400" smtClean="0">
                <a:solidFill>
                  <a:srgbClr val="477D59"/>
                </a:solidFill>
              </a:rPr>
              <a:t>Find the most similar neighbors (K=3)</a:t>
            </a:r>
          </a:p>
          <a:p>
            <a:pPr marL="806133" lvl="2" indent="-439738">
              <a:spcBef>
                <a:spcPct val="0"/>
              </a:spcBef>
              <a:spcAft>
                <a:spcPct val="0"/>
              </a:spcAft>
              <a:buFont typeface="Wingdings" panose="05000000000000000000" pitchFamily="2" charset="2"/>
              <a:buChar char="v"/>
            </a:pPr>
            <a:r>
              <a:rPr lang="en-US" altLang="en-US" sz="2200" smtClean="0">
                <a:solidFill>
                  <a:srgbClr val="477D59"/>
                </a:solidFill>
              </a:rPr>
              <a:t>Their sizes are 2 mediums and 1 large</a:t>
            </a:r>
          </a:p>
          <a:p>
            <a:pPr marL="531813" lvl="1" indent="-439738">
              <a:spcBef>
                <a:spcPct val="0"/>
              </a:spcBef>
              <a:spcAft>
                <a:spcPct val="0"/>
              </a:spcAft>
              <a:buFont typeface="Wingdings" panose="05000000000000000000" pitchFamily="2" charset="2"/>
              <a:buChar char="v"/>
            </a:pPr>
            <a:r>
              <a:rPr lang="en-US" altLang="en-US" sz="2400" smtClean="0">
                <a:solidFill>
                  <a:srgbClr val="477D59"/>
                </a:solidFill>
              </a:rPr>
              <a:t>Take the most common class value </a:t>
            </a:r>
            <a:r>
              <a:rPr lang="en-US" altLang="en-US" sz="2400" smtClean="0">
                <a:solidFill>
                  <a:srgbClr val="477D59"/>
                </a:solidFill>
                <a:sym typeface="Wingdings" panose="05000000000000000000" pitchFamily="2" charset="2"/>
              </a:rPr>
              <a:t> medium</a:t>
            </a:r>
            <a:endParaRPr lang="en-US" altLang="en-US" sz="2400">
              <a:solidFill>
                <a:srgbClr val="477D59"/>
              </a:solidFill>
            </a:endParaRPr>
          </a:p>
        </p:txBody>
      </p:sp>
      <p:sp>
        <p:nvSpPr>
          <p:cNvPr id="7" name="Rectangle 6"/>
          <p:cNvSpPr/>
          <p:nvPr/>
        </p:nvSpPr>
        <p:spPr>
          <a:xfrm>
            <a:off x="152400" y="2590800"/>
            <a:ext cx="8839200" cy="381000"/>
          </a:xfrm>
          <a:prstGeom prst="rect">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8" name="Rectangle 7"/>
          <p:cNvSpPr/>
          <p:nvPr/>
        </p:nvSpPr>
        <p:spPr>
          <a:xfrm>
            <a:off x="152400" y="2959576"/>
            <a:ext cx="8839200" cy="381000"/>
          </a:xfrm>
          <a:prstGeom prst="rect">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9" name="Rectangle 8"/>
          <p:cNvSpPr/>
          <p:nvPr/>
        </p:nvSpPr>
        <p:spPr>
          <a:xfrm>
            <a:off x="152400" y="3328352"/>
            <a:ext cx="8839200" cy="381000"/>
          </a:xfrm>
          <a:prstGeom prst="rect">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Tree>
    <p:extLst>
      <p:ext uri="{BB962C8B-B14F-4D97-AF65-F5344CB8AC3E}">
        <p14:creationId xmlns:p14="http://schemas.microsoft.com/office/powerpoint/2010/main" val="1368259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301</a:t>
            </a:fld>
            <a:endParaRPr lang="en-US"/>
          </a:p>
        </p:txBody>
      </p:sp>
      <p:sp>
        <p:nvSpPr>
          <p:cNvPr id="3" name="Title 2"/>
          <p:cNvSpPr>
            <a:spLocks noGrp="1"/>
          </p:cNvSpPr>
          <p:nvPr>
            <p:ph type="title"/>
          </p:nvPr>
        </p:nvSpPr>
        <p:spPr/>
        <p:txBody>
          <a:bodyPr/>
          <a:lstStyle/>
          <a:p>
            <a:r>
              <a:rPr lang="en-US" smtClean="0"/>
              <a:t>Illustration with K=5</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828800"/>
            <a:ext cx="6781800" cy="4892270"/>
          </a:xfrm>
          <a:ln>
            <a:noFill/>
          </a:ln>
        </p:spPr>
      </p:pic>
    </p:spTree>
    <p:extLst>
      <p:ext uri="{BB962C8B-B14F-4D97-AF65-F5344CB8AC3E}">
        <p14:creationId xmlns:p14="http://schemas.microsoft.com/office/powerpoint/2010/main" val="4169549510"/>
      </p:ext>
    </p:extLst>
  </p:cSld>
  <p:clrMapOvr>
    <a:masterClrMapping/>
  </p:clrMapOvr>
  <p:transition/>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302</a:t>
            </a:fld>
            <a:endParaRPr lang="en-US"/>
          </a:p>
        </p:txBody>
      </p:sp>
      <p:sp>
        <p:nvSpPr>
          <p:cNvPr id="3" name="Title 2"/>
          <p:cNvSpPr>
            <a:spLocks noGrp="1"/>
          </p:cNvSpPr>
          <p:nvPr>
            <p:ph type="title"/>
          </p:nvPr>
        </p:nvSpPr>
        <p:spPr/>
        <p:txBody>
          <a:bodyPr>
            <a:normAutofit fontScale="90000"/>
          </a:bodyPr>
          <a:lstStyle/>
          <a:p>
            <a:r>
              <a:rPr lang="en-US" altLang="en-US"/>
              <a:t>K-Nearest </a:t>
            </a:r>
            <a:r>
              <a:rPr lang="en-US" altLang="en-US" smtClean="0"/>
              <a:t>Neighbor for Binary Classification</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KNN algorithm for predicting </a:t>
            </a:r>
            <a:r>
              <a:rPr lang="en-US" i="1" smtClean="0"/>
              <a:t>Y</a:t>
            </a:r>
            <a:r>
              <a:rPr lang="en-US" smtClean="0"/>
              <a:t> given </a:t>
            </a:r>
            <a:r>
              <a:rPr lang="en-US" i="1" smtClean="0"/>
              <a:t>X</a:t>
            </a:r>
          </a:p>
          <a:p>
            <a:pPr marL="937260" lvl="1" indent="-342900">
              <a:lnSpc>
                <a:spcPct val="100000"/>
              </a:lnSpc>
            </a:pPr>
            <a:r>
              <a:rPr lang="en-US" smtClean="0"/>
              <a:t>Given a training data, a positive integer </a:t>
            </a:r>
            <a:r>
              <a:rPr lang="en-US" i="1" smtClean="0"/>
              <a:t>K,</a:t>
            </a:r>
            <a:r>
              <a:rPr lang="en-US" smtClean="0"/>
              <a:t> and an observation </a:t>
            </a:r>
            <a:r>
              <a:rPr lang="en-US" i="1" smtClean="0"/>
              <a:t>x</a:t>
            </a:r>
            <a:r>
              <a:rPr lang="en-US" i="1" baseline="-25000" smtClean="0"/>
              <a:t>0</a:t>
            </a:r>
          </a:p>
          <a:p>
            <a:pPr marL="1051560" lvl="1" indent="-457200">
              <a:lnSpc>
                <a:spcPct val="100000"/>
              </a:lnSpc>
              <a:buFont typeface="+mj-lt"/>
              <a:buAutoNum type="arabicPeriod"/>
            </a:pPr>
            <a:r>
              <a:rPr lang="en-US" smtClean="0"/>
              <a:t>Find the </a:t>
            </a:r>
            <a:r>
              <a:rPr lang="en-US" i="1" smtClean="0"/>
              <a:t>K</a:t>
            </a:r>
            <a:r>
              <a:rPr lang="en-US" smtClean="0"/>
              <a:t> points that are closest to </a:t>
            </a:r>
            <a:r>
              <a:rPr lang="en-US" i="1" smtClean="0"/>
              <a:t>x</a:t>
            </a:r>
            <a:r>
              <a:rPr lang="en-US" i="1" baseline="-25000" smtClean="0"/>
              <a:t>0</a:t>
            </a:r>
            <a:endParaRPr lang="en-US" smtClean="0"/>
          </a:p>
          <a:p>
            <a:pPr marL="1051560" lvl="1" indent="-457200">
              <a:lnSpc>
                <a:spcPct val="100000"/>
              </a:lnSpc>
              <a:buFont typeface="+mj-lt"/>
              <a:buAutoNum type="arabicPeriod"/>
            </a:pPr>
            <a:r>
              <a:rPr lang="en-US" smtClean="0"/>
              <a:t>For each class </a:t>
            </a:r>
            <a:r>
              <a:rPr lang="en-US" i="1" smtClean="0"/>
              <a:t>j</a:t>
            </a:r>
            <a:r>
              <a:rPr lang="en-US" smtClean="0"/>
              <a:t>, estimate the conditional probability as</a:t>
            </a:r>
          </a:p>
          <a:p>
            <a:pPr lvl="2" indent="0">
              <a:lnSpc>
                <a:spcPct val="100000"/>
              </a:lnSpc>
              <a:buNone/>
            </a:pPr>
            <a:r>
              <a:rPr lang="en-US" i="1" smtClean="0"/>
              <a:t>P( Y = j | X = x</a:t>
            </a:r>
            <a:r>
              <a:rPr lang="en-US" i="1" baseline="-25000" smtClean="0"/>
              <a:t>0</a:t>
            </a:r>
            <a:r>
              <a:rPr lang="en-US" i="1" smtClean="0"/>
              <a:t> ) = (the proportion of j class among the K points)</a:t>
            </a:r>
          </a:p>
          <a:p>
            <a:pPr marL="1051560" lvl="1" indent="-457200">
              <a:lnSpc>
                <a:spcPct val="100000"/>
              </a:lnSpc>
              <a:buFont typeface="+mj-lt"/>
              <a:buAutoNum type="arabicPeriod"/>
            </a:pPr>
            <a:r>
              <a:rPr lang="en-US" smtClean="0"/>
              <a:t>Classify </a:t>
            </a:r>
            <a:r>
              <a:rPr lang="en-US" i="1" smtClean="0"/>
              <a:t>x</a:t>
            </a:r>
            <a:r>
              <a:rPr lang="en-US" i="1" baseline="-25000" smtClean="0"/>
              <a:t>0</a:t>
            </a:r>
            <a:r>
              <a:rPr lang="en-US" smtClean="0"/>
              <a:t> to the class with the largest probability</a:t>
            </a:r>
          </a:p>
          <a:p>
            <a:pPr marL="342900" indent="-342900">
              <a:lnSpc>
                <a:spcPct val="100000"/>
              </a:lnSpc>
              <a:buFont typeface="Arial" pitchFamily="34" charset="0"/>
              <a:buChar char="•"/>
            </a:pPr>
            <a:r>
              <a:rPr lang="en-US" smtClean="0"/>
              <a:t>Many prediction methods attempt to estimate </a:t>
            </a:r>
            <a:r>
              <a:rPr lang="en-US" i="1"/>
              <a:t>P( Y = j | X = x</a:t>
            </a:r>
            <a:r>
              <a:rPr lang="en-US" i="1" baseline="-25000"/>
              <a:t>0</a:t>
            </a:r>
            <a:r>
              <a:rPr lang="en-US" i="1"/>
              <a:t> </a:t>
            </a:r>
            <a:r>
              <a:rPr lang="en-US" i="1" smtClean="0"/>
              <a:t>)</a:t>
            </a:r>
            <a:r>
              <a:rPr lang="en-US" smtClean="0"/>
              <a:t>,</a:t>
            </a:r>
            <a:r>
              <a:rPr lang="en-US" i="1" smtClean="0"/>
              <a:t> </a:t>
            </a:r>
            <a:r>
              <a:rPr lang="en-US" smtClean="0"/>
              <a:t>the conditional distribution of </a:t>
            </a:r>
            <a:r>
              <a:rPr lang="en-US" i="1" smtClean="0"/>
              <a:t>Y</a:t>
            </a:r>
            <a:r>
              <a:rPr lang="en-US" smtClean="0"/>
              <a:t> given </a:t>
            </a:r>
            <a:r>
              <a:rPr lang="en-US" i="1" smtClean="0"/>
              <a:t>X</a:t>
            </a:r>
          </a:p>
          <a:p>
            <a:pPr marL="342900" indent="-342900">
              <a:lnSpc>
                <a:spcPct val="100000"/>
              </a:lnSpc>
              <a:buFont typeface="Arial" pitchFamily="34" charset="0"/>
              <a:buChar char="•"/>
            </a:pPr>
            <a:r>
              <a:rPr lang="en-US" smtClean="0"/>
              <a:t>If it is regression (so </a:t>
            </a:r>
            <a:r>
              <a:rPr lang="en-US" i="1" smtClean="0"/>
              <a:t>Y</a:t>
            </a:r>
            <a:r>
              <a:rPr lang="en-US" smtClean="0"/>
              <a:t> is numeric), then KNN takes the average of the </a:t>
            </a:r>
            <a:r>
              <a:rPr lang="en-US" i="1" smtClean="0"/>
              <a:t>K</a:t>
            </a:r>
            <a:r>
              <a:rPr lang="en-US" smtClean="0"/>
              <a:t> nearest points</a:t>
            </a:r>
            <a:endParaRPr lang="en-US"/>
          </a:p>
        </p:txBody>
      </p:sp>
    </p:spTree>
    <p:extLst>
      <p:ext uri="{BB962C8B-B14F-4D97-AF65-F5344CB8AC3E}">
        <p14:creationId xmlns:p14="http://schemas.microsoft.com/office/powerpoint/2010/main" val="69471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307975"/>
            <a:ext cx="8382000" cy="1139825"/>
          </a:xfrm>
        </p:spPr>
        <p:txBody>
          <a:bodyPr>
            <a:normAutofit/>
          </a:bodyPr>
          <a:lstStyle/>
          <a:p>
            <a:r>
              <a:rPr lang="en-US" smtClean="0"/>
              <a:t>A Simple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Rectangle 3"/>
          <p:cNvSpPr/>
          <p:nvPr/>
        </p:nvSpPr>
        <p:spPr>
          <a:xfrm>
            <a:off x="653004" y="4753451"/>
            <a:ext cx="849099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477D59"/>
                </a:solidFill>
                <a:latin typeface="Calibri" pitchFamily="34" charset="0"/>
                <a:cs typeface="Calibri" pitchFamily="34" charset="0"/>
              </a:rPr>
              <a:t>3 features (X, Y, Z) and 2 classes (I and II)</a:t>
            </a:r>
          </a:p>
        </p:txBody>
      </p:sp>
      <p:pic>
        <p:nvPicPr>
          <p:cNvPr id="17409" name="Picture 1" descr="C:\Users\WXJ\AppData\Roaming\Tencent\Users\651237551\QQ\WinTemp\RichOle\SCAB(7CY_@)$_HJ2TAE]P}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86837" y="2711142"/>
            <a:ext cx="3000375" cy="21717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48204" y="5276671"/>
            <a:ext cx="8490996"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800" smtClean="0">
                <a:solidFill>
                  <a:srgbClr val="0070C0"/>
                </a:solidFill>
                <a:latin typeface="Calibri" pitchFamily="34" charset="0"/>
                <a:cs typeface="Calibri" pitchFamily="34" charset="0"/>
              </a:rPr>
              <a:t>Use KNN to distinguish class I from class II based on the three features </a:t>
            </a:r>
            <a:endParaRPr lang="en-US" sz="2800">
              <a:solidFill>
                <a:srgbClr val="0070C0"/>
              </a:solidFill>
              <a:latin typeface="Calibri" pitchFamily="34" charset="0"/>
              <a:cs typeface="Calibri" pitchFamily="34" charset="0"/>
            </a:endParaRPr>
          </a:p>
          <a:p>
            <a:pPr marL="342900" indent="-342900">
              <a:buFont typeface="Arial" pitchFamily="34" charset="0"/>
              <a:buChar char="•"/>
            </a:pPr>
            <a:r>
              <a:rPr lang="en-US" sz="2800" smtClean="0">
                <a:solidFill>
                  <a:srgbClr val="0070C0"/>
                </a:solidFill>
                <a:latin typeface="Calibri" pitchFamily="34" charset="0"/>
                <a:cs typeface="Calibri" pitchFamily="34" charset="0"/>
              </a:rPr>
              <a:t>Let’s do this in R</a:t>
            </a:r>
            <a:endParaRPr lang="en-US" sz="2800">
              <a:solidFill>
                <a:srgbClr val="0070C0"/>
              </a:solidFill>
              <a:latin typeface="Calibri" pitchFamily="34" charset="0"/>
              <a:cs typeface="Calibri" pitchFamily="34" charset="0"/>
            </a:endParaRPr>
          </a:p>
        </p:txBody>
      </p:sp>
      <p:sp>
        <p:nvSpPr>
          <p:cNvPr id="8" name="Rectangle 7"/>
          <p:cNvSpPr/>
          <p:nvPr/>
        </p:nvSpPr>
        <p:spPr>
          <a:xfrm>
            <a:off x="533400" y="1676400"/>
            <a:ext cx="327467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7030A0"/>
                </a:solidFill>
                <a:latin typeface="Calibri" pitchFamily="34" charset="0"/>
                <a:cs typeface="Calibri" pitchFamily="34" charset="0"/>
              </a:rPr>
              <a:t>Data file: </a:t>
            </a:r>
            <a:r>
              <a:rPr lang="en-US" sz="2400" smtClean="0">
                <a:solidFill>
                  <a:srgbClr val="7030A0"/>
                </a:solidFill>
                <a:latin typeface="Courier New" panose="02070309020205020404" pitchFamily="49" charset="0"/>
                <a:cs typeface="Courier New" panose="02070309020205020404" pitchFamily="49" charset="0"/>
              </a:rPr>
              <a:t>simple.csv</a:t>
            </a:r>
            <a:r>
              <a:rPr lang="en-US" sz="2400" smtClean="0">
                <a:solidFill>
                  <a:srgbClr val="7030A0"/>
                </a:solidFill>
                <a:latin typeface="Calibri" pitchFamily="34" charset="0"/>
                <a:cs typeface="Calibri" pitchFamily="34" charset="0"/>
              </a:rPr>
              <a:t> </a:t>
            </a:r>
            <a:endParaRPr lang="en-US" sz="2400">
              <a:solidFill>
                <a:srgbClr val="7030A0"/>
              </a:solidFill>
              <a:latin typeface="Calibri" pitchFamily="34" charset="0"/>
              <a:cs typeface="Calibri" pitchFamily="34" charset="0"/>
            </a:endParaRPr>
          </a:p>
        </p:txBody>
      </p:sp>
    </p:spTree>
    <p:extLst>
      <p:ext uri="{BB962C8B-B14F-4D97-AF65-F5344CB8AC3E}">
        <p14:creationId xmlns:p14="http://schemas.microsoft.com/office/powerpoint/2010/main" val="35439158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304</a:t>
            </a:fld>
            <a:endParaRPr lang="en-US"/>
          </a:p>
        </p:txBody>
      </p:sp>
      <p:sp>
        <p:nvSpPr>
          <p:cNvPr id="3" name="Title 2"/>
          <p:cNvSpPr>
            <a:spLocks noGrp="1"/>
          </p:cNvSpPr>
          <p:nvPr>
            <p:ph type="title"/>
          </p:nvPr>
        </p:nvSpPr>
        <p:spPr/>
        <p:txBody>
          <a:bodyPr/>
          <a:lstStyle/>
          <a:p>
            <a:r>
              <a:rPr lang="en-US" smtClean="0"/>
              <a:t>Sanity Check</a:t>
            </a:r>
            <a:endParaRPr lang="en-US"/>
          </a:p>
        </p:txBody>
      </p:sp>
      <p:sp>
        <p:nvSpPr>
          <p:cNvPr id="4" name="Content Placeholder 3"/>
          <p:cNvSpPr>
            <a:spLocks noGrp="1"/>
          </p:cNvSpPr>
          <p:nvPr>
            <p:ph idx="1"/>
          </p:nvPr>
        </p:nvSpPr>
        <p:spPr>
          <a:xfrm>
            <a:off x="228600" y="4063448"/>
            <a:ext cx="8690112" cy="2565952"/>
          </a:xfrm>
        </p:spPr>
        <p:txBody>
          <a:bodyPr/>
          <a:lstStyle/>
          <a:p>
            <a:r>
              <a:rPr lang="en-US" smtClean="0"/>
              <a:t>Using this data, how would 3-NN predict for (0, 1, 1)?</a:t>
            </a:r>
          </a:p>
          <a:p>
            <a:endParaRPr lang="en-US"/>
          </a:p>
        </p:txBody>
      </p:sp>
      <p:pic>
        <p:nvPicPr>
          <p:cNvPr id="6" name="Picture 1" descr="C:\Users\WXJ\AppData\Roaming\Tencent\Users\651237551\QQ\WinTemp\RichOle\SCAB(7CY_@)$_HJ2TAE]P}G.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752600"/>
            <a:ext cx="300037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235320"/>
      </p:ext>
    </p:extLst>
  </p:cSld>
  <p:clrMapOvr>
    <a:masterClrMapping/>
  </p:clrMapOvr>
  <p:transition/>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305</a:t>
            </a:fld>
            <a:endParaRPr lang="en-US"/>
          </a:p>
        </p:txBody>
      </p:sp>
      <p:sp>
        <p:nvSpPr>
          <p:cNvPr id="3" name="Title 2"/>
          <p:cNvSpPr>
            <a:spLocks noGrp="1"/>
          </p:cNvSpPr>
          <p:nvPr>
            <p:ph type="title"/>
          </p:nvPr>
        </p:nvSpPr>
        <p:spPr/>
        <p:txBody>
          <a:bodyPr/>
          <a:lstStyle/>
          <a:p>
            <a:r>
              <a:rPr lang="en-US" altLang="en-US"/>
              <a:t>K-Nearest </a:t>
            </a:r>
            <a:r>
              <a:rPr lang="en-US" altLang="en-US" smtClean="0"/>
              <a:t>Neighbor in R</a:t>
            </a:r>
            <a:endParaRPr lang="en-US"/>
          </a:p>
        </p:txBody>
      </p:sp>
      <p:sp>
        <p:nvSpPr>
          <p:cNvPr id="4" name="Content Placeholder 3"/>
          <p:cNvSpPr>
            <a:spLocks noGrp="1"/>
          </p:cNvSpPr>
          <p:nvPr>
            <p:ph idx="1"/>
          </p:nvPr>
        </p:nvSpPr>
        <p:spPr/>
        <p:txBody>
          <a:bodyPr/>
          <a:lstStyle/>
          <a:p>
            <a:pPr>
              <a:lnSpc>
                <a:spcPct val="100000"/>
              </a:lnSpc>
            </a:pPr>
            <a:r>
              <a:rPr lang="en-US" smtClean="0"/>
              <a:t>Read the data file</a:t>
            </a:r>
          </a:p>
          <a:p>
            <a:pPr>
              <a:lnSpc>
                <a:spcPct val="100000"/>
              </a:lnSpc>
            </a:pPr>
            <a:r>
              <a:rPr lang="en-US" smtClean="0">
                <a:latin typeface="Courier New" panose="02070309020205020404" pitchFamily="49" charset="0"/>
                <a:cs typeface="Courier New" panose="02070309020205020404" pitchFamily="49" charset="0"/>
              </a:rPr>
              <a:t>	library(readr)</a:t>
            </a:r>
          </a:p>
          <a:p>
            <a:pPr>
              <a:lnSpc>
                <a:spcPct val="100000"/>
              </a:lnSpc>
            </a:pPr>
            <a:r>
              <a:rPr lang="en-US" smtClean="0">
                <a:latin typeface="Courier New" panose="02070309020205020404" pitchFamily="49" charset="0"/>
                <a:cs typeface="Courier New" panose="02070309020205020404" pitchFamily="49" charset="0"/>
              </a:rPr>
              <a:t>	simple </a:t>
            </a:r>
            <a:r>
              <a:rPr lang="en-US">
                <a:latin typeface="Courier New" panose="02070309020205020404" pitchFamily="49" charset="0"/>
                <a:cs typeface="Courier New" panose="02070309020205020404" pitchFamily="49" charset="0"/>
              </a:rPr>
              <a:t>&lt;- read_csv("simple.csv</a:t>
            </a:r>
            <a:r>
              <a:rPr lang="en-US" smtClean="0">
                <a:latin typeface="Courier New" panose="02070309020205020404" pitchFamily="49" charset="0"/>
                <a:cs typeface="Courier New" panose="02070309020205020404" pitchFamily="49" charset="0"/>
              </a:rPr>
              <a:t>")</a:t>
            </a:r>
          </a:p>
          <a:p>
            <a:pPr>
              <a:lnSpc>
                <a:spcPct val="100000"/>
              </a:lnSpc>
            </a:pPr>
            <a:r>
              <a:rPr lang="en-US" smtClean="0"/>
              <a:t>Let’s turn it into the “old” data frame format</a:t>
            </a:r>
          </a:p>
          <a:p>
            <a:pPr>
              <a:lnSpc>
                <a:spcPct val="100000"/>
              </a:lnSpc>
            </a:pPr>
            <a:r>
              <a:rPr lang="en-US" smtClean="0">
                <a:latin typeface="Courier New" panose="02070309020205020404" pitchFamily="49" charset="0"/>
                <a:cs typeface="Courier New" panose="02070309020205020404" pitchFamily="49" charset="0"/>
              </a:rPr>
              <a:t>	simple_d </a:t>
            </a:r>
            <a:r>
              <a:rPr lang="en-US">
                <a:latin typeface="Courier New" panose="02070309020205020404" pitchFamily="49" charset="0"/>
                <a:cs typeface="Courier New" panose="02070309020205020404" pitchFamily="49" charset="0"/>
              </a:rPr>
              <a:t>&lt;- as.data.frame(simple</a:t>
            </a:r>
            <a:r>
              <a:rPr lang="en-US" smtClean="0">
                <a:latin typeface="Courier New" panose="02070309020205020404" pitchFamily="49" charset="0"/>
                <a:cs typeface="Courier New" panose="02070309020205020404" pitchFamily="49" charset="0"/>
              </a:rPr>
              <a:t>)</a:t>
            </a:r>
          </a:p>
          <a:p>
            <a:pPr>
              <a:lnSpc>
                <a:spcPct val="100000"/>
              </a:lnSpc>
            </a:pPr>
            <a:r>
              <a:rPr lang="en-US" smtClean="0"/>
              <a:t>Define your test set</a:t>
            </a:r>
          </a:p>
          <a:p>
            <a:pPr>
              <a:lnSpc>
                <a:spcPct val="100000"/>
              </a:lnSpc>
            </a:pPr>
            <a:r>
              <a:rPr lang="en-US" smtClean="0">
                <a:latin typeface="Courier New" panose="02070309020205020404" pitchFamily="49" charset="0"/>
                <a:cs typeface="Courier New" panose="02070309020205020404" pitchFamily="49" charset="0"/>
              </a:rPr>
              <a:t>	test </a:t>
            </a:r>
            <a:r>
              <a:rPr lang="en-US">
                <a:latin typeface="Courier New" panose="02070309020205020404" pitchFamily="49" charset="0"/>
                <a:cs typeface="Courier New" panose="02070309020205020404" pitchFamily="49" charset="0"/>
              </a:rPr>
              <a:t>&lt;- c(0,1,1</a:t>
            </a:r>
            <a:r>
              <a:rPr lang="en-US" smtClean="0">
                <a:latin typeface="Courier New" panose="02070309020205020404" pitchFamily="49" charset="0"/>
                <a:cs typeface="Courier New" panose="02070309020205020404" pitchFamily="49" charset="0"/>
              </a:rPr>
              <a:t>)</a:t>
            </a:r>
          </a:p>
          <a:p>
            <a:pPr>
              <a:lnSpc>
                <a:spcPct val="100000"/>
              </a:lnSpc>
            </a:pP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5934046"/>
      </p:ext>
    </p:extLst>
  </p:cSld>
  <p:clrMapOvr>
    <a:masterClrMapping/>
  </p:clrMapOvr>
  <p:transition/>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306</a:t>
            </a:fld>
            <a:endParaRPr lang="en-US"/>
          </a:p>
        </p:txBody>
      </p:sp>
      <p:sp>
        <p:nvSpPr>
          <p:cNvPr id="3" name="Title 2"/>
          <p:cNvSpPr>
            <a:spLocks noGrp="1"/>
          </p:cNvSpPr>
          <p:nvPr>
            <p:ph type="title"/>
          </p:nvPr>
        </p:nvSpPr>
        <p:spPr/>
        <p:txBody>
          <a:bodyPr/>
          <a:lstStyle/>
          <a:p>
            <a:r>
              <a:rPr lang="en-US" altLang="en-US"/>
              <a:t>K-Nearest </a:t>
            </a:r>
            <a:r>
              <a:rPr lang="en-US" altLang="en-US" smtClean="0"/>
              <a:t>Neighbor in R</a:t>
            </a:r>
            <a:endParaRPr lang="en-US"/>
          </a:p>
        </p:txBody>
      </p:sp>
      <p:sp>
        <p:nvSpPr>
          <p:cNvPr id="4" name="Content Placeholder 3"/>
          <p:cNvSpPr>
            <a:spLocks noGrp="1"/>
          </p:cNvSpPr>
          <p:nvPr>
            <p:ph idx="1"/>
          </p:nvPr>
        </p:nvSpPr>
        <p:spPr/>
        <p:txBody>
          <a:bodyPr/>
          <a:lstStyle/>
          <a:p>
            <a:pPr>
              <a:lnSpc>
                <a:spcPct val="100000"/>
              </a:lnSpc>
            </a:pPr>
            <a:r>
              <a:rPr lang="en-US" smtClean="0"/>
              <a:t>The KNN function we will use is in the </a:t>
            </a:r>
            <a:r>
              <a:rPr lang="en-US" smtClean="0">
                <a:latin typeface="Courier New" panose="02070309020205020404" pitchFamily="49" charset="0"/>
                <a:cs typeface="Courier New" panose="02070309020205020404" pitchFamily="49" charset="0"/>
              </a:rPr>
              <a:t>class</a:t>
            </a:r>
            <a:r>
              <a:rPr lang="en-US" smtClean="0"/>
              <a:t> package</a:t>
            </a:r>
            <a:endParaRPr lang="en-US" smtClean="0">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	</a:t>
            </a:r>
            <a:r>
              <a:rPr lang="en-US" smtClean="0">
                <a:latin typeface="Courier New" panose="02070309020205020404" pitchFamily="49" charset="0"/>
                <a:cs typeface="Courier New" panose="02070309020205020404" pitchFamily="49" charset="0"/>
              </a:rPr>
              <a:t>library(class)</a:t>
            </a:r>
          </a:p>
          <a:p>
            <a:pPr>
              <a:lnSpc>
                <a:spcPct val="100000"/>
              </a:lnSpc>
            </a:pPr>
            <a:r>
              <a:rPr lang="en-US" smtClean="0"/>
              <a:t>Use KNN to make a prediction for the test set</a:t>
            </a:r>
          </a:p>
          <a:p>
            <a:pPr>
              <a:lnSpc>
                <a:spcPct val="100000"/>
              </a:lnSpc>
            </a:pPr>
            <a:r>
              <a:rPr lang="en-US" smtClean="0">
                <a:latin typeface="Courier New" panose="02070309020205020404" pitchFamily="49" charset="0"/>
                <a:cs typeface="Courier New" panose="02070309020205020404" pitchFamily="49" charset="0"/>
              </a:rPr>
              <a:t>	pred </a:t>
            </a:r>
            <a:r>
              <a:rPr lang="en-US">
                <a:latin typeface="Courier New" panose="02070309020205020404" pitchFamily="49" charset="0"/>
                <a:cs typeface="Courier New" panose="02070309020205020404" pitchFamily="49" charset="0"/>
              </a:rPr>
              <a:t>&lt;- knn(simple_d[,1:3], </a:t>
            </a:r>
            <a:r>
              <a:rPr lang="en-US" smtClean="0">
                <a:latin typeface="Courier New" panose="02070309020205020404" pitchFamily="49" charset="0"/>
                <a:cs typeface="Courier New" panose="02070309020205020404" pitchFamily="49" charset="0"/>
              </a:rPr>
              <a:t>test, simple_d</a:t>
            </a:r>
            <a:r>
              <a:rPr lang="en-US">
                <a:latin typeface="Courier New" panose="02070309020205020404" pitchFamily="49" charset="0"/>
                <a:cs typeface="Courier New" panose="02070309020205020404" pitchFamily="49" charset="0"/>
              </a:rPr>
              <a:t>[,4], k=3)</a:t>
            </a:r>
            <a:endParaRPr lang="en-US" smtClean="0">
              <a:latin typeface="Courier New" panose="02070309020205020404" pitchFamily="49" charset="0"/>
              <a:cs typeface="Courier New" panose="02070309020205020404" pitchFamily="49" charset="0"/>
            </a:endParaRPr>
          </a:p>
          <a:p>
            <a:pPr>
              <a:lnSpc>
                <a:spcPct val="100000"/>
              </a:lnSpc>
            </a:pPr>
            <a:r>
              <a:rPr lang="en-US" smtClean="0"/>
              <a:t>Check the result</a:t>
            </a:r>
          </a:p>
          <a:p>
            <a:pPr>
              <a:lnSpc>
                <a:spcPct val="100000"/>
              </a:lnSpc>
            </a:pPr>
            <a:r>
              <a:rPr lang="en-US" smtClean="0">
                <a:latin typeface="Courier New" panose="02070309020205020404" pitchFamily="49" charset="0"/>
                <a:cs typeface="Courier New" panose="02070309020205020404" pitchFamily="49" charset="0"/>
              </a:rPr>
              <a:t>	pred</a:t>
            </a:r>
            <a:endParaRPr lang="en-US" smtClean="0">
              <a:latin typeface="Courier New" panose="02070309020205020404" pitchFamily="49" charset="0"/>
              <a:cs typeface="Courier New" panose="02070309020205020404" pitchFamily="49" charset="0"/>
            </a:endParaRPr>
          </a:p>
          <a:p>
            <a:pPr>
              <a:lnSpc>
                <a:spcPct val="100000"/>
              </a:lnSpc>
            </a:pP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8870875"/>
      </p:ext>
    </p:extLst>
  </p:cSld>
  <p:clrMapOvr>
    <a:masterClrMapping/>
  </p:clrMapOvr>
  <p:transition/>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307</a:t>
            </a:fld>
            <a:endParaRPr lang="en-US"/>
          </a:p>
        </p:txBody>
      </p:sp>
      <p:sp>
        <p:nvSpPr>
          <p:cNvPr id="3" name="Title 2"/>
          <p:cNvSpPr>
            <a:spLocks noGrp="1"/>
          </p:cNvSpPr>
          <p:nvPr>
            <p:ph type="title"/>
          </p:nvPr>
        </p:nvSpPr>
        <p:spPr/>
        <p:txBody>
          <a:bodyPr/>
          <a:lstStyle/>
          <a:p>
            <a:r>
              <a:rPr lang="en-US" smtClean="0"/>
              <a:t>Function </a:t>
            </a:r>
            <a:r>
              <a:rPr lang="en-US" err="1" smtClean="0">
                <a:latin typeface="Courier New" panose="02070309020205020404" pitchFamily="49" charset="0"/>
                <a:cs typeface="Courier New" panose="02070309020205020404" pitchFamily="49" charset="0"/>
              </a:rPr>
              <a:t>knn</a:t>
            </a: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228600" y="1905000"/>
            <a:ext cx="8690112" cy="4724400"/>
          </a:xfrm>
        </p:spPr>
        <p:txBody>
          <a:bodyPr/>
          <a:lstStyle/>
          <a:p>
            <a:pPr>
              <a:lnSpc>
                <a:spcPct val="100000"/>
              </a:lnSpc>
            </a:pPr>
            <a:r>
              <a:rPr lang="en-US" err="1">
                <a:latin typeface="Courier New" panose="02070309020205020404" pitchFamily="49" charset="0"/>
                <a:ea typeface="MS Gothic" panose="020b0609070205080204" pitchFamily="49" charset="-128"/>
                <a:cs typeface="Courier New" panose="02070309020205020404" pitchFamily="49" charset="0"/>
              </a:rPr>
              <a:t>knn(train, test, cl, </a:t>
            </a:r>
            <a:r>
              <a:rPr lang="en-US" smtClean="0">
                <a:latin typeface="Courier New" panose="02070309020205020404" pitchFamily="49" charset="0"/>
                <a:ea typeface="MS Gothic" panose="020b0609070205080204" pitchFamily="49" charset="-128"/>
                <a:cs typeface="Courier New" panose="02070309020205020404" pitchFamily="49" charset="0"/>
              </a:rPr>
              <a:t>k=1, prob=FALSE)</a:t>
            </a: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train</a:t>
            </a:r>
            <a:r>
              <a:rPr lang="en-US" smtClean="0">
                <a:ea typeface="MS Gothic" panose="020b0609070205080204" pitchFamily="49" charset="-128"/>
              </a:rPr>
              <a:t>: matrix or data frame of training set cases</a:t>
            </a: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test</a:t>
            </a:r>
            <a:r>
              <a:rPr lang="en-US" smtClean="0">
                <a:ea typeface="MS Gothic" panose="020b0609070205080204" pitchFamily="49" charset="-128"/>
              </a:rPr>
              <a:t>: test set cases</a:t>
            </a: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cl</a:t>
            </a:r>
            <a:r>
              <a:rPr lang="en-US" smtClean="0">
                <a:ea typeface="MS Gothic" panose="020b0609070205080204" pitchFamily="49" charset="-128"/>
              </a:rPr>
              <a:t>: factor of true classifications of training set</a:t>
            </a: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k</a:t>
            </a:r>
            <a:r>
              <a:rPr lang="en-US" smtClean="0">
                <a:ea typeface="MS Gothic" panose="020b0609070205080204" pitchFamily="49" charset="-128"/>
              </a:rPr>
              <a:t>: the number of neighbors considered</a:t>
            </a:r>
          </a:p>
          <a:p>
            <a:pPr marL="342900" indent="-342900">
              <a:lnSpc>
                <a:spcPct val="100000"/>
              </a:lnSpc>
              <a:buFont typeface="Arial" pitchFamily="34" charset="0"/>
              <a:buChar char="•"/>
            </a:pPr>
            <a:r>
              <a:rPr lang="en-US" err="1" smtClean="0">
                <a:latin typeface="Courier New" panose="02070309020205020404" pitchFamily="49" charset="0"/>
                <a:ea typeface="MS Gothic" panose="020b0609070205080204" pitchFamily="49" charset="-128"/>
                <a:cs typeface="Courier New" panose="02070309020205020404" pitchFamily="49" charset="0"/>
              </a:rPr>
              <a:t>prob</a:t>
            </a:r>
            <a:r>
              <a:rPr lang="en-US" smtClean="0">
                <a:ea typeface="MS Gothic" panose="020b0609070205080204" pitchFamily="49" charset="-128"/>
              </a:rPr>
              <a:t>: if true, the proportion of the votes for the winning class are returned</a:t>
            </a:r>
          </a:p>
          <a:p>
            <a:pPr marL="342900" indent="-342900">
              <a:lnSpc>
                <a:spcPct val="100000"/>
              </a:lnSpc>
              <a:buFont typeface="Arial" pitchFamily="34" charset="0"/>
              <a:buChar char="•"/>
            </a:pPr>
            <a:r>
              <a:rPr lang="en-US" smtClean="0">
                <a:ea typeface="MS Gothic" panose="020b0609070205080204" pitchFamily="49" charset="-128"/>
              </a:rPr>
              <a:t>Euclidean distance is used</a:t>
            </a:r>
            <a:endParaRPr lang="en-US">
              <a:ea typeface="MS Gothic" panose="020b0609070205080204" pitchFamily="49" charset="-128"/>
            </a:endParaRPr>
          </a:p>
        </p:txBody>
      </p:sp>
    </p:spTree>
    <p:extLst>
      <p:ext uri="{BB962C8B-B14F-4D97-AF65-F5344CB8AC3E}">
        <p14:creationId xmlns:p14="http://schemas.microsoft.com/office/powerpoint/2010/main" val="3105537197"/>
      </p:ext>
    </p:extLst>
  </p:cSld>
  <p:clrMapOvr>
    <a:masterClrMapping/>
  </p:clrMapOvr>
  <p:transition/>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308</a:t>
            </a:fld>
            <a:endParaRPr lang="en-US"/>
          </a:p>
        </p:txBody>
      </p:sp>
      <p:sp>
        <p:nvSpPr>
          <p:cNvPr id="3" name="Title 2"/>
          <p:cNvSpPr>
            <a:spLocks noGrp="1"/>
          </p:cNvSpPr>
          <p:nvPr>
            <p:ph type="title"/>
          </p:nvPr>
        </p:nvSpPr>
        <p:spPr/>
        <p:txBody>
          <a:bodyPr>
            <a:normAutofit/>
          </a:bodyPr>
          <a:lstStyle/>
          <a:p>
            <a:r>
              <a:rPr lang="en-US" smtClean="0"/>
              <a:t>Facts and Issues about KNN</a:t>
            </a:r>
            <a:endParaRPr lang="en-US"/>
          </a:p>
        </p:txBody>
      </p:sp>
      <mc:AlternateContent>
        <mc:Choice Requires="a14">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How </a:t>
                </a:r>
                <a:r>
                  <a:rPr lang="en-US"/>
                  <a:t>to </a:t>
                </a:r>
                <a:r>
                  <a:rPr lang="en-US" smtClean="0"/>
                  <a:t>define ‘closest’?</a:t>
                </a:r>
              </a:p>
              <a:p>
                <a:pPr marL="937260" lvl="1" indent="-342900">
                  <a:lnSpc>
                    <a:spcPct val="100000"/>
                  </a:lnSpc>
                </a:pPr>
                <a:r>
                  <a:rPr lang="en-US" smtClean="0"/>
                  <a:t>Euclidean distance: </a:t>
                </a:r>
                <a14:m>
                  <m:oMathPara>
                    <m:oMathParaPr>
                      <m:jc/>
                    </m:oMathParaPr>
                    <m:oMath>
                      <m:r>
                        <a:rPr lang="en-US" b="0" i="1" smtClean="0">
                          <a:latin typeface="Cambria Math" panose="02040503050406030204" pitchFamily="18" charset="0"/>
                        </a:rPr>
                        <m:t>𝑑</m:t>
                      </m:r>
                      <m:d>
                        <m:dPr>
                          <m:begChr m:val="("/>
                          <m:sepChr m:val="|"/>
                          <m:endChr m:val=")"/>
                          <m:grow m:val="on"/>
                          <m:shp m:val="centered"/>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grow m:val="off"/>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e>
                      </m:rad>
                    </m:oMath>
                  </m:oMathPara>
                </a14:m>
                <a:endParaRPr lang="en-US" smtClean="0"/>
              </a:p>
              <a:p>
                <a:pPr marL="937260" lvl="1" indent="-342900">
                  <a:lnSpc>
                    <a:spcPct val="100000"/>
                  </a:lnSpc>
                </a:pPr>
                <a:r>
                  <a:rPr lang="en-US" smtClean="0"/>
                  <a:t>Manhattan / city-block distance: </a:t>
                </a:r>
                <a14:m>
                  <m:oMathPara>
                    <m:oMathParaPr>
                      <m:jc/>
                    </m:oMathParaPr>
                    <m:oMath>
                      <m:r>
                        <a:rPr lang="en-US" i="1">
                          <a:latin typeface="Cambria Math" panose="02040503050406030204" pitchFamily="18" charset="0"/>
                        </a:rPr>
                        <m:t>𝑑</m:t>
                      </m:r>
                      <m:d>
                        <m:dPr>
                          <m:begChr m:val="("/>
                          <m:sepChr m:val="|"/>
                          <m:endChr m:val=")"/>
                          <m:grow m:val="on"/>
                          <m:shp m:val="centered"/>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i="1">
                          <a:latin typeface="Cambria Math" panose="02040503050406030204" pitchFamily="18" charset="0"/>
                        </a:rPr>
                        <m:t>=</m:t>
                      </m:r>
                      <m:nary>
                        <m:naryPr>
                          <m:chr m:val="∑"/>
                          <m:grow m:val="off"/>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b="0" smtClean="0"/>
              </a:p>
              <a:p>
                <a:pPr marL="342900" indent="-342900">
                  <a:lnSpc>
                    <a:spcPct val="100000"/>
                  </a:lnSpc>
                  <a:buFont typeface="Arial" pitchFamily="34" charset="0"/>
                  <a:buChar char="•"/>
                </a:pPr>
                <a:r>
                  <a:rPr lang="en-US" smtClean="0"/>
                  <a:t>You may want to consider standardization</a:t>
                </a:r>
              </a:p>
              <a:p>
                <a:pPr marL="342900" indent="-342900">
                  <a:lnSpc>
                    <a:spcPct val="100000"/>
                  </a:lnSpc>
                  <a:buFont typeface="Arial" pitchFamily="34" charset="0"/>
                  <a:buChar char="•"/>
                </a:pPr>
                <a:r>
                  <a:rPr lang="en-US" smtClean="0"/>
                  <a:t>Can be used for regression as well</a:t>
                </a:r>
              </a:p>
              <a:p>
                <a:pPr marL="342900" indent="-342900">
                  <a:lnSpc>
                    <a:spcPct val="100000"/>
                  </a:lnSpc>
                  <a:buFont typeface="Arial" pitchFamily="34" charset="0"/>
                  <a:buChar char="•"/>
                </a:pPr>
                <a:r>
                  <a:rPr lang="en-US" smtClean="0"/>
                  <a:t>Can be easily generalized to any number of classes (unlike logistic regression)</a:t>
                </a:r>
              </a:p>
              <a:p>
                <a:pPr marL="342900" indent="-342900">
                  <a:lnSpc>
                    <a:spcPct val="100000"/>
                  </a:lnSpc>
                  <a:buFont typeface="Arial" pitchFamily="34" charset="0"/>
                  <a:buChar char="•"/>
                </a:pPr>
                <a:r>
                  <a:rPr lang="en-US" smtClean="0"/>
                  <a:t>Determining a value for </a:t>
                </a:r>
                <a:r>
                  <a:rPr lang="en-US" i="1" smtClean="0"/>
                  <a:t>K</a:t>
                </a:r>
                <a:r>
                  <a:rPr lang="en-US" smtClean="0"/>
                  <a:t> is an issue</a:t>
                </a:r>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a:blip r:embed="rId2"/>
                <a:stretch>
                  <a:fillRect l="-911" t="-893" r="-561" b="0"/>
                </a:stretch>
              </a:blipFill>
            </p:spPr>
            <p:txBody>
              <a:bodyPr/>
              <a:lstStyle/>
              <a:p>
                <a:r>
                  <a:rPr lang="en-US">
                    <a:noFill/>
                  </a:rPr>
                  <a:t> </a:t>
                </a:r>
              </a:p>
            </p:txBody>
          </p:sp>
        </mc:Fallback>
      </mc:AlternateContent>
    </p:spTree>
    <p:extLst>
      <p:ext uri="{BB962C8B-B14F-4D97-AF65-F5344CB8AC3E}">
        <p14:creationId xmlns:p14="http://schemas.microsoft.com/office/powerpoint/2010/main" val="8364978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309</a:t>
            </a:fld>
            <a:endParaRPr lang="en-US"/>
          </a:p>
        </p:txBody>
      </p:sp>
      <p:sp>
        <p:nvSpPr>
          <p:cNvPr id="3" name="Title 2"/>
          <p:cNvSpPr>
            <a:spLocks noGrp="1"/>
          </p:cNvSpPr>
          <p:nvPr>
            <p:ph type="title"/>
          </p:nvPr>
        </p:nvSpPr>
        <p:spPr/>
        <p:txBody>
          <a:bodyPr/>
          <a:lstStyle/>
          <a:p>
            <a:r>
              <a:rPr lang="en-US" smtClean="0"/>
              <a:t>Another Example: Shirts Size</a:t>
            </a:r>
            <a:endParaRPr lang="en-US"/>
          </a:p>
        </p:txBody>
      </p:sp>
      <p:sp>
        <p:nvSpPr>
          <p:cNvPr id="4" name="Content Placeholder 3"/>
          <p:cNvSpPr>
            <a:spLocks noGrp="1"/>
          </p:cNvSpPr>
          <p:nvPr>
            <p:ph idx="1"/>
          </p:nvPr>
        </p:nvSpPr>
        <p:spPr>
          <a:xfrm>
            <a:off x="228600" y="1865244"/>
            <a:ext cx="5562602" cy="4764156"/>
          </a:xfrm>
        </p:spPr>
        <p:txBody>
          <a:bodyPr/>
          <a:lstStyle/>
          <a:p>
            <a:r>
              <a:rPr lang="en-US" smtClean="0"/>
              <a:t>Shirts.csv</a:t>
            </a:r>
          </a:p>
          <a:p>
            <a:pPr marL="342900" indent="-342900">
              <a:buFont typeface="Arial" pitchFamily="34" charset="0"/>
              <a:buChar char="•"/>
            </a:pPr>
            <a:r>
              <a:rPr lang="en-US" smtClean="0"/>
              <a:t>Height in cm, Weight in kg, and Size</a:t>
            </a:r>
          </a:p>
          <a:p>
            <a:pPr marL="342900" indent="-342900">
              <a:buFont typeface="Arial" pitchFamily="34" charset="0"/>
              <a:buChar char="•"/>
            </a:pPr>
            <a:r>
              <a:rPr lang="en-US" smtClean="0"/>
              <a:t>Predict Size based on Height and Weight</a:t>
            </a:r>
            <a:endParaRPr lang="en-US"/>
          </a:p>
        </p:txBody>
      </p:sp>
      <p:pic>
        <p:nvPicPr>
          <p:cNvPr id="5" name="Picture 4"/>
          <p:cNvPicPr>
            <a:picLocks noChangeAspect="1"/>
          </p:cNvPicPr>
          <p:nvPr/>
        </p:nvPicPr>
        <p:blipFill>
          <a:blip r:embed="rId2"/>
          <a:stretch>
            <a:fillRect/>
          </a:stretch>
        </p:blipFill>
        <p:spPr>
          <a:xfrm>
            <a:off x="6172201" y="1865243"/>
            <a:ext cx="2590800" cy="4712677"/>
          </a:xfrm>
          <a:prstGeom prst="rect">
            <a:avLst/>
          </a:prstGeom>
        </p:spPr>
      </p:pic>
    </p:spTree>
    <p:extLst>
      <p:ext uri="{BB962C8B-B14F-4D97-AF65-F5344CB8AC3E}">
        <p14:creationId xmlns:p14="http://schemas.microsoft.com/office/powerpoint/2010/main" val="337373285"/>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14" name="Title 1"/>
          <p:cNvSpPr>
            <a:spLocks noGrp="1"/>
          </p:cNvSpPr>
          <p:nvPr>
            <p:ph type="title"/>
          </p:nvPr>
        </p:nvSpPr>
        <p:spPr/>
        <p:txBody>
          <a:bodyPr/>
          <a:lstStyle/>
          <a:p>
            <a:r>
              <a:rPr lang="en-US" altLang="en-US" smtClean="0"/>
              <a:t>3.3 Entity Relationship Diagram</a:t>
            </a:r>
          </a:p>
        </p:txBody>
      </p:sp>
      <p:sp>
        <p:nvSpPr>
          <p:cNvPr id="13315" name="TextBox 3"/>
          <p:cNvSpPr txBox="1">
            <a:spLocks noChangeArrowheads="1"/>
          </p:cNvSpPr>
          <p:nvPr/>
        </p:nvSpPr>
        <p:spPr bwMode="auto">
          <a:xfrm>
            <a:off x="321775" y="2590006"/>
            <a:ext cx="883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a:spcBef>
                <a:spcPct val="0"/>
              </a:spcBef>
              <a:buFontTx/>
              <a:buNone/>
            </a:pPr>
            <a:r>
              <a:rPr lang="en-US" altLang="en-US" sz="2400">
                <a:latin typeface="Calibri" pitchFamily="34" charset="0"/>
                <a:cs typeface="Calibri" pitchFamily="34" charset="0"/>
              </a:rPr>
              <a:t>Entity-Relationship (ER) diagram: a stylized diagram of a database</a:t>
            </a:r>
          </a:p>
        </p:txBody>
      </p:sp>
      <p:sp>
        <p:nvSpPr>
          <p:cNvPr id="7" name="Rectangle 9"/>
          <p:cNvSpPr>
            <a:spLocks noChangeArrowheads="1"/>
          </p:cNvSpPr>
          <p:nvPr/>
        </p:nvSpPr>
        <p:spPr bwMode="auto">
          <a:xfrm>
            <a:off x="5655775" y="3580606"/>
            <a:ext cx="2416175" cy="1676400"/>
          </a:xfrm>
          <a:prstGeom prst="rect">
            <a:avLst/>
          </a:prstGeom>
          <a:noFill/>
          <a:ln w="25400">
            <a:solidFill>
              <a:schemeClr val="tx1"/>
            </a:solidFill>
            <a:miter lim="800000"/>
          </a:ln>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20675" indent="-320675" defTabSz="854075" eaLnBrk="1" hangingPunct="1">
              <a:spcBef>
                <a:spcPct val="20000"/>
              </a:spcBef>
              <a:buClr>
                <a:srgbClr val="000066"/>
              </a:buClr>
              <a:buSzPct val="75000"/>
              <a:buFont typeface="Monotype Sorts" pitchFamily="2" charset="2"/>
              <a:buChar char=" "/>
              <a:defRPr/>
            </a:pPr>
            <a:r>
              <a:rPr lang="en-GB" sz="3000" b="1" i="1">
                <a:solidFill>
                  <a:srgbClr val="000066"/>
                </a:solidFill>
                <a:latin typeface="Calibri" pitchFamily="34" charset="0"/>
                <a:cs typeface="Calibri" pitchFamily="34" charset="0"/>
              </a:rPr>
              <a:t>Orders</a:t>
            </a:r>
          </a:p>
          <a:p>
            <a:pPr marL="320675" indent="-320675" defTabSz="854075" eaLnBrk="1" hangingPunct="1">
              <a:spcBef>
                <a:spcPct val="20000"/>
              </a:spcBef>
              <a:buClr>
                <a:srgbClr val="000066"/>
              </a:buClr>
              <a:buSzPct val="75000"/>
              <a:buFont typeface="Monotype Sorts" pitchFamily="2" charset="2"/>
              <a:buChar char=" "/>
              <a:defRPr/>
            </a:pPr>
            <a:r>
              <a:rPr lang="en-GB" b="1">
                <a:solidFill>
                  <a:srgbClr val="000066"/>
                </a:solidFill>
                <a:latin typeface="Calibri" pitchFamily="34" charset="0"/>
                <a:cs typeface="Calibri" pitchFamily="34" charset="0"/>
              </a:rPr>
              <a:t>- </a:t>
            </a:r>
            <a:r>
              <a:rPr lang="en-GB" b="1" u="sng" err="1">
                <a:solidFill>
                  <a:srgbClr val="000066"/>
                </a:solidFill>
                <a:latin typeface="Calibri" pitchFamily="34" charset="0"/>
                <a:cs typeface="Calibri" pitchFamily="34" charset="0"/>
              </a:rPr>
              <a:t>OrderID</a:t>
            </a:r>
            <a:endParaRPr lang="en-GB" b="1" u="sng">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b="1">
                <a:solidFill>
                  <a:srgbClr val="000066"/>
                </a:solidFill>
                <a:latin typeface="Calibri" pitchFamily="34" charset="0"/>
                <a:cs typeface="Calibri" pitchFamily="34" charset="0"/>
              </a:rPr>
              <a:t>- CustomerID</a:t>
            </a:r>
            <a:endParaRPr lang="en-GB" b="1">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b="1">
                <a:solidFill>
                  <a:srgbClr val="000066"/>
                </a:solidFill>
                <a:latin typeface="Calibri" pitchFamily="34" charset="0"/>
                <a:cs typeface="Calibri" pitchFamily="34" charset="0"/>
              </a:rPr>
              <a:t>- OrderDate</a:t>
            </a:r>
            <a:endParaRPr lang="en-GB" b="1">
              <a:solidFill>
                <a:srgbClr val="000066"/>
              </a:solidFill>
              <a:latin typeface="Calibri" pitchFamily="34" charset="0"/>
              <a:cs typeface="Calibri" pitchFamily="34" charset="0"/>
            </a:endParaRPr>
          </a:p>
        </p:txBody>
      </p:sp>
      <p:sp>
        <p:nvSpPr>
          <p:cNvPr id="13318" name="TextBox 12"/>
          <p:cNvSpPr txBox="1">
            <a:spLocks noChangeArrowheads="1"/>
          </p:cNvSpPr>
          <p:nvPr/>
        </p:nvSpPr>
        <p:spPr bwMode="auto">
          <a:xfrm>
            <a:off x="3631713" y="3860006"/>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eaLnBrk="1" hangingPunct="1">
              <a:spcBef>
                <a:spcPct val="0"/>
              </a:spcBef>
              <a:buFontTx/>
              <a:buNone/>
            </a:pPr>
            <a:r>
              <a:rPr lang="en-US" altLang="en-US" sz="1800">
                <a:latin typeface="Calibri" pitchFamily="34" charset="0"/>
                <a:cs typeface="Calibri" pitchFamily="34" charset="0"/>
              </a:rPr>
              <a:t>Have made</a:t>
            </a:r>
          </a:p>
        </p:txBody>
      </p:sp>
      <p:cxnSp>
        <p:nvCxnSpPr>
          <p:cNvPr id="13319" name="Straight Arrow Connector 13"/>
          <p:cNvCxnSpPr>
            <a:cxnSpLocks noChangeShapeType="1"/>
          </p:cNvCxnSpPr>
          <p:nvPr/>
        </p:nvCxnSpPr>
        <p:spPr bwMode="auto">
          <a:xfrm>
            <a:off x="3750775" y="3885406"/>
            <a:ext cx="990600" cy="1588"/>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13320" name="TextBox 14"/>
          <p:cNvSpPr txBox="1">
            <a:spLocks noChangeArrowheads="1"/>
          </p:cNvSpPr>
          <p:nvPr/>
        </p:nvSpPr>
        <p:spPr bwMode="auto">
          <a:xfrm>
            <a:off x="3155752" y="4247212"/>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eaLnBrk="1" hangingPunct="1">
              <a:spcBef>
                <a:spcPct val="0"/>
              </a:spcBef>
              <a:buFontTx/>
              <a:buNone/>
            </a:pPr>
            <a:r>
              <a:rPr lang="en-US" altLang="en-US" sz="2400" smtClean="0">
                <a:latin typeface="Calibri" pitchFamily="34" charset="0"/>
                <a:cs typeface="Calibri" pitchFamily="34" charset="0"/>
              </a:rPr>
              <a:t>1</a:t>
            </a:r>
            <a:endParaRPr lang="en-US" altLang="en-US" sz="2400">
              <a:latin typeface="Calibri" pitchFamily="34" charset="0"/>
              <a:cs typeface="Calibri" pitchFamily="34" charset="0"/>
            </a:endParaRPr>
          </a:p>
        </p:txBody>
      </p:sp>
      <mc:AlternateContent>
        <mc:Choice Requires="a14">
          <p:sp>
            <p:nvSpPr>
              <p:cNvPr id="13321" name="TextBox 15"/>
              <p:cNvSpPr txBox="1">
                <a:spLocks noChangeArrowheads="1"/>
              </p:cNvSpPr>
              <p:nvPr/>
            </p:nvSpPr>
            <p:spPr bwMode="auto">
              <a:xfrm>
                <a:off x="5140890" y="4566442"/>
                <a:ext cx="514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a:spcBef>
                    <a:spcPct val="0"/>
                  </a:spcBef>
                  <a:buNone/>
                </a:pPr>
                <a14:m>
                  <m:oMathPara>
                    <m:oMathParaPr>
                      <m:jc/>
                    </m:oMathParaPr>
                    <m:oMath>
                      <m:r>
                        <a:rPr lang="en-US" altLang="en-US" sz="2400" i="1">
                          <a:solidFill>
                            <a:srgbClr val="0070C0"/>
                          </a:solidFill>
                          <a:latin typeface="Cambria Math"/>
                          <a:ea typeface="Cambria Math"/>
                          <a:cs typeface="Calibri" panose="020f0502020204030204" pitchFamily="34" charset="0"/>
                        </a:rPr>
                        <m:t>∞</m:t>
                      </m:r>
                    </m:oMath>
                  </m:oMathPara>
                </a14:m>
                <a:endParaRPr lang="en-US" altLang="en-US" sz="2400">
                  <a:latin typeface="Calibri" pitchFamily="34" charset="0"/>
                  <a:cs typeface="Calibri" pitchFamily="34" charset="0"/>
                </a:endParaRPr>
              </a:p>
            </p:txBody>
          </p:sp>
        </mc:Choice>
        <mc:Fallback>
          <p:sp>
            <p:nvSpPr>
              <p:cNvPr id="13321" name="TextBox 15"/>
              <p:cNvSpPr txBox="1">
                <a:spLocks noRot="1" noChangeAspect="1" noMove="1" noResize="1" noEditPoints="1" noAdjustHandles="1" noChangeArrowheads="1" noChangeShapeType="1" noTextEdit="1"/>
              </p:cNvSpPr>
              <p:nvPr/>
            </p:nvSpPr>
            <p:spPr bwMode="auto">
              <a:xfrm>
                <a:off x="5140890" y="4566442"/>
                <a:ext cx="514885" cy="461665"/>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7" name="Rectangle 9"/>
          <p:cNvSpPr>
            <a:spLocks noChangeArrowheads="1"/>
          </p:cNvSpPr>
          <p:nvPr/>
        </p:nvSpPr>
        <p:spPr bwMode="auto">
          <a:xfrm>
            <a:off x="485288" y="3504406"/>
            <a:ext cx="2667000" cy="1905000"/>
          </a:xfrm>
          <a:prstGeom prst="rect">
            <a:avLst/>
          </a:prstGeom>
          <a:noFill/>
          <a:ln w="25400">
            <a:solidFill>
              <a:schemeClr val="tx1"/>
            </a:solidFill>
            <a:miter lim="800000"/>
          </a:ln>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20675" indent="-320675" defTabSz="854075" eaLnBrk="1" hangingPunct="1">
              <a:spcBef>
                <a:spcPct val="20000"/>
              </a:spcBef>
              <a:buClr>
                <a:srgbClr val="000066"/>
              </a:buClr>
              <a:buSzPct val="75000"/>
              <a:buFont typeface="Monotype Sorts" pitchFamily="2" charset="2"/>
              <a:buChar char=" "/>
              <a:defRPr/>
            </a:pPr>
            <a:r>
              <a:rPr lang="en-GB" sz="3000" b="1" i="1">
                <a:solidFill>
                  <a:srgbClr val="000066"/>
                </a:solidFill>
                <a:latin typeface="Calibri" pitchFamily="34" charset="0"/>
                <a:cs typeface="Calibri" pitchFamily="34" charset="0"/>
              </a:rPr>
              <a:t>Customers</a:t>
            </a:r>
          </a:p>
          <a:p>
            <a:pPr marL="320675" indent="-320675" defTabSz="854075" eaLnBrk="1" hangingPunct="1">
              <a:spcBef>
                <a:spcPct val="20000"/>
              </a:spcBef>
              <a:buClr>
                <a:srgbClr val="000066"/>
              </a:buClr>
              <a:buSzPct val="75000"/>
              <a:buFont typeface="Monotype Sorts" pitchFamily="2" charset="2"/>
              <a:buChar char=" "/>
              <a:defRPr/>
            </a:pPr>
            <a:r>
              <a:rPr lang="en-GB" b="1">
                <a:solidFill>
                  <a:srgbClr val="000066"/>
                </a:solidFill>
                <a:latin typeface="Calibri" pitchFamily="34" charset="0"/>
                <a:cs typeface="Calibri" pitchFamily="34" charset="0"/>
              </a:rPr>
              <a:t>- </a:t>
            </a:r>
            <a:r>
              <a:rPr lang="en-GB" b="1" u="sng" err="1">
                <a:solidFill>
                  <a:srgbClr val="000066"/>
                </a:solidFill>
                <a:latin typeface="Calibri" pitchFamily="34" charset="0"/>
                <a:cs typeface="Calibri" pitchFamily="34" charset="0"/>
              </a:rPr>
              <a:t>CustomerID</a:t>
            </a:r>
            <a:endParaRPr lang="en-GB" b="1" u="sng">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b="1">
                <a:solidFill>
                  <a:srgbClr val="000066"/>
                </a:solidFill>
                <a:latin typeface="Calibri" pitchFamily="34" charset="0"/>
                <a:cs typeface="Calibri" pitchFamily="34" charset="0"/>
              </a:rPr>
              <a:t>- CompanyName</a:t>
            </a:r>
            <a:endParaRPr lang="en-GB" b="1">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b="1">
                <a:solidFill>
                  <a:srgbClr val="000066"/>
                </a:solidFill>
                <a:latin typeface="Calibri" pitchFamily="34" charset="0"/>
                <a:cs typeface="Calibri" pitchFamily="34" charset="0"/>
              </a:rPr>
              <a:t>- City</a:t>
            </a:r>
          </a:p>
        </p:txBody>
      </p:sp>
      <p:cxnSp>
        <p:nvCxnSpPr>
          <p:cNvPr id="3" name="Straight Arrow Connector 2"/>
          <p:cNvCxnSpPr/>
          <p:nvPr/>
        </p:nvCxnSpPr>
        <p:spPr>
          <a:xfrm>
            <a:off x="3152288" y="4229894"/>
            <a:ext cx="2503487" cy="4183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145356"/>
      </p:ext>
    </p:extLst>
  </p:cSld>
  <p:clrMapOvr>
    <a:masterClrMapping/>
  </p:clrMapOvr>
  <p:transition/>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310</a:t>
            </a:fld>
            <a:endParaRPr lang="en-US"/>
          </a:p>
        </p:txBody>
      </p:sp>
      <p:sp>
        <p:nvSpPr>
          <p:cNvPr id="3" name="Title 2"/>
          <p:cNvSpPr>
            <a:spLocks noGrp="1"/>
          </p:cNvSpPr>
          <p:nvPr>
            <p:ph type="title"/>
          </p:nvPr>
        </p:nvSpPr>
        <p:spPr/>
        <p:txBody>
          <a:bodyPr/>
          <a:lstStyle/>
          <a:p>
            <a:r>
              <a:rPr lang="en-US"/>
              <a:t>Another Example: Shirts Size</a:t>
            </a:r>
          </a:p>
        </p:txBody>
      </p:sp>
      <p:sp>
        <p:nvSpPr>
          <p:cNvPr id="4" name="Content Placeholder 3"/>
          <p:cNvSpPr>
            <a:spLocks noGrp="1"/>
          </p:cNvSpPr>
          <p:nvPr>
            <p:ph idx="1"/>
          </p:nvPr>
        </p:nvSpPr>
        <p:spPr/>
        <p:txBody>
          <a:bodyPr/>
          <a:lstStyle/>
          <a:p>
            <a:pPr>
              <a:lnSpc>
                <a:spcPct val="100000"/>
              </a:lnSpc>
            </a:pPr>
            <a:r>
              <a:rPr lang="en-US" smtClean="0"/>
              <a:t>Read </a:t>
            </a:r>
            <a:r>
              <a:rPr lang="en-US"/>
              <a:t>the file as the "old" data frame </a:t>
            </a:r>
            <a:r>
              <a:rPr lang="en-US" smtClean="0"/>
              <a:t>format</a:t>
            </a:r>
          </a:p>
          <a:p>
            <a:pPr>
              <a:lnSpc>
                <a:spcPct val="100000"/>
              </a:lnSpc>
            </a:pPr>
            <a:r>
              <a:rPr lang="en-US">
                <a:latin typeface="Courier New" panose="02070309020205020404" pitchFamily="49" charset="0"/>
                <a:cs typeface="Courier New" panose="02070309020205020404" pitchFamily="49" charset="0"/>
              </a:rPr>
              <a:t>shirts&lt;-read.csv("shirts.csv</a:t>
            </a:r>
            <a:r>
              <a:rPr lang="en-US" smtClean="0">
                <a:latin typeface="Courier New" panose="02070309020205020404" pitchFamily="49" charset="0"/>
                <a:cs typeface="Courier New" panose="02070309020205020404" pitchFamily="49" charset="0"/>
              </a:rPr>
              <a:t>")</a:t>
            </a:r>
          </a:p>
          <a:p>
            <a:pPr>
              <a:lnSpc>
                <a:spcPct val="100000"/>
              </a:lnSpc>
            </a:pPr>
            <a:endParaRPr lang="en-US"/>
          </a:p>
          <a:p>
            <a:pPr>
              <a:lnSpc>
                <a:spcPct val="100000"/>
              </a:lnSpc>
            </a:pPr>
            <a:r>
              <a:rPr lang="en-US" smtClean="0"/>
              <a:t>Setup </a:t>
            </a:r>
            <a:r>
              <a:rPr lang="en-US"/>
              <a:t>training and test sets</a:t>
            </a:r>
          </a:p>
          <a:p>
            <a:pPr>
              <a:lnSpc>
                <a:spcPct val="100000"/>
              </a:lnSpc>
            </a:pPr>
            <a:r>
              <a:rPr lang="en-US" err="1">
                <a:latin typeface="Courier New" panose="02070309020205020404" pitchFamily="49" charset="0"/>
                <a:cs typeface="Courier New" panose="02070309020205020404" pitchFamily="49" charset="0"/>
              </a:rPr>
              <a:t>test_indices &lt;- sample(1:nrow(shirts), 6)</a:t>
            </a:r>
          </a:p>
          <a:p>
            <a:pPr>
              <a:lnSpc>
                <a:spcPct val="100000"/>
              </a:lnSpc>
            </a:pPr>
            <a:r>
              <a:rPr lang="en-US" err="1">
                <a:latin typeface="Courier New" panose="02070309020205020404" pitchFamily="49" charset="0"/>
                <a:cs typeface="Courier New" panose="02070309020205020404" pitchFamily="49" charset="0"/>
              </a:rPr>
              <a:t>shirts.test &lt;- shirts[test_indices,]</a:t>
            </a:r>
          </a:p>
          <a:p>
            <a:pPr>
              <a:lnSpc>
                <a:spcPct val="100000"/>
              </a:lnSpc>
            </a:pPr>
            <a:r>
              <a:rPr lang="en-US" err="1">
                <a:latin typeface="Courier New" panose="02070309020205020404" pitchFamily="49" charset="0"/>
                <a:cs typeface="Courier New" panose="02070309020205020404" pitchFamily="49" charset="0"/>
              </a:rPr>
              <a:t>shirts.train &lt;- shirts[-test_indices,]</a:t>
            </a:r>
          </a:p>
        </p:txBody>
      </p:sp>
    </p:spTree>
    <p:extLst>
      <p:ext uri="{BB962C8B-B14F-4D97-AF65-F5344CB8AC3E}">
        <p14:creationId xmlns:p14="http://schemas.microsoft.com/office/powerpoint/2010/main" val="3460042371"/>
      </p:ext>
    </p:extLst>
  </p:cSld>
  <p:clrMapOvr>
    <a:masterClrMapping/>
  </p:clrMapOvr>
  <p:transition/>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311</a:t>
            </a:fld>
            <a:endParaRPr lang="en-US"/>
          </a:p>
        </p:txBody>
      </p:sp>
      <p:sp>
        <p:nvSpPr>
          <p:cNvPr id="3" name="Title 2"/>
          <p:cNvSpPr>
            <a:spLocks noGrp="1"/>
          </p:cNvSpPr>
          <p:nvPr>
            <p:ph type="title"/>
          </p:nvPr>
        </p:nvSpPr>
        <p:spPr/>
        <p:txBody>
          <a:bodyPr/>
          <a:lstStyle/>
          <a:p>
            <a:r>
              <a:rPr lang="en-US"/>
              <a:t>Another Example: Shirts Size</a:t>
            </a:r>
          </a:p>
        </p:txBody>
      </p:sp>
      <p:sp>
        <p:nvSpPr>
          <p:cNvPr id="4" name="Content Placeholder 3"/>
          <p:cNvSpPr>
            <a:spLocks noGrp="1"/>
          </p:cNvSpPr>
          <p:nvPr>
            <p:ph idx="1"/>
          </p:nvPr>
        </p:nvSpPr>
        <p:spPr/>
        <p:txBody>
          <a:bodyPr/>
          <a:lstStyle/>
          <a:p>
            <a:pPr>
              <a:lnSpc>
                <a:spcPct val="100000"/>
              </a:lnSpc>
            </a:pPr>
            <a:r>
              <a:rPr lang="en-US"/>
              <a:t>R</a:t>
            </a:r>
            <a:r>
              <a:rPr lang="en-US" smtClean="0"/>
              <a:t>un </a:t>
            </a:r>
            <a:r>
              <a:rPr lang="en-US"/>
              <a:t>KNN for </a:t>
            </a:r>
            <a:r>
              <a:rPr lang="en-US" u="sng"/>
              <a:t>the training set</a:t>
            </a:r>
          </a:p>
          <a:p>
            <a:pPr>
              <a:lnSpc>
                <a:spcPct val="100000"/>
              </a:lnSpc>
            </a:pPr>
            <a:r>
              <a:rPr lang="en-US" err="1">
                <a:latin typeface="Courier New" panose="02070309020205020404" pitchFamily="49" charset="0"/>
                <a:cs typeface="Courier New" panose="02070309020205020404" pitchFamily="49" charset="0"/>
              </a:rPr>
              <a:t>pred.train &lt;- knn(shirts.train[,c(1,2)],shirts.train[,c(1,2)],shirts.train[,3],k=5)</a:t>
            </a:r>
          </a:p>
          <a:p>
            <a:pPr>
              <a:lnSpc>
                <a:spcPct val="100000"/>
              </a:lnSpc>
            </a:pPr>
            <a:r>
              <a:rPr lang="en-US"/>
              <a:t>E</a:t>
            </a:r>
            <a:r>
              <a:rPr lang="en-US" smtClean="0"/>
              <a:t>valuate </a:t>
            </a:r>
            <a:r>
              <a:rPr lang="en-US"/>
              <a:t>the performance</a:t>
            </a:r>
          </a:p>
          <a:p>
            <a:pPr>
              <a:lnSpc>
                <a:spcPct val="100000"/>
              </a:lnSpc>
            </a:pPr>
            <a:r>
              <a:rPr lang="en-US">
                <a:latin typeface="Courier New" panose="02070309020205020404" pitchFamily="49" charset="0"/>
                <a:cs typeface="Courier New" panose="02070309020205020404" pitchFamily="49" charset="0"/>
              </a:rPr>
              <a:t>table(shirts.train[,3], pred.train</a:t>
            </a:r>
            <a:r>
              <a:rPr lang="en-US" smtClean="0">
                <a:latin typeface="Courier New" panose="02070309020205020404" pitchFamily="49" charset="0"/>
                <a:cs typeface="Courier New" panose="02070309020205020404" pitchFamily="49" charset="0"/>
              </a:rPr>
              <a:t>)</a:t>
            </a:r>
          </a:p>
          <a:p>
            <a:pPr>
              <a:lnSpc>
                <a:spcPct val="100000"/>
              </a:lnSpc>
            </a:pPr>
            <a:endParaRPr lang="en-US"/>
          </a:p>
          <a:p>
            <a:pPr>
              <a:lnSpc>
                <a:spcPct val="100000"/>
              </a:lnSpc>
            </a:pPr>
            <a:r>
              <a:rPr lang="en-US" smtClean="0"/>
              <a:t>Your turn: run KNN and evaluate the performance for the test set</a:t>
            </a:r>
            <a:endParaRPr lang="en-US"/>
          </a:p>
        </p:txBody>
      </p:sp>
    </p:spTree>
    <p:extLst>
      <p:ext uri="{BB962C8B-B14F-4D97-AF65-F5344CB8AC3E}">
        <p14:creationId xmlns:p14="http://schemas.microsoft.com/office/powerpoint/2010/main" val="3339445086"/>
      </p:ext>
    </p:extLst>
  </p:cSld>
  <p:clrMapOvr>
    <a:masterClrMapping/>
  </p:clrMapOvr>
  <p:transition/>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312</a:t>
            </a:fld>
            <a:endParaRPr lang="en-US"/>
          </a:p>
        </p:txBody>
      </p:sp>
      <p:sp>
        <p:nvSpPr>
          <p:cNvPr id="3" name="Title 2"/>
          <p:cNvSpPr>
            <a:spLocks noGrp="1"/>
          </p:cNvSpPr>
          <p:nvPr>
            <p:ph type="title"/>
          </p:nvPr>
        </p:nvSpPr>
        <p:spPr/>
        <p:txBody>
          <a:bodyPr/>
          <a:lstStyle/>
          <a:p>
            <a:r>
              <a:rPr lang="en-US" smtClean="0"/>
              <a:t>Classification Error</a:t>
            </a:r>
            <a:endParaRPr lang="en-US"/>
          </a:p>
        </p:txBody>
      </p:sp>
      <mc:AlternateContent>
        <mc:Choice Requires="a14">
          <p:sp>
            <p:nvSpPr>
              <p:cNvPr id="4" name="Content Placeholder 3"/>
              <p:cNvSpPr>
                <a:spLocks noGrp="1"/>
              </p:cNvSpPr>
              <p:nvPr>
                <p:ph idx="1"/>
              </p:nvPr>
            </p:nvSpPr>
            <p:spPr/>
            <p:txBody>
              <a:bodyPr/>
              <a:lstStyle/>
              <a:p>
                <a:r>
                  <a:rPr lang="en-US" b="1"/>
                  <a:t>Classification confusion </a:t>
                </a:r>
                <a:r>
                  <a:rPr lang="en-US" b="1" smtClean="0"/>
                  <a:t>matrix</a:t>
                </a:r>
              </a:p>
              <a:p>
                <a:endParaRPr lang="en-US" b="1"/>
              </a:p>
              <a:p>
                <a:endParaRPr lang="en-US" b="1" smtClean="0"/>
              </a:p>
              <a:p>
                <a:pPr marL="342900" indent="-342900">
                  <a:spcBef>
                    <a:spcPts val="1200"/>
                  </a:spcBef>
                  <a:buFont typeface="Arial" pitchFamily="34" charset="0"/>
                  <a:buChar char="•"/>
                </a:pPr>
                <a:r>
                  <a:rPr lang="en-US" b="1"/>
                  <a:t>Overall Error Rate</a:t>
                </a:r>
                <a:r>
                  <a:rPr lang="en-US"/>
                  <a:t>: percentage of misclassified observations</a:t>
                </a:r>
              </a:p>
              <a:p>
                <a:pPr marL="937260" lvl="1" indent="-342900">
                  <a:lnSpc>
                    <a:spcPct val="100000"/>
                  </a:lnSpc>
                </a:pPr>
                <a:r>
                  <a:rPr lang="en-US"/>
                  <a:t>Measure of classification accuracy are based on the classification confusion matrix.</a:t>
                </a:r>
              </a:p>
              <a:p>
                <a:pPr lvl="1" indent="0">
                  <a:buNone/>
                </a:pPr>
                <a14:m>
                  <m:oMathPara>
                    <m:oMathParaPr>
                      <m:jc/>
                    </m:oMathParaPr>
                    <m:oMath>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𝑛</m:t>
                              </m:r>
                            </m:e>
                            <m:sub>
                              <m:r>
                                <a:rPr lang="en-US" i="1">
                                  <a:latin typeface="Cambria Math"/>
                                </a:rPr>
                                <m:t>10</m:t>
                              </m:r>
                            </m:sub>
                          </m:sSub>
                          <m:r>
                            <a:rPr lang="en-US" i="1">
                              <a:latin typeface="Cambria Math"/>
                            </a:rPr>
                            <m:t>+</m:t>
                          </m:r>
                          <m:sSub>
                            <m:sSubPr>
                              <m:ctrlPr>
                                <a:rPr lang="en-US" i="1">
                                  <a:latin typeface="Cambria Math" panose="02040503050406030204" pitchFamily="18" charset="0"/>
                                </a:rPr>
                              </m:ctrlPr>
                            </m:sSubPr>
                            <m:e>
                              <m:r>
                                <a:rPr lang="en-US" i="1">
                                  <a:latin typeface="Cambria Math"/>
                                </a:rPr>
                                <m:t>𝑛</m:t>
                              </m:r>
                            </m:e>
                            <m:sub>
                              <m:r>
                                <a:rPr lang="en-US" i="1">
                                  <a:latin typeface="Cambria Math"/>
                                </a:rPr>
                                <m:t>01</m:t>
                              </m:r>
                            </m:sub>
                          </m:sSub>
                        </m:num>
                        <m:den>
                          <m:sSub>
                            <m:sSubPr>
                              <m:ctrlPr>
                                <a:rPr lang="en-US" i="1">
                                  <a:latin typeface="Cambria Math" panose="02040503050406030204" pitchFamily="18" charset="0"/>
                                </a:rPr>
                              </m:ctrlPr>
                            </m:sSubPr>
                            <m:e>
                              <m:r>
                                <a:rPr lang="en-US" i="1">
                                  <a:latin typeface="Cambria Math"/>
                                </a:rPr>
                                <m:t>𝑛</m:t>
                              </m:r>
                            </m:e>
                            <m:sub>
                              <m:r>
                                <a:rPr lang="en-US" i="1">
                                  <a:latin typeface="Cambria Math"/>
                                </a:rPr>
                                <m:t>11</m:t>
                              </m:r>
                            </m:sub>
                          </m:sSub>
                          <m:r>
                            <a:rPr lang="en-US" i="1">
                              <a:latin typeface="Cambria Math"/>
                            </a:rPr>
                            <m:t> +</m:t>
                          </m:r>
                          <m:sSub>
                            <m:sSubPr>
                              <m:ctrlPr>
                                <a:rPr lang="en-US" i="1">
                                  <a:latin typeface="Cambria Math" panose="02040503050406030204" pitchFamily="18" charset="0"/>
                                </a:rPr>
                              </m:ctrlPr>
                            </m:sSubPr>
                            <m:e>
                              <m:r>
                                <a:rPr lang="en-US" i="1">
                                  <a:latin typeface="Cambria Math"/>
                                </a:rPr>
                                <m:t>𝑛</m:t>
                              </m:r>
                            </m:e>
                            <m:sub>
                              <m:r>
                                <a:rPr lang="en-US" i="1">
                                  <a:latin typeface="Cambria Math"/>
                                </a:rPr>
                                <m:t>10</m:t>
                              </m:r>
                            </m:sub>
                          </m:sSub>
                          <m:r>
                            <a:rPr lang="en-US" i="1">
                              <a:latin typeface="Cambria Math"/>
                            </a:rPr>
                            <m:t> +</m:t>
                          </m:r>
                          <m:sSub>
                            <m:sSubPr>
                              <m:ctrlPr>
                                <a:rPr lang="en-US" i="1">
                                  <a:latin typeface="Cambria Math" panose="02040503050406030204" pitchFamily="18" charset="0"/>
                                </a:rPr>
                              </m:ctrlPr>
                            </m:sSubPr>
                            <m:e>
                              <m:r>
                                <a:rPr lang="en-US" i="1">
                                  <a:latin typeface="Cambria Math"/>
                                </a:rPr>
                                <m:t>𝑛</m:t>
                              </m:r>
                            </m:e>
                            <m:sub>
                              <m:r>
                                <a:rPr lang="en-US" i="1">
                                  <a:latin typeface="Cambria Math"/>
                                </a:rPr>
                                <m:t>01</m:t>
                              </m:r>
                            </m:sub>
                          </m:sSub>
                          <m:r>
                            <a:rPr lang="en-US" i="1">
                              <a:latin typeface="Cambria Math"/>
                            </a:rPr>
                            <m:t> + </m:t>
                          </m:r>
                          <m:sSub>
                            <m:sSubPr>
                              <m:ctrlPr>
                                <a:rPr lang="en-US" i="1">
                                  <a:latin typeface="Cambria Math" panose="02040503050406030204" pitchFamily="18" charset="0"/>
                                </a:rPr>
                              </m:ctrlPr>
                            </m:sSubPr>
                            <m:e>
                              <m:r>
                                <a:rPr lang="en-US" i="1">
                                  <a:latin typeface="Cambria Math"/>
                                </a:rPr>
                                <m:t>𝑛</m:t>
                              </m:r>
                            </m:e>
                            <m:sub>
                              <m:r>
                                <a:rPr lang="en-US" i="1">
                                  <a:latin typeface="Cambria Math"/>
                                </a:rPr>
                                <m:t>00</m:t>
                              </m:r>
                            </m:sub>
                          </m:sSub>
                        </m:den>
                      </m:f>
                    </m:oMath>
                  </m:oMathPara>
                </a14:m>
                <a:endParaRPr lang="en-US" b="1"/>
              </a:p>
              <a:p>
                <a:endParaRPr lang="en-US"/>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a:blip r:embed="rId2"/>
                <a:stretch>
                  <a:fillRect l="-1051" r="0"/>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2514600"/>
            <a:ext cx="77724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9779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313</a:t>
            </a:fld>
            <a:endParaRPr lang="en-US"/>
          </a:p>
        </p:txBody>
      </p:sp>
      <p:sp>
        <p:nvSpPr>
          <p:cNvPr id="3" name="Title 2"/>
          <p:cNvSpPr>
            <a:spLocks noGrp="1"/>
          </p:cNvSpPr>
          <p:nvPr>
            <p:ph type="title"/>
          </p:nvPr>
        </p:nvSpPr>
        <p:spPr/>
        <p:txBody>
          <a:bodyPr/>
          <a:lstStyle/>
          <a:p>
            <a:r>
              <a:rPr lang="en-US"/>
              <a:t>Classification Error</a:t>
            </a:r>
          </a:p>
        </p:txBody>
      </p:sp>
      <mc:AlternateContent>
        <mc:Choice Requires="a14">
          <p:sp>
            <p:nvSpPr>
              <p:cNvPr id="4" name="Content Placeholder 3"/>
              <p:cNvSpPr>
                <a:spLocks noGrp="1"/>
              </p:cNvSpPr>
              <p:nvPr>
                <p:ph idx="1"/>
              </p:nvPr>
            </p:nvSpPr>
            <p:spPr/>
            <p:txBody>
              <a:bodyPr/>
              <a:lstStyle/>
              <a:p>
                <a:pPr>
                  <a:lnSpc>
                    <a:spcPct val="100000"/>
                  </a:lnSpc>
                </a:pPr>
                <a:r>
                  <a:rPr lang="en-US"/>
                  <a:t>We define error rate with respect to the individual classes to account for the assymetric costs in misclassification:</a:t>
                </a:r>
              </a:p>
              <a:p>
                <a:pPr>
                  <a:lnSpc>
                    <a:spcPct val="100000"/>
                  </a:lnSpc>
                </a:pPr>
                <a:r>
                  <a:rPr lang="en-US"/>
                  <a:t>Class 1 error rate</a:t>
                </a:r>
                <a:r>
                  <a:rPr lang="en-US" b="1"/>
                  <a:t> </a:t>
                </a:r>
                <a:r>
                  <a:rPr lang="en-US"/>
                  <a:t>= </a:t>
                </a:r>
                <a14:m>
                  <m:oMathPara>
                    <m:oMathParaPr>
                      <m:jc/>
                    </m:oMathParaPr>
                    <m:oMath>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𝑛</m:t>
                              </m:r>
                            </m:e>
                            <m:sub>
                              <m:r>
                                <a:rPr lang="en-US" i="1">
                                  <a:latin typeface="Cambria Math"/>
                                </a:rPr>
                                <m:t>10</m:t>
                              </m:r>
                            </m:sub>
                          </m:sSub>
                        </m:num>
                        <m:den>
                          <m:sSub>
                            <m:sSubPr>
                              <m:ctrlPr>
                                <a:rPr lang="en-US" i="1">
                                  <a:latin typeface="Cambria Math" panose="02040503050406030204" pitchFamily="18" charset="0"/>
                                </a:rPr>
                              </m:ctrlPr>
                            </m:sSubPr>
                            <m:e>
                              <m:r>
                                <a:rPr lang="en-US" i="1">
                                  <a:latin typeface="Cambria Math"/>
                                </a:rPr>
                                <m:t>𝑛</m:t>
                              </m:r>
                            </m:e>
                            <m:sub>
                              <m:r>
                                <a:rPr lang="en-US" i="1">
                                  <a:latin typeface="Cambria Math"/>
                                </a:rPr>
                                <m:t>11</m:t>
                              </m:r>
                            </m:sub>
                          </m:sSub>
                          <m:r>
                            <a:rPr lang="en-US" i="1">
                              <a:latin typeface="Cambria Math"/>
                            </a:rPr>
                            <m:t> +</m:t>
                          </m:r>
                          <m:sSub>
                            <m:sSubPr>
                              <m:ctrlPr>
                                <a:rPr lang="en-US" i="1">
                                  <a:latin typeface="Cambria Math" panose="02040503050406030204" pitchFamily="18" charset="0"/>
                                </a:rPr>
                              </m:ctrlPr>
                            </m:sSubPr>
                            <m:e>
                              <m:r>
                                <a:rPr lang="en-US" i="1">
                                  <a:latin typeface="Cambria Math"/>
                                </a:rPr>
                                <m:t>𝑛</m:t>
                              </m:r>
                            </m:e>
                            <m:sub>
                              <m:r>
                                <a:rPr lang="en-US" i="1">
                                  <a:latin typeface="Cambria Math"/>
                                </a:rPr>
                                <m:t>10</m:t>
                              </m:r>
                            </m:sub>
                          </m:sSub>
                        </m:den>
                      </m:f>
                    </m:oMath>
                  </m:oMathPara>
                </a14:m>
                <a:r>
                  <a:rPr lang="en-US"/>
                  <a:t>;    Class 0 error rate</a:t>
                </a:r>
                <a:r>
                  <a:rPr lang="en-US" b="1"/>
                  <a:t> </a:t>
                </a:r>
                <a:r>
                  <a:rPr lang="en-US"/>
                  <a:t>= </a:t>
                </a:r>
                <a14:m>
                  <m:oMathPara>
                    <m:oMathParaPr>
                      <m:jc/>
                    </m:oMathParaPr>
                    <m:oMath>
                      <m:f>
                        <m:fPr>
                          <m:type m:val="ba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𝑛</m:t>
                              </m:r>
                            </m:e>
                            <m:sub>
                              <m:r>
                                <a:rPr lang="en-US" i="1">
                                  <a:latin typeface="Cambria Math"/>
                                </a:rPr>
                                <m:t>01</m:t>
                              </m:r>
                            </m:sub>
                          </m:sSub>
                        </m:num>
                        <m:den>
                          <m:sSub>
                            <m:sSubPr>
                              <m:ctrlPr>
                                <a:rPr lang="en-US" i="1">
                                  <a:latin typeface="Cambria Math" panose="02040503050406030204" pitchFamily="18" charset="0"/>
                                </a:rPr>
                              </m:ctrlPr>
                            </m:sSubPr>
                            <m:e>
                              <m:r>
                                <a:rPr lang="en-US" i="1">
                                  <a:latin typeface="Cambria Math"/>
                                </a:rPr>
                                <m:t>𝑛</m:t>
                              </m:r>
                            </m:e>
                            <m:sub>
                              <m:r>
                                <a:rPr lang="en-US" i="1">
                                  <a:latin typeface="Cambria Math"/>
                                </a:rPr>
                                <m:t>01</m:t>
                              </m:r>
                            </m:sub>
                          </m:sSub>
                          <m:r>
                            <a:rPr lang="en-US" i="1">
                              <a:latin typeface="Cambria Math"/>
                            </a:rPr>
                            <m:t> +</m:t>
                          </m:r>
                          <m:sSub>
                            <m:sSubPr>
                              <m:ctrlPr>
                                <a:rPr lang="en-US" i="1">
                                  <a:latin typeface="Cambria Math" panose="02040503050406030204" pitchFamily="18" charset="0"/>
                                </a:rPr>
                              </m:ctrlPr>
                            </m:sSubPr>
                            <m:e>
                              <m:r>
                                <a:rPr lang="en-US" i="1">
                                  <a:latin typeface="Cambria Math"/>
                                </a:rPr>
                                <m:t>𝑛</m:t>
                              </m:r>
                            </m:e>
                            <m:sub>
                              <m:r>
                                <a:rPr lang="en-US" i="1">
                                  <a:latin typeface="Cambria Math"/>
                                </a:rPr>
                                <m:t>00</m:t>
                              </m:r>
                            </m:sub>
                          </m:sSub>
                        </m:den>
                      </m:f>
                    </m:oMath>
                  </m:oMathPara>
                </a14:m>
                <a:endParaRPr lang="en-US" smtClean="0"/>
              </a:p>
              <a:p>
                <a:pPr marL="342900" indent="-342900">
                  <a:lnSpc>
                    <a:spcPct val="100000"/>
                  </a:lnSpc>
                  <a:buFont typeface="Arial" pitchFamily="34" charset="0"/>
                  <a:buChar char="•"/>
                </a:pPr>
                <a:r>
                  <a:rPr lang="en-US" smtClean="0"/>
                  <a:t>Example: cancer diagnosis (if one has cancer, then 1 or positive)</a:t>
                </a:r>
              </a:p>
              <a:p>
                <a:pPr marL="937260" lvl="1" indent="-342900">
                  <a:lnSpc>
                    <a:spcPct val="100000"/>
                  </a:lnSpc>
                </a:pPr>
                <a:r>
                  <a:rPr lang="en-US" smtClean="0"/>
                  <a:t>Class 1 error (false negative): A patient has a cancer, but a test says no cancer</a:t>
                </a:r>
              </a:p>
              <a:p>
                <a:pPr marL="937260" lvl="1" indent="-342900">
                  <a:lnSpc>
                    <a:spcPct val="100000"/>
                  </a:lnSpc>
                </a:pPr>
                <a:r>
                  <a:rPr lang="en-US" smtClean="0"/>
                  <a:t>Class 0 error (false positive): A patient is healthy, but a test says that he/she has a cancer</a:t>
                </a:r>
                <a:endParaRPr lang="en-US"/>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a:blip r:embed="rId2"/>
                <a:stretch>
                  <a:fillRect l="-1051" t="-893" r="-1331" b="0"/>
                </a:stretch>
              </a:blipFill>
            </p:spPr>
            <p:txBody>
              <a:bodyPr/>
              <a:lstStyle/>
              <a:p>
                <a:r>
                  <a:rPr lang="en-US">
                    <a:noFill/>
                  </a:rPr>
                  <a:t> </a:t>
                </a:r>
              </a:p>
            </p:txBody>
          </p:sp>
        </mc:Fallback>
      </mc:AlternateContent>
    </p:spTree>
    <p:extLst>
      <p:ext uri="{BB962C8B-B14F-4D97-AF65-F5344CB8AC3E}">
        <p14:creationId xmlns:p14="http://schemas.microsoft.com/office/powerpoint/2010/main" val="2207714598"/>
      </p:ext>
    </p:extLst>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314</a:t>
            </a:fld>
            <a:endParaRPr lang="en-US"/>
          </a:p>
        </p:txBody>
      </p:sp>
      <p:sp>
        <p:nvSpPr>
          <p:cNvPr id="3" name="Title 2"/>
          <p:cNvSpPr>
            <a:spLocks noGrp="1"/>
          </p:cNvSpPr>
          <p:nvPr>
            <p:ph type="title"/>
          </p:nvPr>
        </p:nvSpPr>
        <p:spPr/>
        <p:txBody>
          <a:bodyPr/>
          <a:lstStyle/>
          <a:p>
            <a:r>
              <a:rPr lang="en-US"/>
              <a:t>Classification Error</a:t>
            </a:r>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There is a trade-off between Class 0 and 1 error rates!</a:t>
            </a:r>
          </a:p>
          <a:p>
            <a:pPr marL="937260" lvl="1" indent="-342900">
              <a:lnSpc>
                <a:spcPct val="100000"/>
              </a:lnSpc>
            </a:pPr>
            <a:r>
              <a:rPr lang="en-US" kern="1200" smtClean="0">
                <a:solidFill>
                  <a:schemeClr val="tx1"/>
                </a:solidFill>
              </a:rPr>
              <a:t>If a (lousy) test says everyone has a cancer, then it would not miss any cancer patient </a:t>
            </a:r>
            <a:r>
              <a:rPr lang="en-US" kern="1200" smtClean="0">
                <a:solidFill>
                  <a:schemeClr val="tx1"/>
                </a:solidFill>
                <a:sym typeface="Wingdings" panose="05000000000000000000" pitchFamily="2" charset="2"/>
              </a:rPr>
              <a:t> zero class 1 error rate, but high class 0 error rate</a:t>
            </a:r>
            <a:endParaRPr lang="en-US" kern="1200" smtClean="0">
              <a:solidFill>
                <a:schemeClr val="tx1"/>
              </a:solidFill>
            </a:endParaRPr>
          </a:p>
          <a:p>
            <a:pPr marL="342900" indent="-342900">
              <a:lnSpc>
                <a:spcPct val="100000"/>
              </a:lnSpc>
              <a:buFont typeface="Arial" pitchFamily="34" charset="0"/>
              <a:buChar char="•"/>
            </a:pPr>
            <a:r>
              <a:rPr lang="en-US" kern="1200" smtClean="0">
                <a:solidFill>
                  <a:schemeClr val="tx1"/>
                </a:solidFill>
              </a:rPr>
              <a:t>Most </a:t>
            </a:r>
            <a:r>
              <a:rPr lang="en-US" kern="1200">
                <a:solidFill>
                  <a:schemeClr val="tx1"/>
                </a:solidFill>
              </a:rPr>
              <a:t>classification algorithms first estimate an observation’s probability of Class 1 </a:t>
            </a:r>
            <a:r>
              <a:rPr lang="en-US" kern="1200" smtClean="0">
                <a:solidFill>
                  <a:schemeClr val="tx1"/>
                </a:solidFill>
              </a:rPr>
              <a:t>membership and use a </a:t>
            </a:r>
            <a:r>
              <a:rPr lang="en-US" b="1" kern="1200" smtClean="0">
                <a:solidFill>
                  <a:schemeClr val="tx1"/>
                </a:solidFill>
              </a:rPr>
              <a:t>cutoff value</a:t>
            </a:r>
          </a:p>
          <a:p>
            <a:pPr marL="937260" lvl="1" indent="-342900">
              <a:lnSpc>
                <a:spcPct val="100000"/>
              </a:lnSpc>
            </a:pPr>
            <a:r>
              <a:rPr lang="en-US" kern="1200" smtClean="0">
                <a:solidFill>
                  <a:schemeClr val="tx1"/>
                </a:solidFill>
              </a:rPr>
              <a:t>If the probability meets or exceeds the cutoff value, then assign class 1, otherwise class 0</a:t>
            </a:r>
          </a:p>
          <a:p>
            <a:pPr marL="937260" lvl="1" indent="-342900">
              <a:lnSpc>
                <a:spcPct val="100000"/>
              </a:lnSpc>
            </a:pPr>
            <a:r>
              <a:rPr lang="en-US" kern="1200" smtClean="0">
                <a:solidFill>
                  <a:schemeClr val="tx1"/>
                </a:solidFill>
              </a:rPr>
              <a:t>For KNN, the default cutoff value is 0.5</a:t>
            </a:r>
            <a:endParaRPr lang="en-US" smtClean="0"/>
          </a:p>
          <a:p>
            <a:pPr marL="342900" indent="-342900">
              <a:lnSpc>
                <a:spcPct val="100000"/>
              </a:lnSpc>
              <a:buFont typeface="Arial" pitchFamily="34" charset="0"/>
              <a:buChar char="•"/>
            </a:pPr>
            <a:r>
              <a:rPr lang="en-US" smtClean="0"/>
              <a:t>As we decrease the cutoff value …</a:t>
            </a:r>
            <a:endParaRPr lang="en-US"/>
          </a:p>
        </p:txBody>
      </p:sp>
    </p:spTree>
    <p:extLst>
      <p:ext uri="{BB962C8B-B14F-4D97-AF65-F5344CB8AC3E}">
        <p14:creationId xmlns:p14="http://schemas.microsoft.com/office/powerpoint/2010/main" val="32463937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normAutofit/>
          </a:bodyPr>
          <a:lstStyle/>
          <a:p>
            <a:r>
              <a:rPr lang="en-US" sz="3200" smtClean="0"/>
              <a:t>Example Plot: </a:t>
            </a:r>
            <a:br>
              <a:rPr lang="en-US" sz="3200" smtClean="0"/>
            </a:br>
            <a:r>
              <a:rPr lang="en-US" sz="3200" smtClean="0"/>
              <a:t>Classification Error Rates versus Cutoff Value</a:t>
            </a:r>
            <a:endParaRPr lang="en-US" sz="3200"/>
          </a:p>
        </p:txBody>
      </p:sp>
      <p:sp>
        <p:nvSpPr>
          <p:cNvPr id="5" name="Slide Number Placeholder 4"/>
          <p:cNvSpPr>
            <a:spLocks noGrp="1"/>
          </p:cNvSpPr>
          <p:nvPr>
            <p:ph type="sldNum" sz="quarter" idx="12"/>
          </p:nvPr>
        </p:nvSpPr>
        <p:spPr/>
        <p:txBody>
          <a:bodyPr/>
          <a:lstStyle/>
          <a:p>
            <a:fld id="{4556B232-9F89-4083-B3BB-DDC8E5903F80}" type="slidenum">
              <a:rPr lang="en-US" smtClean="0"/>
              <a:t>315</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9657" y="2362200"/>
            <a:ext cx="7184687" cy="385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197585"/>
      </p:ext>
    </p:extLst>
  </p:cSld>
  <p:clrMapOvr>
    <a:masterClrMapping/>
  </p:clrMapOvr>
  <p:transition/>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2" name="Rectangle 2"/>
          <p:cNvSpPr>
            <a:spLocks noGrp="1" noChangeArrowheads="1"/>
          </p:cNvSpPr>
          <p:nvPr>
            <p:ph type="title"/>
          </p:nvPr>
        </p:nvSpPr>
        <p:spPr>
          <a:xfrm>
            <a:off x="228600" y="381000"/>
            <a:ext cx="8690112" cy="1066800"/>
          </a:xfrm>
        </p:spPr>
        <p:txBody>
          <a:bodyPr/>
          <a:lstStyle/>
          <a:p>
            <a:pPr eaLnBrk="1" hangingPunct="1"/>
            <a:r>
              <a:rPr lang="en-US" altLang="en-US" smtClean="0"/>
              <a:t>Overfitting</a:t>
            </a:r>
          </a:p>
        </p:txBody>
      </p:sp>
      <p:sp>
        <p:nvSpPr>
          <p:cNvPr id="25603" name="Rectangle 3"/>
          <p:cNvSpPr>
            <a:spLocks noGrp="1" noChangeArrowheads="1"/>
          </p:cNvSpPr>
          <p:nvPr>
            <p:ph type="body" idx="4294967295"/>
          </p:nvPr>
        </p:nvSpPr>
        <p:spPr>
          <a:xfrm>
            <a:off x="228600" y="1600200"/>
            <a:ext cx="8690112" cy="4764156"/>
          </a:xfrm>
          <a:ln>
            <a:noFill/>
          </a:ln>
        </p:spPr>
        <p:txBody>
          <a:bodyPr/>
          <a:lstStyle/>
          <a:p>
            <a:pPr marL="358775" indent="-358775" eaLnBrk="1" hangingPunct="1">
              <a:lnSpc>
                <a:spcPct val="100000"/>
              </a:lnSpc>
              <a:buFont typeface="Wingdings" panose="05000000000000000000" pitchFamily="2" charset="2"/>
              <a:buChar char="v"/>
            </a:pPr>
            <a:r>
              <a:rPr lang="en-US" altLang="en-US" b="1" smtClean="0"/>
              <a:t>Definition</a:t>
            </a:r>
            <a:r>
              <a:rPr lang="en-US" altLang="en-US" smtClean="0"/>
              <a:t>: If your machine learning algorithm fits noise (</a:t>
            </a:r>
            <a:r>
              <a:rPr lang="en-US" altLang="en-US" i="1" smtClean="0"/>
              <a:t>i.e. </a:t>
            </a:r>
            <a:r>
              <a:rPr lang="en-US" altLang="en-US" smtClean="0"/>
              <a:t>pays attention to parts of the data that are irrelevant) it is </a:t>
            </a:r>
            <a:r>
              <a:rPr lang="en-US" altLang="en-US" smtClean="0">
                <a:solidFill>
                  <a:schemeClr val="hlink"/>
                </a:solidFill>
              </a:rPr>
              <a:t>overfitting</a:t>
            </a:r>
            <a:endParaRPr lang="en-US" altLang="en-US" smtClean="0"/>
          </a:p>
          <a:p>
            <a:pPr marL="358775" indent="-358775" eaLnBrk="1" hangingPunct="1">
              <a:lnSpc>
                <a:spcPct val="100000"/>
              </a:lnSpc>
              <a:buFont typeface="Wingdings" panose="05000000000000000000" pitchFamily="2" charset="2"/>
              <a:buChar char="v"/>
            </a:pPr>
            <a:r>
              <a:rPr lang="en-US" altLang="en-US" b="1" smtClean="0"/>
              <a:t>“Signal” and noise (conceptually)</a:t>
            </a:r>
            <a:r>
              <a:rPr lang="en-US" altLang="en-US" smtClean="0"/>
              <a:t>: </a:t>
            </a:r>
          </a:p>
          <a:p>
            <a:pPr marL="953135" lvl="1" indent="-358775">
              <a:lnSpc>
                <a:spcPct val="100000"/>
              </a:lnSpc>
              <a:buFont typeface="Wingdings" panose="05000000000000000000" pitchFamily="2" charset="2"/>
              <a:buChar char="v"/>
            </a:pPr>
            <a:r>
              <a:rPr lang="en-US" altLang="en-US" smtClean="0"/>
              <a:t>Your data is often a combination of “signal” and noise</a:t>
            </a:r>
          </a:p>
          <a:p>
            <a:pPr marL="953135" lvl="1" indent="-358775">
              <a:lnSpc>
                <a:spcPct val="100000"/>
              </a:lnSpc>
              <a:buFont typeface="Wingdings" panose="05000000000000000000" pitchFamily="2" charset="2"/>
              <a:buChar char="v"/>
            </a:pPr>
            <a:r>
              <a:rPr lang="en-US" altLang="en-US" smtClean="0"/>
              <a:t>When you get the </a:t>
            </a:r>
            <a:r>
              <a:rPr lang="en-US" altLang="en-US"/>
              <a:t>same kind of </a:t>
            </a:r>
            <a:r>
              <a:rPr lang="en-US" altLang="en-US" smtClean="0"/>
              <a:t>but different </a:t>
            </a:r>
            <a:r>
              <a:rPr lang="en-US" altLang="en-US"/>
              <a:t>data </a:t>
            </a:r>
            <a:r>
              <a:rPr lang="en-US" altLang="en-US" smtClean="0"/>
              <a:t>set, you still observe the same “signal”, but not the same random noise</a:t>
            </a:r>
          </a:p>
          <a:p>
            <a:pPr marL="358775" indent="-358775" eaLnBrk="1" hangingPunct="1">
              <a:lnSpc>
                <a:spcPct val="100000"/>
              </a:lnSpc>
              <a:buFont typeface="Wingdings" panose="05000000000000000000" pitchFamily="2" charset="2"/>
              <a:buChar char="v"/>
            </a:pPr>
            <a:r>
              <a:rPr lang="en-US" altLang="en-US" b="1" smtClean="0"/>
              <a:t>Fact</a:t>
            </a:r>
            <a:r>
              <a:rPr lang="en-US" altLang="en-US" smtClean="0"/>
              <a:t> (theoretical and empirical): If your machine learning algorithm is overfitting to training set data then it may perform worse on test set data</a:t>
            </a:r>
          </a:p>
        </p:txBody>
      </p:sp>
    </p:spTree>
    <p:extLst>
      <p:ext uri="{BB962C8B-B14F-4D97-AF65-F5344CB8AC3E}">
        <p14:creationId xmlns:p14="http://schemas.microsoft.com/office/powerpoint/2010/main" val="2157866953"/>
      </p:ext>
    </p:extLst>
  </p:cSld>
  <p:clrMapOvr>
    <a:masterClrMapping/>
  </p:clrMapOvr>
  <p:transition/>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9937" name="Picture 1" descr="C:\Users\WXJ\AppData\Roaming\Tencent\Users\651237551\QQ\WinTemp\RichOle\}JGPCB5PCZDDQZ`A%Z15V2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1200" y="457199"/>
            <a:ext cx="5486400" cy="4962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2417" y="5466564"/>
            <a:ext cx="8496783"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mtClean="0">
                <a:solidFill>
                  <a:srgbClr val="7030A0"/>
                </a:solidFill>
                <a:latin typeface="Calibri" pitchFamily="34" charset="0"/>
                <a:cs typeface="Calibri" pitchFamily="34" charset="0"/>
              </a:rPr>
              <a:t>A classification example in two dimensions. The classes are coded as a binary variable where </a:t>
            </a:r>
            <a:r>
              <a:rPr lang="en-US" b="1" smtClean="0">
                <a:solidFill>
                  <a:srgbClr val="00B050"/>
                </a:solidFill>
                <a:latin typeface="Calibri" pitchFamily="34" charset="0"/>
                <a:cs typeface="Calibri" pitchFamily="34" charset="0"/>
              </a:rPr>
              <a:t>GREEN</a:t>
            </a:r>
            <a:r>
              <a:rPr lang="en-US" smtClean="0">
                <a:solidFill>
                  <a:srgbClr val="7030A0"/>
                </a:solidFill>
                <a:latin typeface="Calibri" pitchFamily="34" charset="0"/>
                <a:cs typeface="Calibri" pitchFamily="34" charset="0"/>
              </a:rPr>
              <a:t> = 0 and </a:t>
            </a:r>
            <a:r>
              <a:rPr lang="en-US" b="1" smtClean="0">
                <a:solidFill>
                  <a:srgbClr val="FA1E00"/>
                </a:solidFill>
                <a:latin typeface="Calibri" pitchFamily="34" charset="0"/>
                <a:cs typeface="Calibri" pitchFamily="34" charset="0"/>
              </a:rPr>
              <a:t>RED</a:t>
            </a:r>
            <a:r>
              <a:rPr lang="en-US" smtClean="0">
                <a:solidFill>
                  <a:srgbClr val="7030A0"/>
                </a:solidFill>
                <a:latin typeface="Calibri" pitchFamily="34" charset="0"/>
                <a:cs typeface="Calibri" pitchFamily="34" charset="0"/>
              </a:rPr>
              <a:t> = 1; and then fit a linear classifier. </a:t>
            </a:r>
            <a:endParaRPr lang="en-US">
              <a:solidFill>
                <a:srgbClr val="7030A0"/>
              </a:solidFill>
              <a:latin typeface="Calibri" pitchFamily="34" charset="0"/>
              <a:cs typeface="Calibri" pitchFamily="34" charset="0"/>
            </a:endParaRPr>
          </a:p>
          <a:p>
            <a:pPr marL="285750" indent="-285750">
              <a:buFont typeface="Wingdings" panose="05000000000000000000" pitchFamily="2" charset="2"/>
              <a:buChar char="ü"/>
            </a:pPr>
            <a:r>
              <a:rPr lang="en-US" smtClean="0">
                <a:solidFill>
                  <a:srgbClr val="7030A0"/>
                </a:solidFill>
                <a:latin typeface="Calibri" pitchFamily="34" charset="0"/>
                <a:cs typeface="Calibri" pitchFamily="34" charset="0"/>
              </a:rPr>
              <a:t>The red shaded region denotes that part of input space classified as </a:t>
            </a:r>
            <a:r>
              <a:rPr lang="en-US" b="1" smtClean="0">
                <a:solidFill>
                  <a:srgbClr val="FA1E00"/>
                </a:solidFill>
                <a:latin typeface="Calibri" pitchFamily="34" charset="0"/>
                <a:cs typeface="Calibri" pitchFamily="34" charset="0"/>
              </a:rPr>
              <a:t>RED</a:t>
            </a:r>
            <a:r>
              <a:rPr lang="en-US" smtClean="0">
                <a:solidFill>
                  <a:srgbClr val="7030A0"/>
                </a:solidFill>
                <a:latin typeface="Calibri" pitchFamily="34" charset="0"/>
                <a:cs typeface="Calibri" pitchFamily="34" charset="0"/>
              </a:rPr>
              <a:t>, while the green region is classified as </a:t>
            </a:r>
            <a:r>
              <a:rPr lang="en-US" b="1" smtClean="0">
                <a:solidFill>
                  <a:srgbClr val="00B050"/>
                </a:solidFill>
                <a:latin typeface="Calibri" pitchFamily="34" charset="0"/>
                <a:cs typeface="Calibri" pitchFamily="34" charset="0"/>
              </a:rPr>
              <a:t>GREEN</a:t>
            </a:r>
            <a:r>
              <a:rPr lang="en-US" smtClean="0">
                <a:solidFill>
                  <a:srgbClr val="7030A0"/>
                </a:solidFill>
                <a:latin typeface="Calibri" pitchFamily="34" charset="0"/>
                <a:cs typeface="Calibri" pitchFamily="34" charset="0"/>
              </a:rPr>
              <a:t>.</a:t>
            </a:r>
          </a:p>
        </p:txBody>
      </p:sp>
    </p:spTree>
    <p:extLst>
      <p:ext uri="{BB962C8B-B14F-4D97-AF65-F5344CB8AC3E}">
        <p14:creationId xmlns:p14="http://schemas.microsoft.com/office/powerpoint/2010/main" val="48137776"/>
      </p:ext>
    </p:extLst>
  </p:cSld>
  <p:clrMapOvr>
    <a:masterClrMapping/>
  </p:clrMapOvr>
  <p:transition/>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342417" y="5651230"/>
            <a:ext cx="8496783"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2400" smtClean="0">
                <a:solidFill>
                  <a:srgbClr val="7030A0"/>
                </a:solidFill>
                <a:latin typeface="Calibri" pitchFamily="34" charset="0"/>
                <a:cs typeface="Calibri" pitchFamily="34" charset="0"/>
              </a:rPr>
              <a:t>Another classifier on the same data set.</a:t>
            </a:r>
          </a:p>
          <a:p>
            <a:pPr marL="285750" indent="-285750">
              <a:buFont typeface="Wingdings" panose="05000000000000000000" pitchFamily="2" charset="2"/>
              <a:buChar char="ü"/>
            </a:pPr>
            <a:r>
              <a:rPr lang="en-US" sz="2400" smtClean="0">
                <a:solidFill>
                  <a:srgbClr val="7030A0"/>
                </a:solidFill>
                <a:latin typeface="Calibri" pitchFamily="34" charset="0"/>
                <a:cs typeface="Calibri" pitchFamily="34" charset="0"/>
              </a:rPr>
              <a:t>What is the potential problem?</a:t>
            </a:r>
          </a:p>
        </p:txBody>
      </p:sp>
      <p:pic>
        <p:nvPicPr>
          <p:cNvPr id="41985" name="Picture 1" descr="C:\Users\WXJ\AppData\Roaming\Tencent\Users\651237551\QQ\WinTemp\RichOle\FJC0W~U36`0$[Y$(5[Y[TJY.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42845" y="381000"/>
            <a:ext cx="5495925"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799962"/>
      </p:ext>
    </p:extLst>
  </p:cSld>
  <p:clrMapOvr>
    <a:masterClrMapping/>
  </p:clrMapOvr>
  <p:transition/>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4" name="Group 3"/>
          <p:cNvGrpSpPr/>
          <p:nvPr/>
        </p:nvGrpSpPr>
        <p:grpSpPr>
          <a:xfrm>
            <a:off x="174585" y="385582"/>
            <a:ext cx="8610600" cy="4262618"/>
            <a:chOff x="174585" y="385582"/>
            <a:chExt cx="8610600" cy="4262618"/>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b="33994"/>
            <a:stretch>
              <a:fillRect/>
            </a:stretch>
          </p:blipFill>
          <p:spPr bwMode="auto">
            <a:xfrm>
              <a:off x="174585" y="385582"/>
              <a:ext cx="8610600" cy="426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76800" y="4263342"/>
              <a:ext cx="1066800" cy="3810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477D59"/>
                  </a:solidFill>
                  <a:latin typeface="Calibri" pitchFamily="34" charset="0"/>
                  <a:cs typeface="Calibri" pitchFamily="34" charset="0"/>
                </a:rPr>
                <a:t>Just right</a:t>
              </a:r>
              <a:endParaRPr lang="en-US">
                <a:solidFill>
                  <a:srgbClr val="477D59"/>
                </a:solidFill>
                <a:latin typeface="Calibri" pitchFamily="34" charset="0"/>
                <a:cs typeface="Calibri" pitchFamily="34" charset="0"/>
              </a:endParaRPr>
            </a:p>
          </p:txBody>
        </p:sp>
      </p:gr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t="66962"/>
          <a:stretch>
            <a:fillRect/>
          </a:stretch>
        </p:blipFill>
        <p:spPr bwMode="auto">
          <a:xfrm>
            <a:off x="142478" y="4644342"/>
            <a:ext cx="86106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589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228600" y="358914"/>
            <a:ext cx="80772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4000" smtClean="0">
                <a:solidFill>
                  <a:srgbClr val="7030A0"/>
                </a:solidFill>
                <a:latin typeface="Calibri" pitchFamily="34" charset="0"/>
                <a:cs typeface="Calibri" pitchFamily="34" charset="0"/>
              </a:rPr>
              <a:t>Illustration – Stinsons.accdb</a:t>
            </a:r>
            <a:endParaRPr lang="en-US" sz="4000">
              <a:solidFill>
                <a:srgbClr val="005828"/>
              </a:solidFill>
              <a:latin typeface="Calibri" pitchFamily="34" charset="0"/>
              <a:ea typeface="+mj-ea"/>
              <a:cs typeface="Calibri" pitchFamily="34" charset="0"/>
            </a:endParaRPr>
          </a:p>
        </p:txBody>
      </p:sp>
      <p:sp>
        <p:nvSpPr>
          <p:cNvPr id="3" name="Rectangle 2"/>
          <p:cNvSpPr/>
          <p:nvPr/>
        </p:nvSpPr>
        <p:spPr>
          <a:xfrm>
            <a:off x="228600" y="1295400"/>
            <a:ext cx="4495800" cy="489364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0070C0"/>
                </a:solidFill>
                <a:latin typeface="Calibri" pitchFamily="34" charset="0"/>
                <a:cs typeface="Calibri" pitchFamily="34" charset="0"/>
              </a:rPr>
              <a:t>Stinson’s </a:t>
            </a:r>
            <a:r>
              <a:rPr lang="en-US" sz="2400" b="1" err="1">
                <a:solidFill>
                  <a:srgbClr val="0070C0"/>
                </a:solidFill>
                <a:latin typeface="Calibri" pitchFamily="34" charset="0"/>
                <a:cs typeface="Calibri" pitchFamily="34" charset="0"/>
              </a:rPr>
              <a:t>MicroBrew </a:t>
            </a:r>
            <a:r>
              <a:rPr lang="en-US" sz="2400" b="1" smtClean="0">
                <a:solidFill>
                  <a:srgbClr val="0070C0"/>
                </a:solidFill>
                <a:latin typeface="Calibri" pitchFamily="34" charset="0"/>
                <a:cs typeface="Calibri" pitchFamily="34" charset="0"/>
              </a:rPr>
              <a:t>Distributor</a:t>
            </a:r>
            <a:endParaRPr lang="en-US" sz="2400" smtClean="0">
              <a:latin typeface="Calibri" pitchFamily="34" charset="0"/>
              <a:cs typeface="Calibri" pitchFamily="34" charset="0"/>
            </a:endParaRPr>
          </a:p>
          <a:p>
            <a:endParaRPr lang="en-US" sz="2400">
              <a:latin typeface="Calibri" pitchFamily="34" charset="0"/>
              <a:cs typeface="Calibri" pitchFamily="34" charset="0"/>
            </a:endParaRPr>
          </a:p>
          <a:p>
            <a:pPr marL="342900" indent="-342900">
              <a:buFont typeface="Arial" pitchFamily="34" charset="0"/>
              <a:buChar char="•"/>
            </a:pPr>
            <a:r>
              <a:rPr lang="en-US" sz="2400" smtClean="0">
                <a:latin typeface="Calibri" pitchFamily="34" charset="0"/>
                <a:cs typeface="Calibri" pitchFamily="34" charset="0"/>
              </a:rPr>
              <a:t>Stinson’s provides</a:t>
            </a:r>
          </a:p>
          <a:p>
            <a:pPr marL="800100" lvl="1" indent="-342900">
              <a:buFont typeface="Arial" pitchFamily="34" charset="0"/>
              <a:buChar char="•"/>
            </a:pPr>
            <a:r>
              <a:rPr lang="en-US" sz="2400" smtClean="0">
                <a:latin typeface="Calibri" pitchFamily="34" charset="0"/>
                <a:cs typeface="Calibri" pitchFamily="34" charset="0"/>
              </a:rPr>
              <a:t>Refrigerated storage</a:t>
            </a:r>
          </a:p>
          <a:p>
            <a:pPr marL="800100" lvl="1" indent="-342900">
              <a:buFont typeface="Arial" pitchFamily="34" charset="0"/>
              <a:buChar char="•"/>
            </a:pPr>
            <a:r>
              <a:rPr lang="en-US" sz="2400" smtClean="0">
                <a:latin typeface="Calibri" pitchFamily="34" charset="0"/>
                <a:cs typeface="Calibri" pitchFamily="34" charset="0"/>
              </a:rPr>
              <a:t>Transportation</a:t>
            </a:r>
          </a:p>
          <a:p>
            <a:pPr marL="800100" lvl="1" indent="-342900">
              <a:buFont typeface="Arial" pitchFamily="34" charset="0"/>
              <a:buChar char="•"/>
            </a:pPr>
            <a:r>
              <a:rPr lang="en-US" sz="2400" smtClean="0">
                <a:latin typeface="Calibri" pitchFamily="34" charset="0"/>
                <a:cs typeface="Calibri" pitchFamily="34" charset="0"/>
              </a:rPr>
              <a:t>Delivery to retailers</a:t>
            </a:r>
          </a:p>
          <a:p>
            <a:pPr lvl="1"/>
            <a:r>
              <a:rPr lang="en-US" sz="2400" smtClean="0">
                <a:latin typeface="Calibri" pitchFamily="34" charset="0"/>
                <a:cs typeface="Calibri" pitchFamily="34" charset="0"/>
              </a:rPr>
              <a:t>of </a:t>
            </a:r>
            <a:r>
              <a:rPr lang="en-US" sz="2400">
                <a:latin typeface="Calibri" pitchFamily="34" charset="0"/>
                <a:cs typeface="Calibri" pitchFamily="34" charset="0"/>
              </a:rPr>
              <a:t>premium beers produced by several </a:t>
            </a:r>
            <a:r>
              <a:rPr lang="en-US" sz="2400" smtClean="0">
                <a:latin typeface="Calibri" pitchFamily="34" charset="0"/>
                <a:cs typeface="Calibri" pitchFamily="34" charset="0"/>
              </a:rPr>
              <a:t>microbreweries</a:t>
            </a:r>
          </a:p>
          <a:p>
            <a:pPr marL="342900" indent="-342900">
              <a:buFont typeface="Arial" pitchFamily="34" charset="0"/>
              <a:buChar char="•"/>
            </a:pPr>
            <a:r>
              <a:rPr lang="en-US" sz="2400" smtClean="0">
                <a:latin typeface="Calibri" pitchFamily="34" charset="0"/>
                <a:cs typeface="Calibri" pitchFamily="34" charset="0"/>
              </a:rPr>
              <a:t>Stinson’s </a:t>
            </a:r>
            <a:r>
              <a:rPr lang="en-US" sz="2400">
                <a:latin typeface="Calibri" pitchFamily="34" charset="0"/>
                <a:cs typeface="Calibri" pitchFamily="34" charset="0"/>
              </a:rPr>
              <a:t>monitors the retailer’s shelves, taps, and keg lines to ensure the freshness and quality of the </a:t>
            </a:r>
            <a:r>
              <a:rPr lang="en-US" sz="2400" smtClean="0">
                <a:latin typeface="Calibri" pitchFamily="34" charset="0"/>
                <a:cs typeface="Calibri" pitchFamily="34" charset="0"/>
              </a:rPr>
              <a:t>product</a:t>
            </a:r>
            <a:endParaRPr lang="en-US" sz="2400">
              <a:latin typeface="Calibri" pitchFamily="34" charset="0"/>
              <a:cs typeface="Calibri" pitchFamily="34" charset="0"/>
            </a:endParaRPr>
          </a:p>
          <a:p>
            <a:pPr lvl="1"/>
            <a:endParaRPr lang="en-US" sz="2400" smtClean="0">
              <a:latin typeface="Calibri" pitchFamily="34" charset="0"/>
              <a:cs typeface="Calibr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672" y="1555284"/>
            <a:ext cx="4473864" cy="304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320" y="4603284"/>
            <a:ext cx="2254716" cy="2254716"/>
          </a:xfrm>
          <a:prstGeom prst="rect">
            <a:avLst/>
          </a:prstGeom>
        </p:spPr>
      </p:pic>
    </p:spTree>
    <p:extLst>
      <p:ext uri="{BB962C8B-B14F-4D97-AF65-F5344CB8AC3E}">
        <p14:creationId xmlns:p14="http://schemas.microsoft.com/office/powerpoint/2010/main" val="1581924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320</a:t>
            </a:fld>
            <a:endParaRPr lang="en-US"/>
          </a:p>
        </p:txBody>
      </p:sp>
      <p:sp>
        <p:nvSpPr>
          <p:cNvPr id="3" name="Title 2"/>
          <p:cNvSpPr>
            <a:spLocks noGrp="1"/>
          </p:cNvSpPr>
          <p:nvPr>
            <p:ph type="title"/>
          </p:nvPr>
        </p:nvSpPr>
        <p:spPr>
          <a:xfrm>
            <a:off x="228600" y="470452"/>
            <a:ext cx="8690112" cy="748748"/>
          </a:xfrm>
        </p:spPr>
        <p:txBody>
          <a:bodyPr>
            <a:normAutofit/>
          </a:bodyPr>
          <a:lstStyle/>
          <a:p>
            <a:r>
              <a:rPr lang="en-US" smtClean="0"/>
              <a:t>Overfitting in KNN: the Impact of K</a:t>
            </a:r>
            <a:endParaRPr lang="en-US"/>
          </a:p>
        </p:txBody>
      </p:sp>
      <p:graphicFrame>
        <p:nvGraphicFramePr>
          <p:cNvPr id="7" name="Object 6"/>
          <p:cNvGraphicFramePr>
            <a:graphicFrameLocks noChangeAspect="1"/>
          </p:cNvGraphicFramePr>
          <p:nvPr>
            <p:extLst/>
          </p:nvPr>
        </p:nvGraphicFramePr>
        <p:xfrm>
          <a:off x="737543" y="1243826"/>
          <a:ext cx="7656444" cy="4471174"/>
        </p:xfrm>
        <a:graphic>
          <a:graphicData uri="http://schemas.openxmlformats.org/presentationml/2006/ole">
            <mc:AlternateContent>
              <mc:Choice xmlns:v="urn:schemas-microsoft-com:vml" Requires="v">
                <p:oleObj spid="_x0000_s1038" name="Acrobat Document" r:id="rId2" imgW="6181701" imgH="3609911" progId="AcroExch.Document.DC">
                  <p:embed/>
                </p:oleObj>
              </mc:Choice>
              <mc:Fallback>
                <p:oleObj name="Acrobat Document" r:id="rId2" imgW="6181701" imgH="3609911" progId="AcroExch.Document.DC">
                  <p:embed/>
                  <p:pic>
                    <p:nvPicPr>
                      <p:cNvPr id="0" name="OLE substitute image"/>
                      <p:cNvPicPr/>
                      <p:nvPr/>
                    </p:nvPicPr>
                    <p:blipFill>
                      <a:blip r:embed="rId3"/>
                      <a:stretch>
                        <a:fillRect/>
                      </a:stretch>
                    </p:blipFill>
                    <p:spPr>
                      <a:xfrm>
                        <a:off x="737543" y="1243826"/>
                        <a:ext cx="7656444" cy="4471174"/>
                      </a:xfrm>
                      <a:prstGeom prst="rect">
                        <a:avLst/>
                      </a:prstGeom>
                    </p:spPr>
                  </p:pic>
                </p:oleObj>
              </mc:Fallback>
            </mc:AlternateContent>
          </a:graphicData>
        </a:graphic>
      </p:graphicFrame>
      <p:sp>
        <p:nvSpPr>
          <p:cNvPr id="8" name="TextBox 7"/>
          <p:cNvSpPr txBox="1"/>
          <p:nvPr/>
        </p:nvSpPr>
        <p:spPr>
          <a:xfrm>
            <a:off x="228600" y="5715000"/>
            <a:ext cx="8610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When K=1, the decision boundary is overly flexible (possibly overfitting). As K grows, the method becomes less flexible.</a:t>
            </a:r>
            <a:endParaRPr lang="en-US" sz="2000"/>
          </a:p>
        </p:txBody>
      </p:sp>
    </p:spTree>
    <p:extLst>
      <p:ext uri="{BB962C8B-B14F-4D97-AF65-F5344CB8AC3E}">
        <p14:creationId xmlns:p14="http://schemas.microsoft.com/office/powerpoint/2010/main" val="1977566868"/>
      </p:ext>
    </p:extLst>
  </p:cSld>
  <p:clrMapOvr>
    <a:masterClrMapping/>
  </p:clrMapOvr>
  <p:transition/>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321</a:t>
            </a:fld>
            <a:endParaRPr lang="en-US"/>
          </a:p>
        </p:txBody>
      </p:sp>
      <p:sp>
        <p:nvSpPr>
          <p:cNvPr id="3" name="Title 2"/>
          <p:cNvSpPr>
            <a:spLocks noGrp="1"/>
          </p:cNvSpPr>
          <p:nvPr>
            <p:ph type="title"/>
          </p:nvPr>
        </p:nvSpPr>
        <p:spPr>
          <a:xfrm>
            <a:off x="228600" y="470452"/>
            <a:ext cx="8690112" cy="748748"/>
          </a:xfrm>
        </p:spPr>
        <p:txBody>
          <a:bodyPr/>
          <a:lstStyle/>
          <a:p>
            <a:r>
              <a:rPr lang="en-US" smtClean="0"/>
              <a:t>Model with </a:t>
            </a:r>
            <a:r>
              <a:rPr lang="en-US" u="sng" smtClean="0"/>
              <a:t>HIGH</a:t>
            </a:r>
            <a:r>
              <a:rPr lang="en-US" smtClean="0"/>
              <a:t> Flexibility</a:t>
            </a:r>
            <a:endParaRPr lang="en-US"/>
          </a:p>
        </p:txBody>
      </p:sp>
      <p:sp>
        <p:nvSpPr>
          <p:cNvPr id="8" name="TextBox 7"/>
          <p:cNvSpPr txBox="1"/>
          <p:nvPr/>
        </p:nvSpPr>
        <p:spPr>
          <a:xfrm>
            <a:off x="228600" y="1580466"/>
            <a:ext cx="4572000" cy="335906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400" smtClean="0">
                <a:latin typeface="Calibri" pitchFamily="34" charset="0"/>
                <a:cs typeface="Calibri" pitchFamily="34" charset="0"/>
              </a:rPr>
              <a:t>When K=1, the decision boundary is overly flexible for this example </a:t>
            </a:r>
          </a:p>
          <a:p>
            <a:pPr marL="342900" indent="-342900">
              <a:lnSpc>
                <a:spcPct val="150000"/>
              </a:lnSpc>
              <a:buFont typeface="Arial" pitchFamily="34" charset="0"/>
              <a:buChar char="•"/>
            </a:pPr>
            <a:r>
              <a:rPr lang="en-US" sz="2400" smtClean="0">
                <a:latin typeface="Calibri" pitchFamily="34" charset="0"/>
                <a:cs typeface="Calibri" pitchFamily="34" charset="0"/>
              </a:rPr>
              <a:t>Training set error is zero</a:t>
            </a:r>
          </a:p>
          <a:p>
            <a:pPr marL="342900" indent="-342900">
              <a:lnSpc>
                <a:spcPct val="150000"/>
              </a:lnSpc>
              <a:buFont typeface="Arial" pitchFamily="34" charset="0"/>
              <a:buChar char="•"/>
            </a:pPr>
            <a:r>
              <a:rPr lang="en-US" sz="2400" smtClean="0">
                <a:latin typeface="Calibri" pitchFamily="34" charset="0"/>
                <a:cs typeface="Calibri" pitchFamily="34" charset="0"/>
              </a:rPr>
              <a:t>Responding to every point</a:t>
            </a:r>
          </a:p>
          <a:p>
            <a:pPr marL="342900" indent="-342900">
              <a:lnSpc>
                <a:spcPct val="150000"/>
              </a:lnSpc>
              <a:buFont typeface="Arial" pitchFamily="34" charset="0"/>
              <a:buChar char="•"/>
            </a:pPr>
            <a:r>
              <a:rPr lang="en-US" sz="2400" smtClean="0">
                <a:latin typeface="Calibri" pitchFamily="34" charset="0"/>
                <a:cs typeface="Calibri" pitchFamily="34" charset="0"/>
              </a:rPr>
              <a:t>Will get a vastly different model when fitted to a new sample</a:t>
            </a:r>
            <a:endParaRPr lang="en-US" sz="2400">
              <a:latin typeface="Calibri" pitchFamily="34" charset="0"/>
              <a:cs typeface="Calibr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r="49503"/>
          <a:stretch>
            <a:fillRect/>
          </a:stretch>
        </p:blipFill>
        <p:spPr>
          <a:xfrm>
            <a:off x="4876800" y="1447799"/>
            <a:ext cx="4191000" cy="4850133"/>
          </a:xfrm>
          <a:prstGeom prst="rect">
            <a:avLst/>
          </a:prstGeom>
        </p:spPr>
      </p:pic>
    </p:spTree>
    <p:extLst>
      <p:ext uri="{BB962C8B-B14F-4D97-AF65-F5344CB8AC3E}">
        <p14:creationId xmlns:p14="http://schemas.microsoft.com/office/powerpoint/2010/main" val="2288714950"/>
      </p:ext>
    </p:extLst>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322</a:t>
            </a:fld>
            <a:endParaRPr lang="en-US"/>
          </a:p>
        </p:txBody>
      </p:sp>
      <p:sp>
        <p:nvSpPr>
          <p:cNvPr id="3" name="Title 2"/>
          <p:cNvSpPr>
            <a:spLocks noGrp="1"/>
          </p:cNvSpPr>
          <p:nvPr>
            <p:ph type="title"/>
          </p:nvPr>
        </p:nvSpPr>
        <p:spPr>
          <a:xfrm>
            <a:off x="228600" y="470452"/>
            <a:ext cx="8690112" cy="748748"/>
          </a:xfrm>
        </p:spPr>
        <p:txBody>
          <a:bodyPr/>
          <a:lstStyle/>
          <a:p>
            <a:r>
              <a:rPr lang="en-US" smtClean="0"/>
              <a:t>Model with </a:t>
            </a:r>
            <a:r>
              <a:rPr lang="en-US" u="sng" smtClean="0"/>
              <a:t>LOW</a:t>
            </a:r>
            <a:r>
              <a:rPr lang="en-US" smtClean="0"/>
              <a:t> Flexibility</a:t>
            </a:r>
            <a:endParaRPr lang="en-US"/>
          </a:p>
        </p:txBody>
      </p:sp>
      <p:sp>
        <p:nvSpPr>
          <p:cNvPr id="8" name="TextBox 7"/>
          <p:cNvSpPr txBox="1"/>
          <p:nvPr/>
        </p:nvSpPr>
        <p:spPr>
          <a:xfrm>
            <a:off x="228600" y="1371600"/>
            <a:ext cx="4724400"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400" smtClean="0">
                <a:latin typeface="Calibri" pitchFamily="34" charset="0"/>
                <a:cs typeface="Calibri" pitchFamily="34" charset="0"/>
              </a:rPr>
              <a:t>When K=100, the decision boundary is too simple for this example</a:t>
            </a:r>
          </a:p>
          <a:p>
            <a:pPr marL="342900" indent="-342900">
              <a:lnSpc>
                <a:spcPct val="150000"/>
              </a:lnSpc>
              <a:buFont typeface="Arial" pitchFamily="34" charset="0"/>
              <a:buChar char="•"/>
            </a:pPr>
            <a:r>
              <a:rPr lang="en-US" sz="2400" smtClean="0">
                <a:latin typeface="Calibri" pitchFamily="34" charset="0"/>
                <a:cs typeface="Calibri" pitchFamily="34" charset="0"/>
              </a:rPr>
              <a:t>High training set error</a:t>
            </a:r>
          </a:p>
          <a:p>
            <a:pPr marL="342900" indent="-342900">
              <a:lnSpc>
                <a:spcPct val="150000"/>
              </a:lnSpc>
              <a:buFont typeface="Arial" pitchFamily="34" charset="0"/>
              <a:buChar char="•"/>
            </a:pPr>
            <a:r>
              <a:rPr lang="en-US" sz="2400" smtClean="0">
                <a:latin typeface="Calibri" pitchFamily="34" charset="0"/>
                <a:cs typeface="Calibri" pitchFamily="34" charset="0"/>
              </a:rPr>
              <a:t>Take more votes for a classification (do not respond to outliers)</a:t>
            </a:r>
          </a:p>
          <a:p>
            <a:pPr marL="342900" indent="-342900">
              <a:lnSpc>
                <a:spcPct val="150000"/>
              </a:lnSpc>
              <a:buFont typeface="Arial" pitchFamily="34" charset="0"/>
              <a:buChar char="•"/>
            </a:pPr>
            <a:r>
              <a:rPr lang="en-US" sz="2400" smtClean="0">
                <a:latin typeface="Calibri" pitchFamily="34" charset="0"/>
                <a:cs typeface="Calibri" pitchFamily="34" charset="0"/>
              </a:rPr>
              <a:t>The model will not change much when fitted to a new sample</a:t>
            </a:r>
            <a:endParaRPr lang="en-US" sz="2400">
              <a:latin typeface="Calibri" pitchFamily="34" charset="0"/>
              <a:cs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l="49005"/>
          <a:stretch>
            <a:fillRect/>
          </a:stretch>
        </p:blipFill>
        <p:spPr>
          <a:xfrm>
            <a:off x="4831576" y="1447799"/>
            <a:ext cx="4236224" cy="4854635"/>
          </a:xfrm>
          <a:prstGeom prst="rect">
            <a:avLst/>
          </a:prstGeom>
        </p:spPr>
      </p:pic>
    </p:spTree>
    <p:extLst>
      <p:ext uri="{BB962C8B-B14F-4D97-AF65-F5344CB8AC3E}">
        <p14:creationId xmlns:p14="http://schemas.microsoft.com/office/powerpoint/2010/main" val="277996460"/>
      </p:ext>
    </p:extLst>
  </p:cSld>
  <p:clrMapOvr>
    <a:masterClrMapping/>
  </p:clrMapOvr>
  <p:transition/>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323</a:t>
            </a:fld>
            <a:endParaRPr lang="en-US"/>
          </a:p>
        </p:txBody>
      </p:sp>
      <p:sp>
        <p:nvSpPr>
          <p:cNvPr id="3" name="Title 2"/>
          <p:cNvSpPr>
            <a:spLocks noGrp="1"/>
          </p:cNvSpPr>
          <p:nvPr>
            <p:ph type="title"/>
          </p:nvPr>
        </p:nvSpPr>
        <p:spPr/>
        <p:txBody>
          <a:bodyPr/>
          <a:lstStyle/>
          <a:p>
            <a:r>
              <a:rPr lang="en-US" smtClean="0"/>
              <a:t>So What Should We Do?</a:t>
            </a:r>
            <a:endParaRPr lang="en-US"/>
          </a:p>
        </p:txBody>
      </p:sp>
      <p:sp>
        <p:nvSpPr>
          <p:cNvPr id="4" name="Content Placeholder 3"/>
          <p:cNvSpPr>
            <a:spLocks noGrp="1"/>
          </p:cNvSpPr>
          <p:nvPr>
            <p:ph idx="1"/>
          </p:nvPr>
        </p:nvSpPr>
        <p:spPr/>
        <p:txBody>
          <a:bodyPr/>
          <a:lstStyle/>
          <a:p>
            <a:r>
              <a:rPr lang="en-US" smtClean="0"/>
              <a:t>But we do not know what the right level of model flexibility is</a:t>
            </a:r>
          </a:p>
          <a:p>
            <a:pPr marL="342900" indent="-342900">
              <a:buFont typeface="Arial" pitchFamily="34" charset="0"/>
              <a:buChar char="•"/>
            </a:pPr>
            <a:r>
              <a:rPr lang="en-US" smtClean="0"/>
              <a:t>Because we have a combination of “signal” and noise, not separately</a:t>
            </a:r>
          </a:p>
          <a:p>
            <a:r>
              <a:rPr lang="en-US" smtClean="0"/>
              <a:t>One approach is generating models with different levels of flexibility and evaluating them on a validation set</a:t>
            </a:r>
          </a:p>
          <a:p>
            <a:pPr marL="342900" indent="-342900">
              <a:buFont typeface="Arial" pitchFamily="34" charset="0"/>
              <a:buChar char="•"/>
            </a:pPr>
            <a:r>
              <a:rPr lang="en-US" smtClean="0"/>
              <a:t>Then the one that captures the “signal” and ignores noise in the training set is likely to perform best on the validation set</a:t>
            </a:r>
            <a:endParaRPr lang="en-US"/>
          </a:p>
        </p:txBody>
      </p:sp>
    </p:spTree>
    <p:extLst>
      <p:ext uri="{BB962C8B-B14F-4D97-AF65-F5344CB8AC3E}">
        <p14:creationId xmlns:p14="http://schemas.microsoft.com/office/powerpoint/2010/main" val="4257187795"/>
      </p:ext>
    </p:extLst>
  </p:cSld>
  <p:clrMapOvr>
    <a:masterClrMapping/>
  </p:clrMapOvr>
  <p:transition/>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324</a:t>
            </a:fld>
            <a:endParaRPr lang="en-US"/>
          </a:p>
        </p:txBody>
      </p:sp>
      <p:sp>
        <p:nvSpPr>
          <p:cNvPr id="3" name="Title 2"/>
          <p:cNvSpPr>
            <a:spLocks noGrp="1"/>
          </p:cNvSpPr>
          <p:nvPr>
            <p:ph type="title"/>
          </p:nvPr>
        </p:nvSpPr>
        <p:spPr/>
        <p:txBody>
          <a:bodyPr/>
          <a:lstStyle/>
          <a:p>
            <a:r>
              <a:rPr lang="en-US" smtClean="0"/>
              <a:t>Bias and Variance</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smtClean="0"/>
              <a:t>Variance: the amount by which the model would change if we estimated it using a different training data set</a:t>
            </a:r>
          </a:p>
          <a:p>
            <a:pPr marL="937260" lvl="1" indent="-342900">
              <a:lnSpc>
                <a:spcPct val="100000"/>
              </a:lnSpc>
            </a:pPr>
            <a:r>
              <a:rPr lang="en-US" smtClean="0"/>
              <a:t>Ideally our prediction should not vary too much between training sets</a:t>
            </a:r>
          </a:p>
          <a:p>
            <a:pPr marL="937260" lvl="1" indent="-342900">
              <a:lnSpc>
                <a:spcPct val="100000"/>
              </a:lnSpc>
            </a:pPr>
            <a:r>
              <a:rPr lang="en-US" smtClean="0"/>
              <a:t>In general, more flexible statistical methods have higher variance</a:t>
            </a:r>
          </a:p>
          <a:p>
            <a:pPr marL="342900" indent="-342900">
              <a:lnSpc>
                <a:spcPct val="100000"/>
              </a:lnSpc>
              <a:buFont typeface="Arial" pitchFamily="34" charset="0"/>
              <a:buChar char="•"/>
            </a:pPr>
            <a:r>
              <a:rPr lang="en-US" smtClean="0"/>
              <a:t>Bias: the error introduced by approximating reality by a much simpler model</a:t>
            </a:r>
          </a:p>
          <a:p>
            <a:pPr marL="937260" lvl="1" indent="-342900">
              <a:lnSpc>
                <a:spcPct val="100000"/>
              </a:lnSpc>
            </a:pPr>
            <a:r>
              <a:rPr lang="en-US" smtClean="0"/>
              <a:t>More flexible methods result in less bias</a:t>
            </a:r>
          </a:p>
          <a:p>
            <a:pPr marL="342900" indent="-342900">
              <a:lnSpc>
                <a:spcPct val="100000"/>
              </a:lnSpc>
              <a:buFont typeface="Arial" pitchFamily="34" charset="0"/>
              <a:buChar char="•"/>
            </a:pPr>
            <a:r>
              <a:rPr lang="en-US" smtClean="0"/>
              <a:t>We want to reduce both, but increasing model flexibility reduces bias and increases variance </a:t>
            </a:r>
            <a:r>
              <a:rPr lang="en-US" smtClean="0">
                <a:sym typeface="Wingdings" panose="05000000000000000000" pitchFamily="2" charset="2"/>
              </a:rPr>
              <a:t> </a:t>
            </a:r>
            <a:r>
              <a:rPr lang="en-US" b="1" smtClean="0">
                <a:sym typeface="Wingdings" panose="05000000000000000000" pitchFamily="2" charset="2"/>
              </a:rPr>
              <a:t>the bias-variance trade-off</a:t>
            </a:r>
            <a:endParaRPr lang="en-US" b="1" smtClean="0"/>
          </a:p>
          <a:p>
            <a:endParaRPr lang="en-US" smtClean="0"/>
          </a:p>
          <a:p>
            <a:endParaRPr lang="en-US"/>
          </a:p>
        </p:txBody>
      </p:sp>
    </p:spTree>
    <p:extLst>
      <p:ext uri="{BB962C8B-B14F-4D97-AF65-F5344CB8AC3E}">
        <p14:creationId xmlns:p14="http://schemas.microsoft.com/office/powerpoint/2010/main" val="2799439083"/>
      </p:ext>
    </p:extLst>
  </p:cSld>
  <p:clrMapOvr>
    <a:masterClrMapping/>
  </p:clrMapOvr>
  <p:transition/>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325</a:t>
            </a:fld>
            <a:endParaRPr lang="en-US"/>
          </a:p>
        </p:txBody>
      </p:sp>
      <p:sp>
        <p:nvSpPr>
          <p:cNvPr id="3" name="Title 2"/>
          <p:cNvSpPr>
            <a:spLocks noGrp="1"/>
          </p:cNvSpPr>
          <p:nvPr>
            <p:ph type="title"/>
          </p:nvPr>
        </p:nvSpPr>
        <p:spPr>
          <a:xfrm>
            <a:off x="228600" y="470452"/>
            <a:ext cx="8690112" cy="748748"/>
          </a:xfrm>
        </p:spPr>
        <p:txBody>
          <a:bodyPr/>
          <a:lstStyle/>
          <a:p>
            <a:r>
              <a:rPr lang="en-US" smtClean="0"/>
              <a:t>Two Extreme Cases</a:t>
            </a:r>
            <a:endParaRPr lang="en-US"/>
          </a:p>
        </p:txBody>
      </p:sp>
      <p:graphicFrame>
        <p:nvGraphicFramePr>
          <p:cNvPr id="7" name="Object 6"/>
          <p:cNvGraphicFramePr>
            <a:graphicFrameLocks noChangeAspect="1"/>
          </p:cNvGraphicFramePr>
          <p:nvPr>
            <p:extLst/>
          </p:nvPr>
        </p:nvGraphicFramePr>
        <p:xfrm>
          <a:off x="737543" y="1243826"/>
          <a:ext cx="7656444" cy="4471174"/>
        </p:xfrm>
        <a:graphic>
          <a:graphicData uri="http://schemas.openxmlformats.org/presentationml/2006/ole">
            <mc:AlternateContent>
              <mc:Choice xmlns:v="urn:schemas-microsoft-com:vml" Requires="v">
                <p:oleObj spid="_x0000_s1039" name="Acrobat Document" r:id="rId2" imgW="6181701" imgH="3609911" progId="AcroExch.Document.DC">
                  <p:embed/>
                </p:oleObj>
              </mc:Choice>
              <mc:Fallback>
                <p:oleObj name="Acrobat Document" r:id="rId2" imgW="6181701" imgH="3609911" progId="AcroExch.Document.DC">
                  <p:embed/>
                  <p:pic>
                    <p:nvPicPr>
                      <p:cNvPr id="0" name="OLE substitute image"/>
                      <p:cNvPicPr/>
                      <p:nvPr/>
                    </p:nvPicPr>
                    <p:blipFill>
                      <a:blip r:embed="rId3"/>
                      <a:stretch>
                        <a:fillRect/>
                      </a:stretch>
                    </p:blipFill>
                    <p:spPr>
                      <a:xfrm>
                        <a:off x="737543" y="1243826"/>
                        <a:ext cx="7656444" cy="4471174"/>
                      </a:xfrm>
                      <a:prstGeom prst="rect">
                        <a:avLst/>
                      </a:prstGeom>
                    </p:spPr>
                  </p:pic>
                </p:oleObj>
              </mc:Fallback>
            </mc:AlternateContent>
          </a:graphicData>
        </a:graphic>
      </p:graphicFrame>
      <p:sp>
        <p:nvSpPr>
          <p:cNvPr id="8" name="TextBox 7"/>
          <p:cNvSpPr txBox="1"/>
          <p:nvPr/>
        </p:nvSpPr>
        <p:spPr>
          <a:xfrm>
            <a:off x="527165" y="5703666"/>
            <a:ext cx="4038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Overly flexible (possibly overfitting)</a:t>
            </a:r>
          </a:p>
          <a:p>
            <a:r>
              <a:rPr lang="en-US" sz="2000" smtClean="0"/>
              <a:t>Low bias, high variance</a:t>
            </a:r>
            <a:endParaRPr lang="en-US" sz="2000"/>
          </a:p>
        </p:txBody>
      </p:sp>
      <p:sp>
        <p:nvSpPr>
          <p:cNvPr id="6" name="TextBox 5"/>
          <p:cNvSpPr txBox="1"/>
          <p:nvPr/>
        </p:nvSpPr>
        <p:spPr>
          <a:xfrm>
            <a:off x="4696146" y="5707294"/>
            <a:ext cx="4038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t>Too simple to match the true signal</a:t>
            </a:r>
          </a:p>
          <a:p>
            <a:r>
              <a:rPr lang="en-US" sz="2000" smtClean="0"/>
              <a:t>High bias, low variance</a:t>
            </a:r>
            <a:endParaRPr lang="en-US" sz="2000"/>
          </a:p>
        </p:txBody>
      </p:sp>
    </p:spTree>
    <p:extLst>
      <p:ext uri="{BB962C8B-B14F-4D97-AF65-F5344CB8AC3E}">
        <p14:creationId xmlns:p14="http://schemas.microsoft.com/office/powerpoint/2010/main" val="640411911"/>
      </p:ext>
    </p:extLst>
  </p:cSld>
  <p:clrMapOvr>
    <a:masterClrMapping/>
  </p:clrMapOvr>
  <p:transition/>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326</a:t>
            </a:fld>
            <a:endParaRPr lang="en-US"/>
          </a:p>
        </p:txBody>
      </p:sp>
      <p:sp>
        <p:nvSpPr>
          <p:cNvPr id="3" name="Title 2"/>
          <p:cNvSpPr>
            <a:spLocks noGrp="1"/>
          </p:cNvSpPr>
          <p:nvPr>
            <p:ph type="title"/>
          </p:nvPr>
        </p:nvSpPr>
        <p:spPr/>
        <p:txBody>
          <a:bodyPr/>
          <a:lstStyle/>
          <a:p>
            <a:r>
              <a:rPr lang="en-US"/>
              <a:t>The Impact of </a:t>
            </a:r>
            <a:r>
              <a:rPr lang="en-US" smtClean="0"/>
              <a:t>Flexibility for KNN</a:t>
            </a:r>
            <a:endParaRPr lang="en-US"/>
          </a:p>
        </p:txBody>
      </p:sp>
      <p:sp>
        <p:nvSpPr>
          <p:cNvPr id="4" name="Content Placeholder 3"/>
          <p:cNvSpPr>
            <a:spLocks noGrp="1"/>
          </p:cNvSpPr>
          <p:nvPr>
            <p:ph idx="1"/>
          </p:nvPr>
        </p:nvSpPr>
        <p:spPr>
          <a:xfrm>
            <a:off x="152400" y="1752600"/>
            <a:ext cx="3581399" cy="4459356"/>
          </a:xfrm>
          <a:ln>
            <a:noFill/>
          </a:ln>
        </p:spPr>
        <p:txBody>
          <a:bodyPr/>
          <a:lstStyle/>
          <a:p>
            <a:pPr marL="342900" indent="-342900">
              <a:lnSpc>
                <a:spcPct val="100000"/>
              </a:lnSpc>
              <a:buFont typeface="Arial" pitchFamily="34" charset="0"/>
              <a:buChar char="•"/>
            </a:pPr>
            <a:r>
              <a:rPr lang="en-US" sz="2200" smtClean="0"/>
              <a:t>The flexibility of KNN increases as </a:t>
            </a:r>
            <a:r>
              <a:rPr lang="en-US" sz="2200" i="1" smtClean="0"/>
              <a:t>K</a:t>
            </a:r>
            <a:r>
              <a:rPr lang="en-US" sz="2200" smtClean="0"/>
              <a:t> decreases (so, as </a:t>
            </a:r>
            <a:r>
              <a:rPr lang="en-US" sz="2200" i="1" smtClean="0"/>
              <a:t>1/K</a:t>
            </a:r>
            <a:r>
              <a:rPr lang="en-US" sz="2200" smtClean="0"/>
              <a:t> increases)</a:t>
            </a:r>
          </a:p>
          <a:p>
            <a:pPr marL="342900" indent="-342900">
              <a:lnSpc>
                <a:spcPct val="100000"/>
              </a:lnSpc>
              <a:buFont typeface="Arial" pitchFamily="34" charset="0"/>
              <a:buChar char="•"/>
            </a:pPr>
            <a:r>
              <a:rPr lang="en-US" sz="2200" smtClean="0"/>
              <a:t>As the flexibility increases, both the training and test error rates decline initially</a:t>
            </a:r>
          </a:p>
          <a:p>
            <a:pPr marL="342900" indent="-342900">
              <a:lnSpc>
                <a:spcPct val="100000"/>
              </a:lnSpc>
              <a:buFont typeface="Arial" pitchFamily="34" charset="0"/>
              <a:buChar char="•"/>
            </a:pPr>
            <a:r>
              <a:rPr lang="en-US" sz="2200" smtClean="0"/>
              <a:t>After some </a:t>
            </a:r>
            <a:r>
              <a:rPr lang="en-US" sz="2200" i="1" smtClean="0"/>
              <a:t>K</a:t>
            </a:r>
            <a:r>
              <a:rPr lang="en-US" sz="2200" smtClean="0"/>
              <a:t> value, the model starts to use the extra flexibility to respond to noises in the data that will not be observed in a different data set (i.e., high variance and overfitting)</a:t>
            </a:r>
          </a:p>
        </p:txBody>
      </p:sp>
      <p:graphicFrame>
        <p:nvGraphicFramePr>
          <p:cNvPr id="5" name="Object 4"/>
          <p:cNvGraphicFramePr>
            <a:graphicFrameLocks noChangeAspect="1"/>
          </p:cNvGraphicFramePr>
          <p:nvPr>
            <p:extLst/>
          </p:nvPr>
        </p:nvGraphicFramePr>
        <p:xfrm>
          <a:off x="3648075" y="1752600"/>
          <a:ext cx="5495925" cy="4248150"/>
        </p:xfrm>
        <a:graphic>
          <a:graphicData uri="http://schemas.openxmlformats.org/presentationml/2006/ole">
            <mc:AlternateContent>
              <mc:Choice xmlns:v="urn:schemas-microsoft-com:vml" Requires="v">
                <p:oleObj spid="_x0000_s1040" name="Acrobat Document" r:id="rId2" imgW="5495708" imgH="4247828" progId="AcroExch.Document.DC">
                  <p:embed/>
                </p:oleObj>
              </mc:Choice>
              <mc:Fallback>
                <p:oleObj name="Acrobat Document" r:id="rId2" imgW="5495708" imgH="4247828" progId="AcroExch.Document.DC">
                  <p:embed/>
                  <p:pic>
                    <p:nvPicPr>
                      <p:cNvPr id="0" name="OLE substitute image"/>
                      <p:cNvPicPr/>
                      <p:nvPr/>
                    </p:nvPicPr>
                    <p:blipFill>
                      <a:blip r:embed="rId3"/>
                      <a:stretch>
                        <a:fillRect/>
                      </a:stretch>
                    </p:blipFill>
                    <p:spPr>
                      <a:xfrm>
                        <a:off x="3648075" y="1752600"/>
                        <a:ext cx="5495925" cy="4248150"/>
                      </a:xfrm>
                      <a:prstGeom prst="rect">
                        <a:avLst/>
                      </a:prstGeom>
                    </p:spPr>
                  </p:pic>
                </p:oleObj>
              </mc:Fallback>
            </mc:AlternateContent>
          </a:graphicData>
        </a:graphic>
      </p:graphicFrame>
      <p:sp>
        <p:nvSpPr>
          <p:cNvPr id="7" name="Content Placeholder 3"/>
          <p:cNvSpPr txBox="1"/>
          <p:nvPr/>
        </p:nvSpPr>
        <p:spPr>
          <a:xfrm>
            <a:off x="2438400" y="6429374"/>
            <a:ext cx="3581399" cy="492125"/>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pPr>
            <a:r>
              <a:rPr lang="en-US" sz="2200" smtClean="0">
                <a:sym typeface="Wingdings" panose="05000000000000000000" pitchFamily="2" charset="2"/>
              </a:rPr>
              <a:t> the test error increases</a:t>
            </a:r>
            <a:endParaRPr lang="en-US" sz="2200" smtClean="0"/>
          </a:p>
        </p:txBody>
      </p:sp>
    </p:spTree>
    <p:extLst>
      <p:ext uri="{BB962C8B-B14F-4D97-AF65-F5344CB8AC3E}">
        <p14:creationId xmlns:p14="http://schemas.microsoft.com/office/powerpoint/2010/main" val="1282649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327</a:t>
            </a:fld>
            <a:endParaRPr lang="en-US"/>
          </a:p>
        </p:txBody>
      </p:sp>
      <p:sp>
        <p:nvSpPr>
          <p:cNvPr id="3" name="Title 2"/>
          <p:cNvSpPr>
            <a:spLocks noGrp="1"/>
          </p:cNvSpPr>
          <p:nvPr>
            <p:ph type="title"/>
          </p:nvPr>
        </p:nvSpPr>
        <p:spPr/>
        <p:txBody>
          <a:bodyPr/>
          <a:lstStyle/>
          <a:p>
            <a:r>
              <a:rPr lang="en-US"/>
              <a:t>The Impact of </a:t>
            </a:r>
            <a:r>
              <a:rPr lang="en-US" smtClean="0"/>
              <a:t>Flexibility</a:t>
            </a:r>
            <a:endParaRPr lang="en-US"/>
          </a:p>
        </p:txBody>
      </p:sp>
      <p:sp>
        <p:nvSpPr>
          <p:cNvPr id="4" name="Content Placeholder 3"/>
          <p:cNvSpPr>
            <a:spLocks noGrp="1"/>
          </p:cNvSpPr>
          <p:nvPr>
            <p:ph idx="1"/>
          </p:nvPr>
        </p:nvSpPr>
        <p:spPr>
          <a:xfrm>
            <a:off x="228600" y="1752600"/>
            <a:ext cx="8534400" cy="762000"/>
          </a:xfrm>
          <a:ln>
            <a:noFill/>
          </a:ln>
        </p:spPr>
        <p:txBody>
          <a:bodyPr/>
          <a:lstStyle/>
          <a:p>
            <a:pPr marL="342900" indent="-342900">
              <a:lnSpc>
                <a:spcPct val="100000"/>
              </a:lnSpc>
              <a:buFont typeface="Arial" pitchFamily="34" charset="0"/>
              <a:buChar char="•"/>
            </a:pPr>
            <a:r>
              <a:rPr lang="en-US" smtClean="0"/>
              <a:t>It has been mathematically demonstrated that both bias and variance contribute to the test error rate (ISL Chapter 2.2.2)</a:t>
            </a:r>
          </a:p>
        </p:txBody>
      </p:sp>
      <p:sp>
        <p:nvSpPr>
          <p:cNvPr id="7" name="Content Placeholder 3"/>
          <p:cNvSpPr txBox="1"/>
          <p:nvPr/>
        </p:nvSpPr>
        <p:spPr>
          <a:xfrm>
            <a:off x="228600" y="2653748"/>
            <a:ext cx="8482280" cy="2223052"/>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buFont typeface="Arial" pitchFamily="34" charset="0"/>
              <a:buChar char="•"/>
            </a:pPr>
            <a:r>
              <a:rPr lang="en-US" smtClean="0"/>
              <a:t>As the flexibility </a:t>
            </a:r>
            <a:r>
              <a:rPr lang="en-US"/>
              <a:t>increases, the </a:t>
            </a:r>
            <a:r>
              <a:rPr lang="en-US" smtClean="0"/>
              <a:t>bias initially tends to decrease faster than the variance increases </a:t>
            </a:r>
            <a:r>
              <a:rPr lang="en-US" smtClean="0">
                <a:sym typeface="Wingdings" panose="05000000000000000000" pitchFamily="2" charset="2"/>
              </a:rPr>
              <a:t> the test error decreases initially</a:t>
            </a:r>
            <a:endParaRPr lang="en-US" smtClean="0"/>
          </a:p>
          <a:p>
            <a:pPr marL="342900" indent="-342900">
              <a:lnSpc>
                <a:spcPct val="100000"/>
              </a:lnSpc>
              <a:buFont typeface="Arial" pitchFamily="34" charset="0"/>
              <a:buChar char="•"/>
            </a:pPr>
            <a:r>
              <a:rPr lang="en-US" smtClean="0"/>
              <a:t>At some point, increasing flexibility has little impact on the bias, but starts to increase the variance significantly </a:t>
            </a:r>
            <a:r>
              <a:rPr lang="en-US" smtClean="0">
                <a:sym typeface="Wingdings" panose="05000000000000000000" pitchFamily="2" charset="2"/>
              </a:rPr>
              <a:t> the test error increases</a:t>
            </a:r>
          </a:p>
          <a:p>
            <a:pPr marL="342900" indent="-342900">
              <a:lnSpc>
                <a:spcPct val="100000"/>
              </a:lnSpc>
              <a:buFont typeface="Arial" pitchFamily="34" charset="0"/>
              <a:buChar char="•"/>
            </a:pPr>
            <a:r>
              <a:rPr lang="en-US" smtClean="0">
                <a:sym typeface="Wingdings" panose="05000000000000000000" pitchFamily="2" charset="2"/>
              </a:rPr>
              <a:t>Thus, we have the U-shape of test error</a:t>
            </a:r>
          </a:p>
          <a:p>
            <a:pPr marL="342900" indent="-342900">
              <a:lnSpc>
                <a:spcPct val="100000"/>
              </a:lnSpc>
              <a:buFont typeface="Arial" pitchFamily="34" charset="0"/>
              <a:buChar char="•"/>
            </a:pPr>
            <a:r>
              <a:rPr lang="en-US" smtClean="0">
                <a:sym typeface="Wingdings" panose="05000000000000000000" pitchFamily="2" charset="2"/>
              </a:rPr>
              <a:t>This provides a formal explanation of overfitting</a:t>
            </a:r>
            <a:endParaRPr lang="en-US"/>
          </a:p>
          <a:p>
            <a:pPr marL="342900" indent="-342900">
              <a:lnSpc>
                <a:spcPct val="100000"/>
              </a:lnSpc>
              <a:buFont typeface="Arial" pitchFamily="34" charset="0"/>
              <a:buChar char="•"/>
            </a:pPr>
            <a:endParaRPr lang="en-US"/>
          </a:p>
        </p:txBody>
      </p:sp>
    </p:spTree>
    <p:extLst>
      <p:ext uri="{BB962C8B-B14F-4D97-AF65-F5344CB8AC3E}">
        <p14:creationId xmlns:p14="http://schemas.microsoft.com/office/powerpoint/2010/main" val="7789889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2"/>
          <p:cNvSpPr>
            <a:spLocks noGrp="1" noChangeArrowheads="1"/>
          </p:cNvSpPr>
          <p:nvPr>
            <p:ph type="title"/>
          </p:nvPr>
        </p:nvSpPr>
        <p:spPr>
          <a:xfrm>
            <a:off x="304800" y="277813"/>
            <a:ext cx="8382000" cy="1139825"/>
          </a:xfrm>
        </p:spPr>
        <p:txBody>
          <a:bodyPr>
            <a:normAutofit fontScale="90000"/>
          </a:bodyPr>
          <a:lstStyle/>
          <a:p>
            <a:r>
              <a:rPr lang="en-US" altLang="en-US"/>
              <a:t>Model Complexity and Prediction/Classification Error</a:t>
            </a:r>
            <a:endParaRPr lang="en-US" i="1"/>
          </a:p>
        </p:txBody>
      </p:sp>
      <p:grpSp>
        <p:nvGrpSpPr>
          <p:cNvPr id="24" name="Group 23"/>
          <p:cNvGrpSpPr/>
          <p:nvPr/>
        </p:nvGrpSpPr>
        <p:grpSpPr>
          <a:xfrm>
            <a:off x="16267" y="1573873"/>
            <a:ext cx="9355476" cy="5181600"/>
            <a:chOff x="326985" y="2286000"/>
            <a:chExt cx="8534400" cy="457200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t="13520" b="15053"/>
            <a:stretch>
              <a:fillRect/>
            </a:stretch>
          </p:blipFill>
          <p:spPr bwMode="auto">
            <a:xfrm>
              <a:off x="326985" y="2286000"/>
              <a:ext cx="8534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Connector 9"/>
            <p:cNvCxnSpPr/>
            <p:nvPr/>
          </p:nvCxnSpPr>
          <p:spPr>
            <a:xfrm flipH="1">
              <a:off x="4114800" y="4267200"/>
              <a:ext cx="0" cy="165803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13836" y="4387334"/>
              <a:ext cx="1524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00B0F0"/>
                  </a:solidFill>
                </a:rPr>
                <a:t>Over-fitting</a:t>
              </a:r>
              <a:endParaRPr lang="en-US">
                <a:solidFill>
                  <a:srgbClr val="00B0F0"/>
                </a:solidFill>
              </a:endParaRPr>
            </a:p>
          </p:txBody>
        </p:sp>
        <p:sp>
          <p:nvSpPr>
            <p:cNvPr id="21" name="TextBox 20"/>
            <p:cNvSpPr txBox="1"/>
            <p:nvPr/>
          </p:nvSpPr>
          <p:spPr>
            <a:xfrm>
              <a:off x="2781782" y="4387334"/>
              <a:ext cx="14468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00B0F0"/>
                  </a:solidFill>
                </a:rPr>
                <a:t>Under-fitting</a:t>
              </a:r>
              <a:endParaRPr lang="en-US">
                <a:solidFill>
                  <a:srgbClr val="00B0F0"/>
                </a:solidFill>
              </a:endParaRPr>
            </a:p>
          </p:txBody>
        </p:sp>
        <p:cxnSp>
          <p:nvCxnSpPr>
            <p:cNvPr id="18" name="Straight Arrow Connector 17"/>
            <p:cNvCxnSpPr/>
            <p:nvPr/>
          </p:nvCxnSpPr>
          <p:spPr>
            <a:xfrm>
              <a:off x="4228618" y="4756666"/>
              <a:ext cx="1105382"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971800" y="4756666"/>
              <a:ext cx="1066800" cy="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5327006"/>
      </p:ext>
    </p:extLst>
  </p:cSld>
  <p:clrMapOvr>
    <a:masterClrMapping/>
  </p:clrMapOvr>
  <p:transition/>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329</a:t>
            </a:fld>
            <a:endParaRPr lang="en-US"/>
          </a:p>
        </p:txBody>
      </p:sp>
      <p:sp>
        <p:nvSpPr>
          <p:cNvPr id="3" name="Title 2"/>
          <p:cNvSpPr>
            <a:spLocks noGrp="1"/>
          </p:cNvSpPr>
          <p:nvPr>
            <p:ph type="title"/>
          </p:nvPr>
        </p:nvSpPr>
        <p:spPr/>
        <p:txBody>
          <a:bodyPr/>
          <a:lstStyle/>
          <a:p>
            <a:r>
              <a:rPr lang="en-US" smtClean="0"/>
              <a:t>Evaluate the Performance</a:t>
            </a:r>
            <a:endParaRPr lang="en-US"/>
          </a:p>
        </p:txBody>
      </p:sp>
      <p:sp>
        <p:nvSpPr>
          <p:cNvPr id="4" name="Content Placeholder 3"/>
          <p:cNvSpPr>
            <a:spLocks noGrp="1"/>
          </p:cNvSpPr>
          <p:nvPr>
            <p:ph idx="1"/>
          </p:nvPr>
        </p:nvSpPr>
        <p:spPr/>
        <p:txBody>
          <a:bodyPr/>
          <a:lstStyle/>
          <a:p>
            <a:r>
              <a:rPr lang="en-US" smtClean="0"/>
              <a:t>See how it performed for the training data</a:t>
            </a:r>
          </a:p>
          <a:p>
            <a:pPr>
              <a:lnSpc>
                <a:spcPts val="1500"/>
              </a:lnSpc>
            </a:pPr>
            <a:r>
              <a:rPr lang="en-US" err="1">
                <a:latin typeface="Courier New" panose="02070309020205020404" pitchFamily="49" charset="0"/>
                <a:cs typeface="Courier New" panose="02070309020205020404" pitchFamily="49" charset="0"/>
              </a:rPr>
              <a:t>Default$default</a:t>
            </a:r>
            <a:endParaRPr lang="en-US">
              <a:latin typeface="Courier New" panose="02070309020205020404" pitchFamily="49" charset="0"/>
              <a:cs typeface="Courier New" panose="02070309020205020404" pitchFamily="49" charset="0"/>
            </a:endParaRPr>
          </a:p>
          <a:p>
            <a:pPr>
              <a:lnSpc>
                <a:spcPts val="1500"/>
              </a:lnSpc>
            </a:pPr>
            <a:r>
              <a:rPr lang="en-US" err="1">
                <a:latin typeface="Courier New" panose="02070309020205020404" pitchFamily="49" charset="0"/>
                <a:cs typeface="Courier New" panose="02070309020205020404" pitchFamily="49" charset="0"/>
              </a:rPr>
              <a:t>pred_default &lt;-lda.pred$class</a:t>
            </a:r>
            <a:endParaRPr lang="en-US">
              <a:latin typeface="Courier New" panose="02070309020205020404" pitchFamily="49" charset="0"/>
              <a:cs typeface="Courier New" panose="02070309020205020404" pitchFamily="49" charset="0"/>
            </a:endParaRPr>
          </a:p>
          <a:p>
            <a:pPr>
              <a:lnSpc>
                <a:spcPts val="1500"/>
              </a:lnSpc>
            </a:pPr>
            <a:r>
              <a:rPr lang="en-US">
                <a:latin typeface="Courier New" panose="02070309020205020404" pitchFamily="49" charset="0"/>
                <a:cs typeface="Courier New" panose="02070309020205020404" pitchFamily="49" charset="0"/>
              </a:rPr>
              <a:t>table(default, pred_default)</a:t>
            </a:r>
          </a:p>
          <a:p>
            <a:pPr marL="342900" indent="-342900">
              <a:buFont typeface="Arial" pitchFamily="34" charset="0"/>
              <a:buChar char="•"/>
            </a:pPr>
            <a:r>
              <a:rPr lang="en-US" smtClean="0"/>
              <a:t>What is the error rate?</a:t>
            </a:r>
          </a:p>
          <a:p>
            <a:pPr marL="342900" indent="-342900">
              <a:buFont typeface="Arial" pitchFamily="34" charset="0"/>
              <a:buChar char="•"/>
            </a:pPr>
            <a:r>
              <a:rPr lang="en-US" smtClean="0"/>
              <a:t>What is the class 0 (no default) error rate and the class 1 (default) error rate?</a:t>
            </a:r>
          </a:p>
          <a:p>
            <a:pPr marL="937260" lvl="1" indent="-342900"/>
            <a:r>
              <a:rPr lang="en-US" smtClean="0"/>
              <a:t>Class 1 error rate = 254/(254+79)</a:t>
            </a:r>
          </a:p>
          <a:p>
            <a:pPr marL="937260" lvl="1" indent="-342900"/>
            <a:r>
              <a:rPr lang="en-US" smtClean="0"/>
              <a:t>Class 0 error rate = 22/(9645+22)</a:t>
            </a:r>
          </a:p>
          <a:p>
            <a:endParaRPr lang="en-US"/>
          </a:p>
        </p:txBody>
      </p:sp>
    </p:spTree>
    <p:extLst>
      <p:ext uri="{BB962C8B-B14F-4D97-AF65-F5344CB8AC3E}">
        <p14:creationId xmlns:p14="http://schemas.microsoft.com/office/powerpoint/2010/main" val="1877089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228600" y="358914"/>
            <a:ext cx="80772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4000" smtClean="0">
                <a:solidFill>
                  <a:srgbClr val="7030A0"/>
                </a:solidFill>
                <a:latin typeface="Calibri" pitchFamily="34" charset="0"/>
                <a:cs typeface="Calibri" pitchFamily="34" charset="0"/>
              </a:rPr>
              <a:t>Illustration – Stinsons.accdb</a:t>
            </a:r>
            <a:endParaRPr lang="en-US" sz="4000">
              <a:solidFill>
                <a:srgbClr val="005828"/>
              </a:solidFill>
              <a:latin typeface="Calibri" pitchFamily="34" charset="0"/>
              <a:ea typeface="+mj-ea"/>
              <a:cs typeface="Calibri" pitchFamily="34" charset="0"/>
            </a:endParaRPr>
          </a:p>
        </p:txBody>
      </p:sp>
      <p:sp>
        <p:nvSpPr>
          <p:cNvPr id="3" name="Rectangle 2"/>
          <p:cNvSpPr/>
          <p:nvPr/>
        </p:nvSpPr>
        <p:spPr>
          <a:xfrm>
            <a:off x="304800" y="1219200"/>
            <a:ext cx="8458200"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400">
                <a:latin typeface="Calibri" pitchFamily="34" charset="0"/>
                <a:cs typeface="Calibri" pitchFamily="34" charset="0"/>
              </a:rPr>
              <a:t>Stinson’s also employs sales, receiving, warehousing/inventory, and delivery </a:t>
            </a:r>
            <a:r>
              <a:rPr lang="en-US" sz="2400" smtClean="0">
                <a:latin typeface="Calibri" pitchFamily="34" charset="0"/>
                <a:cs typeface="Calibri" pitchFamily="34" charset="0"/>
              </a:rPr>
              <a:t>personnel</a:t>
            </a:r>
            <a:endParaRPr lang="en-US" sz="2400">
              <a:latin typeface="Calibri" pitchFamily="34" charset="0"/>
              <a:cs typeface="Calibri" pitchFamily="34" charset="0"/>
            </a:endParaRPr>
          </a:p>
          <a:p>
            <a:pPr marL="342900" indent="-342900">
              <a:buFont typeface="Arial" pitchFamily="34" charset="0"/>
              <a:buChar char="•"/>
            </a:pPr>
            <a:endParaRPr lang="en-US" sz="2400" smtClean="0">
              <a:latin typeface="Calibri" pitchFamily="34" charset="0"/>
              <a:cs typeface="Calibri" pitchFamily="34" charset="0"/>
            </a:endParaRPr>
          </a:p>
          <a:p>
            <a:endParaRPr lang="en-US" sz="2400">
              <a:latin typeface="Calibri" pitchFamily="34" charset="0"/>
              <a:cs typeface="Calibri" pitchFamily="34" charset="0"/>
            </a:endParaRPr>
          </a:p>
        </p:txBody>
      </p:sp>
      <p:sp>
        <p:nvSpPr>
          <p:cNvPr id="4" name="Rectangle 3"/>
          <p:cNvSpPr/>
          <p:nvPr/>
        </p:nvSpPr>
        <p:spPr>
          <a:xfrm>
            <a:off x="320615" y="2941260"/>
            <a:ext cx="8458200" cy="304698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Calibri" pitchFamily="34" charset="0"/>
                <a:cs typeface="Calibri" pitchFamily="34" charset="0"/>
              </a:rPr>
              <a:t>The </a:t>
            </a:r>
            <a:r>
              <a:rPr lang="en-US" sz="2400">
                <a:latin typeface="Calibri" pitchFamily="34" charset="0"/>
                <a:cs typeface="Calibri" pitchFamily="34" charset="0"/>
              </a:rPr>
              <a:t>company’s management team has identified three broad key areas of data management: </a:t>
            </a:r>
            <a:endParaRPr lang="en-US" sz="2400" smtClean="0">
              <a:latin typeface="Calibri" pitchFamily="34" charset="0"/>
              <a:cs typeface="Calibri" pitchFamily="34" charset="0"/>
            </a:endParaRPr>
          </a:p>
          <a:p>
            <a:pPr marL="273050" indent="-273050">
              <a:buFont typeface="Arial" pitchFamily="34" charset="0"/>
              <a:buChar char="•"/>
            </a:pPr>
            <a:r>
              <a:rPr lang="en-US" sz="2400" smtClean="0">
                <a:solidFill>
                  <a:srgbClr val="0070C0"/>
                </a:solidFill>
                <a:latin typeface="Calibri" pitchFamily="34" charset="0"/>
                <a:cs typeface="Calibri" pitchFamily="34" charset="0"/>
              </a:rPr>
              <a:t>personnel </a:t>
            </a:r>
            <a:r>
              <a:rPr lang="en-US" sz="2400">
                <a:solidFill>
                  <a:srgbClr val="0070C0"/>
                </a:solidFill>
                <a:latin typeface="Calibri" pitchFamily="34" charset="0"/>
                <a:cs typeface="Calibri" pitchFamily="34" charset="0"/>
              </a:rPr>
              <a:t>(information on Stinson’s employees); </a:t>
            </a:r>
            <a:endParaRPr lang="en-US" sz="2400" smtClean="0">
              <a:solidFill>
                <a:srgbClr val="0070C0"/>
              </a:solidFill>
              <a:latin typeface="Calibri" pitchFamily="34" charset="0"/>
              <a:cs typeface="Calibri" pitchFamily="34" charset="0"/>
            </a:endParaRPr>
          </a:p>
          <a:p>
            <a:pPr marL="273050" indent="-273050">
              <a:buFont typeface="Arial" pitchFamily="34" charset="0"/>
              <a:buChar char="•"/>
            </a:pPr>
            <a:r>
              <a:rPr lang="en-US" sz="2400" smtClean="0">
                <a:solidFill>
                  <a:srgbClr val="0070C0"/>
                </a:solidFill>
                <a:latin typeface="Calibri" pitchFamily="34" charset="0"/>
                <a:cs typeface="Calibri" pitchFamily="34" charset="0"/>
              </a:rPr>
              <a:t>supplier </a:t>
            </a:r>
            <a:r>
              <a:rPr lang="en-US" sz="2400">
                <a:solidFill>
                  <a:srgbClr val="0070C0"/>
                </a:solidFill>
                <a:latin typeface="Calibri" pitchFamily="34" charset="0"/>
                <a:cs typeface="Calibri" pitchFamily="34" charset="0"/>
              </a:rPr>
              <a:t>(information on purchases of beer made by </a:t>
            </a:r>
            <a:r>
              <a:rPr lang="en-US" sz="2400" smtClean="0">
                <a:solidFill>
                  <a:srgbClr val="0070C0"/>
                </a:solidFill>
                <a:latin typeface="Calibri" pitchFamily="34" charset="0"/>
                <a:cs typeface="Calibri" pitchFamily="34" charset="0"/>
              </a:rPr>
              <a:t>Stinson’s </a:t>
            </a:r>
            <a:r>
              <a:rPr lang="en-US" sz="2400">
                <a:solidFill>
                  <a:srgbClr val="0070C0"/>
                </a:solidFill>
                <a:latin typeface="Calibri" pitchFamily="34" charset="0"/>
                <a:cs typeface="Calibri" pitchFamily="34" charset="0"/>
              </a:rPr>
              <a:t>from its suppliers); and </a:t>
            </a:r>
            <a:endParaRPr lang="en-US" sz="2400" smtClean="0">
              <a:solidFill>
                <a:srgbClr val="0070C0"/>
              </a:solidFill>
              <a:latin typeface="Calibri" pitchFamily="34" charset="0"/>
              <a:cs typeface="Calibri" pitchFamily="34" charset="0"/>
            </a:endParaRPr>
          </a:p>
          <a:p>
            <a:pPr marL="273050" indent="-273050">
              <a:buFont typeface="Arial" pitchFamily="34" charset="0"/>
              <a:buChar char="•"/>
            </a:pPr>
            <a:r>
              <a:rPr lang="en-US" sz="2400" smtClean="0">
                <a:solidFill>
                  <a:srgbClr val="0070C0"/>
                </a:solidFill>
                <a:latin typeface="Calibri" pitchFamily="34" charset="0"/>
                <a:cs typeface="Calibri" pitchFamily="34" charset="0"/>
              </a:rPr>
              <a:t>retailer </a:t>
            </a:r>
            <a:r>
              <a:rPr lang="en-US" sz="2400">
                <a:solidFill>
                  <a:srgbClr val="0070C0"/>
                </a:solidFill>
                <a:latin typeface="Calibri" pitchFamily="34" charset="0"/>
                <a:cs typeface="Calibri" pitchFamily="34" charset="0"/>
              </a:rPr>
              <a:t>(information on sales to Stinson’s retail customers). </a:t>
            </a:r>
            <a:endParaRPr lang="en-US" sz="2400" smtClean="0">
              <a:solidFill>
                <a:srgbClr val="0070C0"/>
              </a:solidFill>
              <a:latin typeface="Calibri" pitchFamily="34" charset="0"/>
              <a:cs typeface="Calibri" pitchFamily="34" charset="0"/>
            </a:endParaRPr>
          </a:p>
          <a:p>
            <a:endParaRPr lang="en-US" sz="2400">
              <a:solidFill>
                <a:srgbClr val="0070C0"/>
              </a:solidFill>
              <a:latin typeface="Calibri" pitchFamily="34" charset="0"/>
              <a:cs typeface="Calibri" pitchFamily="34" charset="0"/>
            </a:endParaRPr>
          </a:p>
          <a:p>
            <a:endParaRPr lang="en-US" sz="240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3262288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330</a:t>
            </a:fld>
            <a:endParaRPr lang="en-US"/>
          </a:p>
        </p:txBody>
      </p:sp>
      <p:sp>
        <p:nvSpPr>
          <p:cNvPr id="3" name="Title 2"/>
          <p:cNvSpPr>
            <a:spLocks noGrp="1"/>
          </p:cNvSpPr>
          <p:nvPr>
            <p:ph type="title"/>
          </p:nvPr>
        </p:nvSpPr>
        <p:spPr/>
        <p:txBody>
          <a:bodyPr/>
          <a:lstStyle/>
          <a:p>
            <a:r>
              <a:rPr lang="en-US" smtClean="0"/>
              <a:t>Follow-up Questions</a:t>
            </a:r>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a:t>Among those who were predicted to be default, </a:t>
            </a:r>
            <a:r>
              <a:rPr lang="en-US" smtClean="0"/>
              <a:t>what percentage of </a:t>
            </a:r>
            <a:r>
              <a:rPr lang="en-US"/>
              <a:t>them actually did default</a:t>
            </a:r>
            <a:r>
              <a:rPr lang="en-US" smtClean="0"/>
              <a:t>? = 79/(79+22)</a:t>
            </a:r>
          </a:p>
          <a:p>
            <a:pPr marL="342900" indent="-342900">
              <a:buFont typeface="Arial" pitchFamily="34" charset="0"/>
              <a:buChar char="•"/>
            </a:pPr>
            <a:r>
              <a:rPr lang="en-US"/>
              <a:t>Among those </a:t>
            </a:r>
            <a:r>
              <a:rPr lang="en-US" smtClean="0"/>
              <a:t>who did not default, what percentage of them were correctly identified?</a:t>
            </a:r>
            <a:r>
              <a:rPr lang="en-US"/>
              <a:t> (called </a:t>
            </a:r>
            <a:r>
              <a:rPr lang="en-US" smtClean="0"/>
              <a:t>specificity) = 9645/(9645+22)</a:t>
            </a:r>
          </a:p>
          <a:p>
            <a:pPr marL="342900" indent="-342900">
              <a:buFont typeface="Arial" pitchFamily="34" charset="0"/>
              <a:buChar char="•"/>
            </a:pPr>
            <a:r>
              <a:rPr lang="en-US" smtClean="0"/>
              <a:t>Among those who actually defaulted, what percentage of them were predicted to be default?</a:t>
            </a:r>
            <a:r>
              <a:rPr lang="en-US"/>
              <a:t> (called sensitivity</a:t>
            </a:r>
            <a:r>
              <a:rPr lang="en-US" smtClean="0"/>
              <a:t>) = 79/(254+79)</a:t>
            </a:r>
            <a:endParaRPr lang="en-US"/>
          </a:p>
          <a:p>
            <a:pPr marL="342900" indent="-342900">
              <a:buFont typeface="Arial" pitchFamily="34" charset="0"/>
              <a:buChar char="•"/>
            </a:pPr>
            <a:endParaRPr lang="en-US" smtClean="0"/>
          </a:p>
          <a:p>
            <a:pPr marL="342900" indent="-342900">
              <a:buFont typeface="Arial" pitchFamily="34" charset="0"/>
              <a:buChar char="•"/>
            </a:pPr>
            <a:endParaRPr lang="en-US"/>
          </a:p>
        </p:txBody>
      </p:sp>
    </p:spTree>
    <p:extLst>
      <p:ext uri="{BB962C8B-B14F-4D97-AF65-F5344CB8AC3E}">
        <p14:creationId xmlns:p14="http://schemas.microsoft.com/office/powerpoint/2010/main" val="483878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331</a:t>
            </a:fld>
            <a:endParaRPr lang="en-US"/>
          </a:p>
        </p:txBody>
      </p:sp>
      <p:sp>
        <p:nvSpPr>
          <p:cNvPr id="3" name="Title 2"/>
          <p:cNvSpPr>
            <a:spLocks noGrp="1"/>
          </p:cNvSpPr>
          <p:nvPr>
            <p:ph type="title"/>
          </p:nvPr>
        </p:nvSpPr>
        <p:spPr/>
        <p:txBody>
          <a:bodyPr/>
          <a:lstStyle/>
          <a:p>
            <a:r>
              <a:rPr lang="en-US"/>
              <a:t>Example: </a:t>
            </a:r>
            <a:r>
              <a:rPr lang="en-US" err="1">
                <a:latin typeface="Courier New" panose="02070309020205020404" pitchFamily="49" charset="0"/>
                <a:cs typeface="Courier New" panose="02070309020205020404" pitchFamily="49" charset="0"/>
              </a:rPr>
              <a:t>Smarket</a:t>
            </a:r>
            <a:endParaRPr lang="en-US"/>
          </a:p>
        </p:txBody>
      </p:sp>
      <p:sp>
        <p:nvSpPr>
          <p:cNvPr id="4" name="Content Placeholder 3"/>
          <p:cNvSpPr>
            <a:spLocks noGrp="1"/>
          </p:cNvSpPr>
          <p:nvPr>
            <p:ph idx="1"/>
          </p:nvPr>
        </p:nvSpPr>
        <p:spPr/>
        <p:txBody>
          <a:bodyPr/>
          <a:lstStyle/>
          <a:p>
            <a:pPr>
              <a:lnSpc>
                <a:spcPct val="100000"/>
              </a:lnSpc>
            </a:pPr>
            <a:r>
              <a:rPr lang="en-US" smtClean="0"/>
              <a:t>Try a different model (e.g., using Lag1, Lag2, and Lag3). Does it perform better?</a:t>
            </a:r>
          </a:p>
          <a:p>
            <a:pPr>
              <a:lnSpc>
                <a:spcPct val="100000"/>
              </a:lnSpc>
            </a:pPr>
            <a:r>
              <a:rPr lang="en-US">
                <a:latin typeface="Courier New" panose="02070309020205020404" pitchFamily="49" charset="0"/>
                <a:cs typeface="Courier New" panose="02070309020205020404" pitchFamily="49" charset="0"/>
              </a:rPr>
              <a:t>lda.fit2=lda(Direction~Lag1+Lag2+Lag3,data=Smarket,subset=train)</a:t>
            </a:r>
          </a:p>
          <a:p>
            <a:pPr>
              <a:lnSpc>
                <a:spcPct val="100000"/>
              </a:lnSpc>
            </a:pPr>
            <a:r>
              <a:rPr lang="en-US">
                <a:latin typeface="Courier New" panose="02070309020205020404" pitchFamily="49" charset="0"/>
                <a:cs typeface="Courier New" panose="02070309020205020404" pitchFamily="49" charset="0"/>
              </a:rPr>
              <a:t>lda.pred2=predict(lda.fit2,Smarket.test)</a:t>
            </a:r>
          </a:p>
          <a:p>
            <a:pPr>
              <a:lnSpc>
                <a:spcPct val="100000"/>
              </a:lnSpc>
            </a:pPr>
            <a:r>
              <a:rPr lang="en-US">
                <a:latin typeface="Courier New" panose="02070309020205020404" pitchFamily="49" charset="0"/>
                <a:cs typeface="Courier New" panose="02070309020205020404" pitchFamily="49" charset="0"/>
              </a:rPr>
              <a:t>lda.class2=lda.pred2$class</a:t>
            </a:r>
          </a:p>
          <a:p>
            <a:pPr>
              <a:lnSpc>
                <a:spcPct val="100000"/>
              </a:lnSpc>
            </a:pPr>
            <a:r>
              <a:rPr lang="en-US">
                <a:latin typeface="Courier New" panose="02070309020205020404" pitchFamily="49" charset="0"/>
                <a:cs typeface="Courier New" panose="02070309020205020404" pitchFamily="49" charset="0"/>
              </a:rPr>
              <a:t>table(Direction.test, lda.class2)</a:t>
            </a:r>
          </a:p>
          <a:p>
            <a:pPr>
              <a:lnSpc>
                <a:spcPct val="100000"/>
              </a:lnSpc>
            </a:pPr>
            <a:r>
              <a:rPr lang="en-US">
                <a:latin typeface="Courier New" panose="02070309020205020404" pitchFamily="49" charset="0"/>
                <a:cs typeface="Courier New" panose="02070309020205020404" pitchFamily="49" charset="0"/>
              </a:rPr>
              <a:t>mean(lda.class2==Direction.test</a:t>
            </a:r>
            <a:r>
              <a:rPr lang="en-US" smtClean="0">
                <a:latin typeface="Courier New" panose="02070309020205020404" pitchFamily="49" charset="0"/>
                <a:cs typeface="Courier New" panose="02070309020205020404" pitchFamily="49" charset="0"/>
              </a:rPr>
              <a:t>)</a:t>
            </a:r>
          </a:p>
          <a:p>
            <a:pPr>
              <a:lnSpc>
                <a:spcPct val="100000"/>
              </a:lnSpc>
            </a:pPr>
            <a:r>
              <a:rPr lang="en-US" smtClean="0"/>
              <a:t>The last line gives you the overall accuracy 58.7%, which is better than 56.0% when you use only Lag1 and Lag2. </a:t>
            </a:r>
            <a:endParaRPr lang="en-US"/>
          </a:p>
        </p:txBody>
      </p:sp>
    </p:spTree>
    <p:extLst>
      <p:ext uri="{BB962C8B-B14F-4D97-AF65-F5344CB8AC3E}">
        <p14:creationId xmlns:p14="http://schemas.microsoft.com/office/powerpoint/2010/main" val="285812325"/>
      </p:ext>
    </p:extLst>
  </p:cSld>
  <p:clrMapOvr>
    <a:masterClrMapping/>
  </p:clrMapOvr>
  <p:transition/>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457200" y="602815"/>
            <a:ext cx="8229600" cy="5950385"/>
          </a:xfrm>
        </p:spPr>
        <p:txBody>
          <a:bodyPr>
            <a:normAutofit fontScale="90000"/>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Predictive Business Analytics</a:t>
            </a:r>
            <a:br>
              <a:rPr lang="en-US" altLang="en-US" sz="3600" smtClean="0"/>
            </a:br>
            <a:br>
              <a:rPr lang="en-US" altLang="en-US" sz="3600" smtClean="0"/>
            </a:br>
            <a:br>
              <a:rPr lang="en-US" altLang="en-US" sz="3600"/>
            </a:br>
            <a:r>
              <a:rPr lang="en-US" altLang="en-US" sz="3300" b="1"/>
              <a:t>Lecture </a:t>
            </a:r>
            <a:r>
              <a:rPr lang="en-US" altLang="en-US" sz="3300" b="1" smtClean="0"/>
              <a:t>8 Linear Discriminant Analysis</a:t>
            </a:r>
            <a:br>
              <a:rPr lang="en-US" altLang="en-US" sz="3300" b="1" smtClean="0"/>
            </a:br>
            <a:r>
              <a:rPr lang="en-US" altLang="en-US" sz="3100" smtClean="0">
                <a:solidFill>
                  <a:srgbClr val="00B0F0"/>
                </a:solidFill>
              </a:rPr>
              <a:t>A Bayes Classifier</a:t>
            </a:r>
            <a:br>
              <a:rPr lang="en-US" sz="3000" smtClean="0">
                <a:solidFill>
                  <a:srgbClr val="FF0000"/>
                </a:solidFill>
              </a:rPr>
            </a:br>
            <a:br>
              <a:rPr lang="en-US" altLang="en-US" sz="3600" smtClean="0"/>
            </a:br>
            <a:r>
              <a:rPr lang="en-US" altLang="en-US" sz="2000"/>
              <a:t> </a:t>
            </a:r>
            <a:br>
              <a:rPr lang="en-US" altLang="en-US" sz="2000" smtClean="0"/>
            </a:br>
            <a:br>
              <a:rPr lang="en-US" altLang="en-US" sz="3600" smtClean="0"/>
            </a:br>
            <a:br>
              <a:rPr lang="en-US" altLang="en-US" sz="3600" smtClean="0"/>
            </a:br>
            <a:br>
              <a:rPr lang="en-US" altLang="en-US" sz="3600"/>
            </a:b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52578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381000"/>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228600" y="1524000"/>
            <a:ext cx="8610600" cy="5181600"/>
          </a:xfrm>
          <a:prstGeom prst="rect">
            <a:avLst/>
          </a:prstGeom>
          <a:ln>
            <a:noFill/>
          </a:ln>
        </p:spPr>
        <p:txBody>
          <a:bodyPr/>
          <a:lstStyle/>
          <a:p>
            <a:pPr marL="457200" indent="-457200">
              <a:lnSpc>
                <a:spcPct val="200000"/>
              </a:lnSpc>
              <a:spcBef>
                <a:spcPct val="0"/>
              </a:spcBef>
              <a:spcAft>
                <a:spcPct val="0"/>
              </a:spcAft>
              <a:buAutoNum type="arabicPeriod"/>
            </a:pPr>
            <a:r>
              <a:rPr lang="en-US">
                <a:solidFill>
                  <a:srgbClr val="002060"/>
                </a:solidFill>
              </a:rPr>
              <a:t>Linear Discriminant Analysis </a:t>
            </a:r>
            <a:r>
              <a:rPr lang="en-US" smtClean="0">
                <a:solidFill>
                  <a:srgbClr val="002060"/>
                </a:solidFill>
              </a:rPr>
              <a:t>(ISL Chapter 4.4)</a:t>
            </a:r>
          </a:p>
          <a:p>
            <a:pPr marL="457200" indent="-457200">
              <a:lnSpc>
                <a:spcPct val="200000"/>
              </a:lnSpc>
              <a:spcBef>
                <a:spcPct val="0"/>
              </a:spcBef>
              <a:spcAft>
                <a:spcPct val="0"/>
              </a:spcAft>
              <a:buAutoNum type="arabicPeriod"/>
            </a:pPr>
            <a:r>
              <a:rPr lang="en-US">
                <a:solidFill>
                  <a:srgbClr val="002060"/>
                </a:solidFill>
              </a:rPr>
              <a:t>Linear Discriminant Analysis </a:t>
            </a:r>
            <a:r>
              <a:rPr lang="en-US" smtClean="0">
                <a:solidFill>
                  <a:srgbClr val="002060"/>
                </a:solidFill>
              </a:rPr>
              <a:t>in R (ISL Chapter 4.6)</a:t>
            </a:r>
            <a:endParaRPr lang="en-US" smtClean="0">
              <a:solidFill>
                <a:srgbClr val="00B0F0"/>
              </a:solidFill>
            </a:endParaRPr>
          </a:p>
          <a:p>
            <a:pPr>
              <a:lnSpc>
                <a:spcPct val="100000"/>
              </a:lnSpc>
              <a:spcBef>
                <a:spcPct val="0"/>
              </a:spcBef>
              <a:spcAft>
                <a:spcPct val="0"/>
              </a:spcAft>
            </a:pPr>
            <a:endParaRPr lang="en-US">
              <a:solidFill>
                <a:srgbClr val="00B0F0"/>
              </a:solidFill>
            </a:endParaRPr>
          </a:p>
          <a:p>
            <a:pPr>
              <a:lnSpc>
                <a:spcPct val="100000"/>
              </a:lnSpc>
              <a:spcBef>
                <a:spcPct val="0"/>
              </a:spcBef>
              <a:spcAft>
                <a:spcPct val="0"/>
              </a:spcAft>
            </a:pPr>
            <a:endParaRPr lang="en-US" smtClean="0">
              <a:solidFill>
                <a:srgbClr val="002060"/>
              </a:solidFill>
            </a:endParaRPr>
          </a:p>
          <a:p>
            <a:pPr marL="457200" indent="-457200">
              <a:lnSpc>
                <a:spcPct val="100000"/>
              </a:lnSpc>
              <a:spcBef>
                <a:spcPct val="0"/>
              </a:spcBef>
              <a:spcAft>
                <a:spcPct val="0"/>
              </a:spcAft>
              <a:buAutoNum type="arabicPeriod"/>
            </a:pPr>
            <a:endParaRPr lang="en-US" smtClean="0">
              <a:solidFill>
                <a:srgbClr val="002060"/>
              </a:solidFill>
            </a:endParaRPr>
          </a:p>
          <a:p>
            <a:pPr marL="457200" indent="-457200">
              <a:lnSpc>
                <a:spcPct val="100000"/>
              </a:lnSpc>
              <a:spcBef>
                <a:spcPct val="0"/>
              </a:spcBef>
              <a:spcAft>
                <a:spcPct val="0"/>
              </a:spcAft>
              <a:buAutoNum type="arabicPeriod"/>
            </a:pPr>
            <a:endParaRPr lang="en-US">
              <a:solidFill>
                <a:srgbClr val="00206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333</a:t>
            </a:fld>
            <a:endParaRPr lang="en-US"/>
          </a:p>
        </p:txBody>
      </p:sp>
    </p:spTree>
    <p:extLst>
      <p:ext uri="{BB962C8B-B14F-4D97-AF65-F5344CB8AC3E}">
        <p14:creationId xmlns:p14="http://schemas.microsoft.com/office/powerpoint/2010/main" val="3017449798"/>
      </p:ext>
    </p:extLst>
  </p:cSld>
  <p:clrMapOvr>
    <a:masterClrMapping/>
  </p:clrMapOvr>
  <p:transition/>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556" name="Rectangle 7"/>
          <p:cNvSpPr>
            <a:spLocks noGrp="1" noChangeArrowheads="1"/>
          </p:cNvSpPr>
          <p:nvPr>
            <p:ph type="body" idx="4294967295"/>
          </p:nvPr>
        </p:nvSpPr>
        <p:spPr>
          <a:xfrm>
            <a:off x="228600" y="1752600"/>
            <a:ext cx="8686800" cy="4800600"/>
          </a:xfrm>
          <a:ln>
            <a:noFill/>
          </a:ln>
        </p:spPr>
        <p:txBody>
          <a:bodyPr/>
          <a:lstStyle/>
          <a:p>
            <a:pPr marL="531813" lvl="1" indent="-439738">
              <a:lnSpc>
                <a:spcPct val="100000"/>
              </a:lnSpc>
              <a:spcBef>
                <a:spcPct val="0"/>
              </a:spcBef>
              <a:buFont typeface="Wingdings" panose="05000000000000000000" pitchFamily="2" charset="2"/>
              <a:buChar char="v"/>
            </a:pPr>
            <a:r>
              <a:rPr lang="en-US" altLang="en-US" sz="2400" smtClean="0"/>
              <a:t>We want to predict default or not for new requests</a:t>
            </a:r>
          </a:p>
          <a:p>
            <a:pPr marL="806133" lvl="2" indent="-439738">
              <a:lnSpc>
                <a:spcPct val="100000"/>
              </a:lnSpc>
              <a:spcBef>
                <a:spcPct val="0"/>
              </a:spcBef>
              <a:buFont typeface="Wingdings" panose="05000000000000000000" pitchFamily="2" charset="2"/>
              <a:buChar char="§"/>
            </a:pPr>
            <a:r>
              <a:rPr lang="en-US" altLang="en-US" sz="2400" i="1" smtClean="0"/>
              <a:t>Y</a:t>
            </a:r>
            <a:r>
              <a:rPr lang="en-US" altLang="en-US" sz="2400" smtClean="0"/>
              <a:t>: default or not</a:t>
            </a:r>
          </a:p>
          <a:p>
            <a:pPr marL="806133" lvl="2" indent="-439738">
              <a:lnSpc>
                <a:spcPct val="100000"/>
              </a:lnSpc>
              <a:spcBef>
                <a:spcPct val="0"/>
              </a:spcBef>
              <a:buFont typeface="Wingdings" panose="05000000000000000000" pitchFamily="2" charset="2"/>
              <a:buChar char="§"/>
            </a:pPr>
            <a:r>
              <a:rPr lang="en-US" altLang="en-US" sz="2400" i="1" smtClean="0"/>
              <a:t>X</a:t>
            </a:r>
            <a:r>
              <a:rPr lang="en-US" altLang="en-US" sz="2400" smtClean="0"/>
              <a:t>: characteristics of a loan request</a:t>
            </a:r>
          </a:p>
          <a:p>
            <a:pPr marL="92075" lvl="1" indent="0">
              <a:lnSpc>
                <a:spcPct val="100000"/>
              </a:lnSpc>
              <a:spcBef>
                <a:spcPct val="0"/>
              </a:spcBef>
              <a:buNone/>
            </a:pPr>
            <a:r>
              <a:rPr lang="en-US" altLang="en-US" sz="2400">
                <a:sym typeface="Wingdings" panose="05000000000000000000" pitchFamily="2" charset="2"/>
              </a:rPr>
              <a:t> </a:t>
            </a:r>
            <a:r>
              <a:rPr lang="en-US" altLang="en-US" sz="2400" smtClean="0">
                <a:sym typeface="Wingdings" panose="05000000000000000000" pitchFamily="2" charset="2"/>
              </a:rPr>
              <a:t>   Predict </a:t>
            </a:r>
            <a:r>
              <a:rPr lang="en-US" altLang="en-US" sz="2400" i="1" smtClean="0">
                <a:sym typeface="Wingdings" panose="05000000000000000000" pitchFamily="2" charset="2"/>
              </a:rPr>
              <a:t>P(Y = k | X = x)</a:t>
            </a:r>
            <a:endParaRPr lang="en-US" altLang="en-US" sz="2400" i="1" smtClean="0"/>
          </a:p>
          <a:p>
            <a:pPr marL="531813" lvl="1" indent="-439738">
              <a:lnSpc>
                <a:spcPct val="100000"/>
              </a:lnSpc>
              <a:spcBef>
                <a:spcPct val="0"/>
              </a:spcBef>
              <a:buFont typeface="Wingdings" panose="05000000000000000000" pitchFamily="2" charset="2"/>
              <a:buChar char="v"/>
            </a:pPr>
            <a:r>
              <a:rPr lang="en-US" altLang="en-US" sz="2400" smtClean="0"/>
              <a:t>Suppose that we know </a:t>
            </a:r>
          </a:p>
          <a:p>
            <a:pPr marL="806133" lvl="2" indent="-439738">
              <a:lnSpc>
                <a:spcPct val="100000"/>
              </a:lnSpc>
              <a:spcBef>
                <a:spcPct val="0"/>
              </a:spcBef>
              <a:buFont typeface="Wingdings" panose="05000000000000000000" pitchFamily="2" charset="2"/>
              <a:buChar char="§"/>
            </a:pPr>
            <a:r>
              <a:rPr lang="en-US" altLang="en-US" sz="2400" smtClean="0"/>
              <a:t>How defaulted and paid back loans look like</a:t>
            </a:r>
          </a:p>
          <a:p>
            <a:pPr marL="92075" lvl="1" indent="0">
              <a:lnSpc>
                <a:spcPct val="100000"/>
              </a:lnSpc>
              <a:spcBef>
                <a:spcPct val="0"/>
              </a:spcBef>
              <a:buNone/>
            </a:pPr>
            <a:r>
              <a:rPr lang="en-US" altLang="en-US" sz="2400">
                <a:sym typeface="Wingdings" panose="05000000000000000000" pitchFamily="2" charset="2"/>
              </a:rPr>
              <a:t>	 </a:t>
            </a:r>
            <a:r>
              <a:rPr lang="en-US" altLang="en-US" sz="2400" i="1">
                <a:sym typeface="Wingdings" panose="05000000000000000000" pitchFamily="2" charset="2"/>
              </a:rPr>
              <a:t>P(X = x | Y = k</a:t>
            </a:r>
            <a:r>
              <a:rPr lang="en-US" altLang="en-US" sz="2400" i="1" smtClean="0">
                <a:sym typeface="Wingdings" panose="05000000000000000000" pitchFamily="2" charset="2"/>
              </a:rPr>
              <a:t>)</a:t>
            </a:r>
            <a:endParaRPr lang="en-US" altLang="en-US" sz="2400" smtClean="0"/>
          </a:p>
          <a:p>
            <a:pPr marL="806133" lvl="2" indent="-439738">
              <a:lnSpc>
                <a:spcPct val="100000"/>
              </a:lnSpc>
              <a:spcBef>
                <a:spcPct val="0"/>
              </a:spcBef>
              <a:buFont typeface="Wingdings" panose="05000000000000000000" pitchFamily="2" charset="2"/>
              <a:buChar char="§"/>
            </a:pPr>
            <a:r>
              <a:rPr lang="en-US" altLang="en-US" sz="2400" smtClean="0"/>
              <a:t>And the proportion of defaulted loans</a:t>
            </a:r>
          </a:p>
          <a:p>
            <a:pPr marL="92075" lvl="1" indent="0">
              <a:lnSpc>
                <a:spcPct val="100000"/>
              </a:lnSpc>
              <a:spcBef>
                <a:spcPct val="0"/>
              </a:spcBef>
              <a:buNone/>
            </a:pPr>
            <a:r>
              <a:rPr lang="en-US" altLang="en-US" sz="2400" smtClean="0">
                <a:sym typeface="Wingdings" panose="05000000000000000000" pitchFamily="2" charset="2"/>
              </a:rPr>
              <a:t>	 </a:t>
            </a:r>
            <a:r>
              <a:rPr lang="en-US" altLang="en-US" sz="2400" i="1" smtClean="0">
                <a:sym typeface="Wingdings" panose="05000000000000000000" pitchFamily="2" charset="2"/>
              </a:rPr>
              <a:t>P(Y = k)</a:t>
            </a:r>
          </a:p>
          <a:p>
            <a:pPr marL="531813" lvl="1" indent="-439738">
              <a:lnSpc>
                <a:spcPct val="100000"/>
              </a:lnSpc>
              <a:spcBef>
                <a:spcPct val="0"/>
              </a:spcBef>
              <a:buFont typeface="Wingdings" panose="05000000000000000000" pitchFamily="2" charset="2"/>
              <a:buChar char="v"/>
            </a:pPr>
            <a:r>
              <a:rPr lang="en-US" altLang="en-US" sz="2400" smtClean="0"/>
              <a:t>Then, we can compute </a:t>
            </a:r>
            <a:r>
              <a:rPr lang="en-US" altLang="en-US" sz="2400" i="1">
                <a:sym typeface="Wingdings" panose="05000000000000000000" pitchFamily="2" charset="2"/>
              </a:rPr>
              <a:t>P(Y = k | X = x</a:t>
            </a:r>
            <a:r>
              <a:rPr lang="en-US" altLang="en-US" sz="2400" i="1" smtClean="0">
                <a:sym typeface="Wingdings" panose="05000000000000000000" pitchFamily="2" charset="2"/>
              </a:rPr>
              <a:t>)</a:t>
            </a:r>
            <a:r>
              <a:rPr lang="en-US" altLang="en-US" sz="2400" smtClean="0"/>
              <a:t> using </a:t>
            </a:r>
            <a:r>
              <a:rPr lang="en-US" altLang="en-US" sz="2400"/>
              <a:t>Bayes’ Theorem</a:t>
            </a:r>
            <a:endParaRPr lang="en-US" altLang="en-US" sz="2400" smtClean="0"/>
          </a:p>
        </p:txBody>
      </p:sp>
      <p:sp>
        <p:nvSpPr>
          <p:cNvPr id="35843" name="Rectangle 6"/>
          <p:cNvSpPr>
            <a:spLocks noGrp="1" noChangeArrowheads="1"/>
          </p:cNvSpPr>
          <p:nvPr>
            <p:ph type="title"/>
          </p:nvPr>
        </p:nvSpPr>
        <p:spPr>
          <a:xfrm>
            <a:off x="228600" y="381000"/>
            <a:ext cx="8690112" cy="1066800"/>
          </a:xfrm>
        </p:spPr>
        <p:txBody>
          <a:bodyPr>
            <a:normAutofit/>
          </a:bodyPr>
          <a:lstStyle/>
          <a:p>
            <a:r>
              <a:rPr lang="en-US" altLang="en-US" smtClean="0"/>
              <a:t>Bayes’ Theorem in Statistical Learning</a:t>
            </a:r>
          </a:p>
        </p:txBody>
      </p:sp>
    </p:spTree>
    <p:extLst>
      <p:ext uri="{BB962C8B-B14F-4D97-AF65-F5344CB8AC3E}">
        <p14:creationId xmlns:p14="http://schemas.microsoft.com/office/powerpoint/2010/main" val="2917564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dur="500" fill="hold" nodeType="with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500"/>
                                        <p:tgtEl>
                                          <p:spTgt spid="23556">
                                            <p:txEl>
                                              <p:pRg st="0" end="0"/>
                                            </p:txEl>
                                          </p:spTgt>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23556">
                                            <p:txEl>
                                              <p:pRg st="1" end="1"/>
                                            </p:txEl>
                                          </p:spTgt>
                                        </p:tgtEl>
                                        <p:attrNameLst>
                                          <p:attrName>style.visibility</p:attrName>
                                        </p:attrNameLst>
                                      </p:cBhvr>
                                      <p:to>
                                        <p:strVal val="visible"/>
                                      </p:to>
                                    </p:set>
                                    <p:animEffect transition="in" filter="fade">
                                      <p:cBhvr>
                                        <p:cTn id="10" dur="500"/>
                                        <p:tgtEl>
                                          <p:spTgt spid="23556">
                                            <p:txEl>
                                              <p:pRg st="1" end="1"/>
                                            </p:txEl>
                                          </p:spTgt>
                                        </p:tgtEl>
                                      </p:cBhvr>
                                    </p:animEffect>
                                  </p:childTnLst>
                                </p:cTn>
                              </p:par>
                              <p:par>
                                <p:cTn id="11" presetID="10" presetClass="entr" presetSubtype="0" dur="500" fill="hold" nodeType="withEffect">
                                  <p:stCondLst>
                                    <p:cond delay="0"/>
                                  </p:stCondLst>
                                  <p:childTnLst>
                                    <p:set>
                                      <p:cBhvr>
                                        <p:cTn id="12" dur="1" fill="hold">
                                          <p:stCondLst>
                                            <p:cond delay="0"/>
                                          </p:stCondLst>
                                        </p:cTn>
                                        <p:tgtEl>
                                          <p:spTgt spid="23556">
                                            <p:txEl>
                                              <p:pRg st="2" end="2"/>
                                            </p:txEl>
                                          </p:spTgt>
                                        </p:tgtEl>
                                        <p:attrNameLst>
                                          <p:attrName>style.visibility</p:attrName>
                                        </p:attrNameLst>
                                      </p:cBhvr>
                                      <p:to>
                                        <p:strVal val="visible"/>
                                      </p:to>
                                    </p:set>
                                    <p:animEffect transition="in" filter="fade">
                                      <p:cBhvr>
                                        <p:cTn id="13" dur="500"/>
                                        <p:tgtEl>
                                          <p:spTgt spid="23556">
                                            <p:txEl>
                                              <p:pRg st="2" end="2"/>
                                            </p:txEl>
                                          </p:spTgt>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23556">
                                            <p:txEl>
                                              <p:pRg st="3" end="3"/>
                                            </p:txEl>
                                          </p:spTgt>
                                        </p:tgtEl>
                                        <p:attrNameLst>
                                          <p:attrName>style.visibility</p:attrName>
                                        </p:attrNameLst>
                                      </p:cBhvr>
                                      <p:to>
                                        <p:strVal val="visible"/>
                                      </p:to>
                                    </p:set>
                                    <p:animEffect transition="in" filter="fade">
                                      <p:cBhvr>
                                        <p:cTn id="16" dur="500"/>
                                        <p:tgtEl>
                                          <p:spTgt spid="23556">
                                            <p:txEl>
                                              <p:pRg st="3" end="3"/>
                                            </p:txEl>
                                          </p:spTgt>
                                        </p:tgtEl>
                                      </p:cBhvr>
                                    </p:animEffect>
                                  </p:childTnLst>
                                </p:cTn>
                              </p:par>
                            </p:childTnLst>
                          </p:cTn>
                        </p:par>
                      </p:childTnLst>
                    </p:cTn>
                  </p:par>
                  <p:par>
                    <p:cTn id="17" fill="hold" nodeType="clickPar">
                      <p:stCondLst>
                        <p:cond delay="indefinite"/>
                        <p:cond evt="onBegin" delay="0">
                          <p:tn val="16"/>
                        </p:cond>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23556">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23556">
                                            <p:txEl>
                                              <p:pRg st="5" end="5"/>
                                            </p:txEl>
                                          </p:spTgt>
                                        </p:tgtEl>
                                        <p:attrNameLst>
                                          <p:attrName>style.visibility</p:attrName>
                                        </p:attrNameLst>
                                      </p:cBhvr>
                                      <p:to>
                                        <p:strVal val="visible"/>
                                      </p:to>
                                    </p:set>
                                    <p:animEffect transition="in" filter="fade">
                                      <p:cBhvr>
                                        <p:cTn id="25" dur="500"/>
                                        <p:tgtEl>
                                          <p:spTgt spid="23556">
                                            <p:txEl>
                                              <p:pRg st="5" end="5"/>
                                            </p:txEl>
                                          </p:spTgt>
                                        </p:tgtEl>
                                      </p:cBhvr>
                                    </p:animEffect>
                                  </p:childTnLst>
                                </p:cTn>
                              </p:par>
                              <p:par>
                                <p:cTn id="26" presetID="10" presetClass="entr" presetSubtype="0" dur="500" fill="hold" nodeType="withEffect">
                                  <p:stCondLst>
                                    <p:cond delay="0"/>
                                  </p:stCondLst>
                                  <p:childTnLst>
                                    <p:set>
                                      <p:cBhvr>
                                        <p:cTn id="27" dur="1" fill="hold">
                                          <p:stCondLst>
                                            <p:cond delay="0"/>
                                          </p:stCondLst>
                                        </p:cTn>
                                        <p:tgtEl>
                                          <p:spTgt spid="23556">
                                            <p:txEl>
                                              <p:pRg st="6" end="6"/>
                                            </p:txEl>
                                          </p:spTgt>
                                        </p:tgtEl>
                                        <p:attrNameLst>
                                          <p:attrName>style.visibility</p:attrName>
                                        </p:attrNameLst>
                                      </p:cBhvr>
                                      <p:to>
                                        <p:strVal val="visible"/>
                                      </p:to>
                                    </p:set>
                                    <p:animEffect transition="in" filter="fade">
                                      <p:cBhvr>
                                        <p:cTn id="28" dur="500"/>
                                        <p:tgtEl>
                                          <p:spTgt spid="23556">
                                            <p:txEl>
                                              <p:pRg st="6" end="6"/>
                                            </p:txEl>
                                          </p:spTgt>
                                        </p:tgtEl>
                                      </p:cBhvr>
                                    </p:animEffec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0" presetClass="entr" presetSubtype="0" dur="500" fill="hold" nodeType="clickEffect">
                                  <p:stCondLst>
                                    <p:cond delay="0"/>
                                  </p:stCondLst>
                                  <p:childTnLst>
                                    <p:set>
                                      <p:cBhvr>
                                        <p:cTn id="32" dur="1" fill="hold">
                                          <p:stCondLst>
                                            <p:cond delay="0"/>
                                          </p:stCondLst>
                                        </p:cTn>
                                        <p:tgtEl>
                                          <p:spTgt spid="23556">
                                            <p:txEl>
                                              <p:pRg st="7" end="7"/>
                                            </p:txEl>
                                          </p:spTgt>
                                        </p:tgtEl>
                                        <p:attrNameLst>
                                          <p:attrName>style.visibility</p:attrName>
                                        </p:attrNameLst>
                                      </p:cBhvr>
                                      <p:to>
                                        <p:strVal val="visible"/>
                                      </p:to>
                                    </p:set>
                                    <p:animEffect transition="in" filter="fade">
                                      <p:cBhvr>
                                        <p:cTn id="33" dur="500"/>
                                        <p:tgtEl>
                                          <p:spTgt spid="23556">
                                            <p:txEl>
                                              <p:pRg st="7" end="7"/>
                                            </p:txEl>
                                          </p:spTgt>
                                        </p:tgtEl>
                                      </p:cBhvr>
                                    </p:animEffect>
                                  </p:childTnLst>
                                </p:cTn>
                              </p:par>
                              <p:par>
                                <p:cTn id="34" presetID="10" presetClass="entr" presetSubtype="0" dur="500" fill="hold" nodeType="withEffect">
                                  <p:stCondLst>
                                    <p:cond delay="0"/>
                                  </p:stCondLst>
                                  <p:childTnLst>
                                    <p:set>
                                      <p:cBhvr>
                                        <p:cTn id="35" dur="1" fill="hold">
                                          <p:stCondLst>
                                            <p:cond delay="0"/>
                                          </p:stCondLst>
                                        </p:cTn>
                                        <p:tgtEl>
                                          <p:spTgt spid="23556">
                                            <p:txEl>
                                              <p:pRg st="8" end="8"/>
                                            </p:txEl>
                                          </p:spTgt>
                                        </p:tgtEl>
                                        <p:attrNameLst>
                                          <p:attrName>style.visibility</p:attrName>
                                        </p:attrNameLst>
                                      </p:cBhvr>
                                      <p:to>
                                        <p:strVal val="visible"/>
                                      </p:to>
                                    </p:set>
                                    <p:animEffect transition="in" filter="fade">
                                      <p:cBhvr>
                                        <p:cTn id="36" dur="500"/>
                                        <p:tgtEl>
                                          <p:spTgt spid="23556">
                                            <p:txEl>
                                              <p:pRg st="8" end="8"/>
                                            </p:txEl>
                                          </p:spTgt>
                                        </p:tgtEl>
                                      </p:cBhvr>
                                    </p:animEffec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10" presetClass="entr" presetSubtype="0" dur="500" fill="hold" nodeType="clickEffect">
                                  <p:stCondLst>
                                    <p:cond delay="0"/>
                                  </p:stCondLst>
                                  <p:childTnLst>
                                    <p:set>
                                      <p:cBhvr>
                                        <p:cTn id="40" dur="1" fill="hold">
                                          <p:stCondLst>
                                            <p:cond delay="0"/>
                                          </p:stCondLst>
                                        </p:cTn>
                                        <p:tgtEl>
                                          <p:spTgt spid="23556">
                                            <p:txEl>
                                              <p:pRg st="9" end="9"/>
                                            </p:txEl>
                                          </p:spTgt>
                                        </p:tgtEl>
                                        <p:attrNameLst>
                                          <p:attrName>style.visibility</p:attrName>
                                        </p:attrNameLst>
                                      </p:cBhvr>
                                      <p:to>
                                        <p:strVal val="visible"/>
                                      </p:to>
                                    </p:set>
                                    <p:animEffect transition="in" filter="fade">
                                      <p:cBhvr>
                                        <p:cTn id="41" dur="500"/>
                                        <p:tgtEl>
                                          <p:spTgt spid="235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3556" name="Rectangle 7"/>
              <p:cNvSpPr>
                <a:spLocks noGrp="1" noChangeArrowheads="1"/>
              </p:cNvSpPr>
              <p:nvPr>
                <p:ph type="body" idx="4294967295"/>
              </p:nvPr>
            </p:nvSpPr>
            <p:spPr>
              <a:xfrm>
                <a:off x="228600" y="1752600"/>
                <a:ext cx="8686800" cy="4800600"/>
              </a:xfrm>
              <a:ln>
                <a:noFill/>
              </a:ln>
            </p:spPr>
            <p:txBody>
              <a:bodyPr/>
              <a:lstStyle/>
              <a:p>
                <a:pPr marL="531813" lvl="1" indent="-439738">
                  <a:lnSpc>
                    <a:spcPct val="100000"/>
                  </a:lnSpc>
                  <a:spcBef>
                    <a:spcPct val="0"/>
                  </a:spcBef>
                  <a:buFont typeface="Wingdings" panose="05000000000000000000" pitchFamily="2" charset="2"/>
                  <a:buChar char="v"/>
                </a:pPr>
                <a:r>
                  <a:rPr lang="en-US" altLang="en-US" sz="2800" smtClean="0"/>
                  <a:t>We know</a:t>
                </a:r>
                <a:r>
                  <a:rPr lang="en-US" altLang="en-US" sz="2800" smtClean="0">
                    <a:sym typeface="Wingdings" panose="05000000000000000000" pitchFamily="2" charset="2"/>
                  </a:rPr>
                  <a:t> </a:t>
                </a:r>
                <a:r>
                  <a:rPr lang="en-US" altLang="en-US" sz="2800" i="1" smtClean="0">
                    <a:sym typeface="Wingdings" panose="05000000000000000000" pitchFamily="2" charset="2"/>
                  </a:rPr>
                  <a:t>P(X = x | Y = k) </a:t>
                </a:r>
                <a:r>
                  <a:rPr lang="en-US" altLang="en-US" sz="2800" smtClean="0">
                    <a:sym typeface="Wingdings" panose="05000000000000000000" pitchFamily="2" charset="2"/>
                  </a:rPr>
                  <a:t>and</a:t>
                </a:r>
                <a:r>
                  <a:rPr lang="en-US" altLang="en-US" sz="2800" i="1" smtClean="0">
                    <a:sym typeface="Wingdings" panose="05000000000000000000" pitchFamily="2" charset="2"/>
                  </a:rPr>
                  <a:t> P(Y = k) </a:t>
                </a:r>
                <a:r>
                  <a:rPr lang="en-US" altLang="en-US" sz="2800" smtClean="0">
                    <a:sym typeface="Wingdings" panose="05000000000000000000" pitchFamily="2" charset="2"/>
                  </a:rPr>
                  <a:t>for different </a:t>
                </a:r>
                <a:r>
                  <a:rPr lang="en-US" altLang="en-US" sz="2800" i="1" smtClean="0">
                    <a:sym typeface="Wingdings" panose="05000000000000000000" pitchFamily="2" charset="2"/>
                  </a:rPr>
                  <a:t>k’</a:t>
                </a:r>
                <a:r>
                  <a:rPr lang="en-US" altLang="en-US" sz="2800" smtClean="0">
                    <a:sym typeface="Wingdings" panose="05000000000000000000" pitchFamily="2" charset="2"/>
                  </a:rPr>
                  <a:t>s and </a:t>
                </a:r>
                <a:r>
                  <a:rPr lang="en-US" altLang="en-US" sz="2800" i="1" smtClean="0">
                    <a:sym typeface="Wingdings" panose="05000000000000000000" pitchFamily="2" charset="2"/>
                  </a:rPr>
                  <a:t>x’</a:t>
                </a:r>
                <a:r>
                  <a:rPr lang="en-US" altLang="en-US" sz="2800" smtClean="0">
                    <a:sym typeface="Wingdings" panose="05000000000000000000" pitchFamily="2" charset="2"/>
                  </a:rPr>
                  <a:t>s</a:t>
                </a:r>
                <a:endParaRPr lang="en-US" altLang="en-US" sz="2800" smtClean="0"/>
              </a:p>
              <a:p>
                <a:pPr marL="531813" lvl="1" indent="-439738">
                  <a:lnSpc>
                    <a:spcPct val="100000"/>
                  </a:lnSpc>
                  <a:spcBef>
                    <a:spcPct val="0"/>
                  </a:spcBef>
                  <a:buFont typeface="Wingdings" panose="05000000000000000000" pitchFamily="2" charset="2"/>
                  <a:buChar char="v"/>
                </a:pPr>
                <a:r>
                  <a:rPr lang="en-US" altLang="en-US" sz="2800" smtClean="0"/>
                  <a:t>Bayes’ Theorem</a:t>
                </a:r>
              </a:p>
              <a:p>
                <a:pPr marL="92075" lvl="1" indent="0">
                  <a:lnSpc>
                    <a:spcPct val="100000"/>
                  </a:lnSpc>
                  <a:spcBef>
                    <a:spcPct val="0"/>
                  </a:spcBef>
                  <a:buNone/>
                </a:pPr>
                <a14:m>
                  <m:oMathPara>
                    <m:oMathParaPr>
                      <m:jc/>
                    </m:oMathParaPr>
                    <m:oMath>
                      <m:r>
                        <a:rPr lang="en-US" altLang="en-US" sz="2800" b="0" i="1" smtClean="0">
                          <a:latin typeface="Cambria Math" panose="02040503050406030204" pitchFamily="18" charset="0"/>
                        </a:rPr>
                        <m:t>𝑃</m:t>
                      </m:r>
                      <m:d>
                        <m:dPr>
                          <m:begChr m:val="("/>
                          <m:sepChr m:val="|"/>
                          <m:endChr m:val=")"/>
                          <m:grow m:val="on"/>
                          <m:shp m:val="centered"/>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𝑌</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𝑘</m:t>
                          </m:r>
                        </m:e>
                        <m:e>
                          <m:r>
                            <a:rPr lang="en-US" altLang="en-US" sz="2800" b="0" i="1" smtClean="0">
                              <a:latin typeface="Cambria Math" panose="02040503050406030204" pitchFamily="18" charset="0"/>
                            </a:rPr>
                            <m:t>𝑋</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𝑥</m:t>
                          </m:r>
                        </m:e>
                      </m:d>
                      <m:r>
                        <a:rPr lang="en-US" altLang="en-US" sz="2800" b="0" i="1" smtClean="0">
                          <a:latin typeface="Cambria Math" panose="02040503050406030204" pitchFamily="18" charset="0"/>
                        </a:rPr>
                        <m:t>=</m:t>
                      </m:r>
                      <m:f>
                        <m:fPr>
                          <m:type m:val="bar"/>
                          <m:ctrlPr>
                            <a:rPr lang="en-US" altLang="en-US" sz="2800" b="0" i="1" smtClean="0">
                              <a:latin typeface="Cambria Math" panose="02040503050406030204" pitchFamily="18" charset="0"/>
                            </a:rPr>
                          </m:ctrlPr>
                        </m:fPr>
                        <m:num>
                          <m:r>
                            <a:rPr lang="en-US" altLang="en-US" sz="2800" b="0" i="1" smtClean="0">
                              <a:latin typeface="Cambria Math" panose="02040503050406030204" pitchFamily="18" charset="0"/>
                            </a:rPr>
                            <m:t>𝑃</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𝑌</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𝑘</m:t>
                          </m:r>
                          <m:r>
                            <a:rPr lang="en-US" altLang="en-US" sz="2800" b="0" i="1" smtClean="0">
                              <a:latin typeface="Cambria Math" panose="02040503050406030204" pitchFamily="18" charset="0"/>
                            </a:rPr>
                            <m:t>, </m:t>
                          </m:r>
                          <m:r>
                            <a:rPr lang="en-US" altLang="en-US" sz="2800" b="0" i="1" smtClean="0">
                              <a:latin typeface="Cambria Math" panose="02040503050406030204" pitchFamily="18" charset="0"/>
                            </a:rPr>
                            <m:t>𝑋</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𝑥</m:t>
                          </m:r>
                          <m:r>
                            <a:rPr lang="en-US" altLang="en-US" sz="2800" b="0" i="1" smtClean="0">
                              <a:latin typeface="Cambria Math" panose="02040503050406030204" pitchFamily="18" charset="0"/>
                            </a:rPr>
                            <m:t>)</m:t>
                          </m:r>
                        </m:num>
                        <m:den>
                          <m:r>
                            <a:rPr lang="en-US" altLang="en-US" sz="2800" b="0" i="1" smtClean="0">
                              <a:latin typeface="Cambria Math" panose="02040503050406030204" pitchFamily="18" charset="0"/>
                            </a:rPr>
                            <m:t>𝑃</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𝑋</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𝑥</m:t>
                          </m:r>
                          <m:r>
                            <a:rPr lang="en-US" altLang="en-US" sz="2800" b="0" i="1" smtClean="0">
                              <a:latin typeface="Cambria Math" panose="02040503050406030204" pitchFamily="18" charset="0"/>
                            </a:rPr>
                            <m:t>)</m:t>
                          </m:r>
                        </m:den>
                      </m:f>
                    </m:oMath>
                  </m:oMathPara>
                </a14:m>
                <a:endParaRPr lang="en-US" altLang="en-US" sz="2800" smtClean="0"/>
              </a:p>
              <a:p>
                <a:pPr marL="92075" lvl="1" indent="0">
                  <a:lnSpc>
                    <a:spcPct val="100000"/>
                  </a:lnSpc>
                  <a:spcBef>
                    <a:spcPct val="0"/>
                  </a:spcBef>
                  <a:buNone/>
                </a:pPr>
                <a14:m>
                  <m:oMathPara>
                    <m:oMathParaPr>
                      <m:jc/>
                    </m:oMathParaPr>
                    <m:oMath>
                      <m:r>
                        <a:rPr lang="en-US" altLang="en-US" sz="2800" i="1">
                          <a:latin typeface="Cambria Math" panose="02040503050406030204" pitchFamily="18" charset="0"/>
                        </a:rPr>
                        <m:t>=</m:t>
                      </m:r>
                      <m:f>
                        <m:fPr>
                          <m:type m:val="bar"/>
                          <m:ctrlPr>
                            <a:rPr lang="en-US" altLang="en-US" sz="2800" i="1">
                              <a:latin typeface="Cambria Math" panose="02040503050406030204" pitchFamily="18" charset="0"/>
                            </a:rPr>
                          </m:ctrlPr>
                        </m:fPr>
                        <m:num>
                          <m:r>
                            <a:rPr lang="en-US" altLang="en-US" sz="2800" i="1">
                              <a:latin typeface="Cambria Math" panose="02040503050406030204" pitchFamily="18" charset="0"/>
                            </a:rPr>
                            <m:t>𝑃</m:t>
                          </m:r>
                          <m:d>
                            <m:dPr>
                              <m:begChr m:val="("/>
                              <m:sepChr m:val="|"/>
                              <m:endChr m:val=")"/>
                              <m:grow m:val="on"/>
                              <m:shp m:val="centered"/>
                              <m:ctrlPr>
                                <a:rPr lang="en-US" altLang="en-US" sz="2800" i="1">
                                  <a:latin typeface="Cambria Math" panose="02040503050406030204" pitchFamily="18" charset="0"/>
                                </a:rPr>
                              </m:ctrlPr>
                            </m:dPr>
                            <m:e>
                              <m:r>
                                <a:rPr lang="en-US" altLang="en-US" sz="2800" i="1">
                                  <a:latin typeface="Cambria Math" panose="02040503050406030204" pitchFamily="18" charset="0"/>
                                </a:rPr>
                                <m:t>𝑋</m:t>
                              </m:r>
                              <m:r>
                                <a:rPr lang="en-US" altLang="en-US" sz="2800" i="1">
                                  <a:latin typeface="Cambria Math" panose="02040503050406030204" pitchFamily="18" charset="0"/>
                                </a:rPr>
                                <m:t>=</m:t>
                              </m:r>
                              <m:r>
                                <a:rPr lang="en-US" altLang="en-US" sz="2800" i="1">
                                  <a:latin typeface="Cambria Math" panose="02040503050406030204" pitchFamily="18" charset="0"/>
                                </a:rPr>
                                <m:t>𝑥</m:t>
                              </m:r>
                            </m:e>
                            <m:e>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𝑘</m:t>
                              </m:r>
                            </m:e>
                          </m:d>
                          <m:r>
                            <a:rPr lang="en-US" altLang="en-US" sz="2800" i="1">
                              <a:latin typeface="Cambria Math" panose="02040503050406030204" pitchFamily="18" charset="0"/>
                            </a:rPr>
                            <m:t>𝑃</m:t>
                          </m:r>
                          <m:r>
                            <a:rPr lang="en-US" altLang="en-US" sz="2800" i="1">
                              <a:latin typeface="Cambria Math" panose="02040503050406030204" pitchFamily="18" charset="0"/>
                            </a:rPr>
                            <m:t>(</m:t>
                          </m:r>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𝑘</m:t>
                          </m:r>
                          <m:r>
                            <a:rPr lang="en-US" altLang="en-US" sz="2800" i="1">
                              <a:latin typeface="Cambria Math" panose="02040503050406030204" pitchFamily="18" charset="0"/>
                            </a:rPr>
                            <m:t>)</m:t>
                          </m:r>
                        </m:num>
                        <m:den>
                          <m:nary>
                            <m:naryPr>
                              <m:chr m:val="∑"/>
                              <m:grow m:val="off"/>
                              <m:subHide m:val="off"/>
                              <m:supHide m:val="off"/>
                              <m:ctrlPr>
                                <a:rPr lang="en-US" altLang="en-US" sz="2800" i="1">
                                  <a:latin typeface="Cambria Math" panose="02040503050406030204" pitchFamily="18" charset="0"/>
                                </a:rPr>
                              </m:ctrlPr>
                            </m:naryPr>
                            <m:sub>
                              <m:r>
                                <a:rPr lang="en-US" altLang="en-US" sz="2800" i="1">
                                  <a:latin typeface="Cambria Math" panose="02040503050406030204" pitchFamily="18" charset="0"/>
                                </a:rPr>
                                <m:t>𝑗</m:t>
                              </m:r>
                              <m:r>
                                <a:rPr lang="en-US" altLang="en-US" sz="2800" i="1">
                                  <a:latin typeface="Cambria Math" panose="02040503050406030204" pitchFamily="18" charset="0"/>
                                </a:rPr>
                                <m:t>=1</m:t>
                              </m:r>
                            </m:sub>
                            <m:sup>
                              <m:r>
                                <a:rPr lang="en-US" altLang="en-US" sz="2800" i="1">
                                  <a:latin typeface="Cambria Math" panose="02040503050406030204" pitchFamily="18" charset="0"/>
                                </a:rPr>
                                <m:t>𝐾</m:t>
                              </m:r>
                            </m:sup>
                            <m:e>
                              <m:r>
                                <a:rPr lang="en-US" altLang="en-US" sz="2800" i="1">
                                  <a:latin typeface="Cambria Math" panose="02040503050406030204" pitchFamily="18" charset="0"/>
                                </a:rPr>
                                <m:t>𝑃</m:t>
                              </m:r>
                              <m:r>
                                <a:rPr lang="en-US" altLang="en-US" sz="2800" i="1">
                                  <a:latin typeface="Cambria Math" panose="02040503050406030204" pitchFamily="18" charset="0"/>
                                </a:rPr>
                                <m:t>(</m:t>
                              </m:r>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𝑗</m:t>
                              </m:r>
                              <m:r>
                                <a:rPr lang="en-US" altLang="en-US" sz="2800" i="1">
                                  <a:latin typeface="Cambria Math" panose="02040503050406030204" pitchFamily="18" charset="0"/>
                                </a:rPr>
                                <m:t>,</m:t>
                              </m:r>
                              <m:r>
                                <a:rPr lang="en-US" altLang="en-US" sz="2800" i="1">
                                  <a:latin typeface="Cambria Math" panose="02040503050406030204" pitchFamily="18" charset="0"/>
                                </a:rPr>
                                <m:t>𝑋</m:t>
                              </m:r>
                              <m:r>
                                <a:rPr lang="en-US" altLang="en-US" sz="2800" i="1">
                                  <a:latin typeface="Cambria Math" panose="02040503050406030204" pitchFamily="18" charset="0"/>
                                </a:rPr>
                                <m:t>=</m:t>
                              </m:r>
                              <m:r>
                                <a:rPr lang="en-US" altLang="en-US" sz="2800" i="1">
                                  <a:latin typeface="Cambria Math" panose="02040503050406030204" pitchFamily="18" charset="0"/>
                                </a:rPr>
                                <m:t>𝑥</m:t>
                              </m:r>
                              <m:r>
                                <a:rPr lang="en-US" altLang="en-US" sz="2800" i="1">
                                  <a:latin typeface="Cambria Math" panose="02040503050406030204" pitchFamily="18" charset="0"/>
                                </a:rPr>
                                <m:t>)</m:t>
                              </m:r>
                            </m:e>
                          </m:nary>
                        </m:den>
                      </m:f>
                    </m:oMath>
                  </m:oMathPara>
                </a14:m>
                <a:endParaRPr lang="en-US" altLang="en-US" sz="2800" smtClean="0"/>
              </a:p>
              <a:p>
                <a:pPr marL="92075" lvl="1" indent="0">
                  <a:lnSpc>
                    <a:spcPct val="100000"/>
                  </a:lnSpc>
                  <a:spcBef>
                    <a:spcPct val="0"/>
                  </a:spcBef>
                  <a:buNone/>
                </a:pPr>
                <a14:m>
                  <m:oMathPara>
                    <m:oMathParaPr>
                      <m:jc/>
                    </m:oMathParaPr>
                    <m:oMath>
                      <m:r>
                        <a:rPr lang="en-US" altLang="en-US" sz="2800" i="1">
                          <a:latin typeface="Cambria Math" panose="02040503050406030204" pitchFamily="18" charset="0"/>
                        </a:rPr>
                        <m:t>=</m:t>
                      </m:r>
                      <m:f>
                        <m:fPr>
                          <m:type m:val="bar"/>
                          <m:ctrlPr>
                            <a:rPr lang="en-US" altLang="en-US" sz="2800" i="1">
                              <a:latin typeface="Cambria Math" panose="02040503050406030204" pitchFamily="18" charset="0"/>
                            </a:rPr>
                          </m:ctrlPr>
                        </m:fPr>
                        <m:num>
                          <m:r>
                            <a:rPr lang="en-US" altLang="en-US" sz="2800" i="1">
                              <a:latin typeface="Cambria Math" panose="02040503050406030204" pitchFamily="18" charset="0"/>
                            </a:rPr>
                            <m:t>𝑃</m:t>
                          </m:r>
                          <m:d>
                            <m:dPr>
                              <m:begChr m:val="("/>
                              <m:sepChr m:val="|"/>
                              <m:endChr m:val=")"/>
                              <m:grow m:val="on"/>
                              <m:shp m:val="centered"/>
                              <m:ctrlPr>
                                <a:rPr lang="en-US" altLang="en-US" sz="2800" i="1">
                                  <a:latin typeface="Cambria Math" panose="02040503050406030204" pitchFamily="18" charset="0"/>
                                </a:rPr>
                              </m:ctrlPr>
                            </m:dPr>
                            <m:e>
                              <m:r>
                                <a:rPr lang="en-US" altLang="en-US" sz="2800" i="1">
                                  <a:latin typeface="Cambria Math" panose="02040503050406030204" pitchFamily="18" charset="0"/>
                                </a:rPr>
                                <m:t>𝑋</m:t>
                              </m:r>
                              <m:r>
                                <a:rPr lang="en-US" altLang="en-US" sz="2800" i="1">
                                  <a:latin typeface="Cambria Math" panose="02040503050406030204" pitchFamily="18" charset="0"/>
                                </a:rPr>
                                <m:t>=</m:t>
                              </m:r>
                              <m:r>
                                <a:rPr lang="en-US" altLang="en-US" sz="2800" i="1">
                                  <a:latin typeface="Cambria Math" panose="02040503050406030204" pitchFamily="18" charset="0"/>
                                </a:rPr>
                                <m:t>𝑥</m:t>
                              </m:r>
                            </m:e>
                            <m:e>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𝑘</m:t>
                              </m:r>
                            </m:e>
                          </m:d>
                          <m:r>
                            <a:rPr lang="en-US" altLang="en-US" sz="2800" i="1">
                              <a:latin typeface="Cambria Math" panose="02040503050406030204" pitchFamily="18" charset="0"/>
                            </a:rPr>
                            <m:t>𝑃</m:t>
                          </m:r>
                          <m:r>
                            <a:rPr lang="en-US" altLang="en-US" sz="2800" i="1">
                              <a:latin typeface="Cambria Math" panose="02040503050406030204" pitchFamily="18" charset="0"/>
                            </a:rPr>
                            <m:t>(</m:t>
                          </m:r>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𝑘</m:t>
                          </m:r>
                          <m:r>
                            <a:rPr lang="en-US" altLang="en-US" sz="2800" i="1">
                              <a:latin typeface="Cambria Math" panose="02040503050406030204" pitchFamily="18" charset="0"/>
                            </a:rPr>
                            <m:t>)</m:t>
                          </m:r>
                        </m:num>
                        <m:den>
                          <m:nary>
                            <m:naryPr>
                              <m:chr m:val="∑"/>
                              <m:grow m:val="off"/>
                              <m:subHide m:val="off"/>
                              <m:supHide m:val="off"/>
                              <m:ctrlPr>
                                <a:rPr lang="en-US" altLang="en-US" sz="2800" i="1">
                                  <a:latin typeface="Cambria Math" panose="02040503050406030204" pitchFamily="18" charset="0"/>
                                </a:rPr>
                              </m:ctrlPr>
                            </m:naryPr>
                            <m:sub>
                              <m:r>
                                <a:rPr lang="en-US" altLang="en-US" sz="2800" i="1">
                                  <a:latin typeface="Cambria Math" panose="02040503050406030204" pitchFamily="18" charset="0"/>
                                </a:rPr>
                                <m:t>𝑗</m:t>
                              </m:r>
                              <m:r>
                                <a:rPr lang="en-US" altLang="en-US" sz="2800" i="1">
                                  <a:latin typeface="Cambria Math" panose="02040503050406030204" pitchFamily="18" charset="0"/>
                                </a:rPr>
                                <m:t>=1</m:t>
                              </m:r>
                            </m:sub>
                            <m:sup>
                              <m:r>
                                <a:rPr lang="en-US" altLang="en-US" sz="2800" i="1">
                                  <a:latin typeface="Cambria Math" panose="02040503050406030204" pitchFamily="18" charset="0"/>
                                </a:rPr>
                                <m:t>𝐾</m:t>
                              </m:r>
                            </m:sup>
                            <m:e>
                              <m:r>
                                <a:rPr lang="en-US" altLang="en-US" sz="2800" i="1">
                                  <a:latin typeface="Cambria Math" panose="02040503050406030204" pitchFamily="18" charset="0"/>
                                </a:rPr>
                                <m:t>𝑃</m:t>
                              </m:r>
                              <m:d>
                                <m:dPr>
                                  <m:begChr m:val="("/>
                                  <m:sepChr m:val="|"/>
                                  <m:endChr m:val=")"/>
                                  <m:grow m:val="on"/>
                                  <m:shp m:val="centered"/>
                                  <m:ctrlPr>
                                    <a:rPr lang="en-US" altLang="en-US" sz="2800" i="1">
                                      <a:latin typeface="Cambria Math" panose="02040503050406030204" pitchFamily="18" charset="0"/>
                                    </a:rPr>
                                  </m:ctrlPr>
                                </m:dPr>
                                <m:e>
                                  <m:r>
                                    <a:rPr lang="en-US" altLang="en-US" sz="2800" i="1">
                                      <a:latin typeface="Cambria Math" panose="02040503050406030204" pitchFamily="18" charset="0"/>
                                    </a:rPr>
                                    <m:t>𝑋</m:t>
                                  </m:r>
                                  <m:r>
                                    <a:rPr lang="en-US" altLang="en-US" sz="2800" i="1">
                                      <a:latin typeface="Cambria Math" panose="02040503050406030204" pitchFamily="18" charset="0"/>
                                    </a:rPr>
                                    <m:t>=</m:t>
                                  </m:r>
                                  <m:r>
                                    <a:rPr lang="en-US" altLang="en-US" sz="2800" i="1">
                                      <a:latin typeface="Cambria Math" panose="02040503050406030204" pitchFamily="18" charset="0"/>
                                    </a:rPr>
                                    <m:t>𝑥</m:t>
                                  </m:r>
                                </m:e>
                                <m:e>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𝑗</m:t>
                                  </m:r>
                                </m:e>
                              </m:d>
                              <m:r>
                                <a:rPr lang="en-US" altLang="en-US" sz="2800" i="1">
                                  <a:latin typeface="Cambria Math" panose="02040503050406030204" pitchFamily="18" charset="0"/>
                                </a:rPr>
                                <m:t>𝑃</m:t>
                              </m:r>
                              <m:r>
                                <a:rPr lang="en-US" altLang="en-US" sz="2800" i="1">
                                  <a:latin typeface="Cambria Math" panose="02040503050406030204" pitchFamily="18" charset="0"/>
                                </a:rPr>
                                <m:t>(</m:t>
                              </m:r>
                              <m:r>
                                <a:rPr lang="en-US" altLang="en-US" sz="2800" i="1">
                                  <a:latin typeface="Cambria Math" panose="02040503050406030204" pitchFamily="18" charset="0"/>
                                </a:rPr>
                                <m:t>𝑌</m:t>
                              </m:r>
                              <m:r>
                                <a:rPr lang="en-US" altLang="en-US" sz="2800" i="1">
                                  <a:latin typeface="Cambria Math" panose="02040503050406030204" pitchFamily="18" charset="0"/>
                                </a:rPr>
                                <m:t>=</m:t>
                              </m:r>
                              <m:r>
                                <a:rPr lang="en-US" altLang="en-US" sz="2800" i="1">
                                  <a:latin typeface="Cambria Math" panose="02040503050406030204" pitchFamily="18" charset="0"/>
                                </a:rPr>
                                <m:t>𝑗</m:t>
                              </m:r>
                              <m:r>
                                <a:rPr lang="en-US" altLang="en-US" sz="2800" i="1">
                                  <a:latin typeface="Cambria Math" panose="02040503050406030204" pitchFamily="18" charset="0"/>
                                </a:rPr>
                                <m:t>)</m:t>
                              </m:r>
                            </m:e>
                          </m:nary>
                        </m:den>
                      </m:f>
                    </m:oMath>
                  </m:oMathPara>
                </a14:m>
                <a:endParaRPr lang="en-US" altLang="en-US" sz="2800" smtClean="0"/>
              </a:p>
            </p:txBody>
          </p:sp>
        </mc:Choice>
        <mc:Fallback>
          <p:sp>
            <p:nvSpPr>
              <p:cNvPr id="23556" name="Rectangle 7"/>
              <p:cNvSpPr>
                <a:spLocks noGrp="1" noRot="1" noChangeAspect="1" noMove="1" noResize="1" noEditPoints="1" noAdjustHandles="1" noChangeArrowheads="1" noChangeShapeType="1" noTextEdit="1"/>
              </p:cNvSpPr>
              <p:nvPr>
                <p:ph type="body" idx="1"/>
              </p:nvPr>
            </p:nvSpPr>
            <p:spPr>
              <a:xfrm>
                <a:off x="228600" y="1752600"/>
                <a:ext cx="8686800" cy="4800600"/>
              </a:xfrm>
              <a:blipFill>
                <a:blip r:embed="rId3"/>
                <a:stretch>
                  <a:fillRect l="-211" t="-1271"/>
                </a:stretch>
              </a:blipFill>
              <a:ln>
                <a:noFill/>
              </a:ln>
            </p:spPr>
            <p:txBody>
              <a:bodyPr/>
              <a:lstStyle/>
              <a:p>
                <a:r>
                  <a:rPr lang="en-US">
                    <a:noFill/>
                  </a:rPr>
                  <a:t> </a:t>
                </a:r>
              </a:p>
            </p:txBody>
          </p:sp>
        </mc:Fallback>
      </mc:AlternateContent>
      <p:sp>
        <p:nvSpPr>
          <p:cNvPr id="35843" name="Rectangle 6"/>
          <p:cNvSpPr>
            <a:spLocks noGrp="1" noChangeArrowheads="1"/>
          </p:cNvSpPr>
          <p:nvPr>
            <p:ph type="title"/>
          </p:nvPr>
        </p:nvSpPr>
        <p:spPr>
          <a:xfrm>
            <a:off x="228600" y="381000"/>
            <a:ext cx="8690112" cy="1066800"/>
          </a:xfrm>
        </p:spPr>
        <p:txBody>
          <a:bodyPr>
            <a:normAutofit/>
          </a:bodyPr>
          <a:lstStyle/>
          <a:p>
            <a:r>
              <a:rPr lang="en-US" altLang="en-US" smtClean="0"/>
              <a:t>Bayes’ Theorem</a:t>
            </a:r>
          </a:p>
        </p:txBody>
      </p:sp>
      <p:sp>
        <p:nvSpPr>
          <p:cNvPr id="2" name="Rectangular Callout 1"/>
          <p:cNvSpPr/>
          <p:nvPr/>
        </p:nvSpPr>
        <p:spPr>
          <a:xfrm>
            <a:off x="5715000" y="2362200"/>
            <a:ext cx="2133600" cy="762000"/>
          </a:xfrm>
          <a:prstGeom prst="wedgeRectCallout">
            <a:avLst>
              <a:gd name="adj1" fmla="val -39720"/>
              <a:gd name="adj2" fmla="val -71320"/>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Called the prior probability</a:t>
            </a:r>
            <a:endParaRPr lang="en-US">
              <a:solidFill>
                <a:schemeClr val="tx1"/>
              </a:solidFill>
            </a:endParaRPr>
          </a:p>
        </p:txBody>
      </p:sp>
      <p:sp>
        <p:nvSpPr>
          <p:cNvPr id="5" name="Rectangular Callout 4"/>
          <p:cNvSpPr/>
          <p:nvPr/>
        </p:nvSpPr>
        <p:spPr>
          <a:xfrm>
            <a:off x="152400" y="3429000"/>
            <a:ext cx="1371600" cy="1219200"/>
          </a:xfrm>
          <a:prstGeom prst="wedgeRectCallout">
            <a:avLst>
              <a:gd name="adj1" fmla="val 68306"/>
              <a:gd name="adj2" fmla="val -31039"/>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Called the posterior probability</a:t>
            </a:r>
            <a:endParaRPr lang="en-US">
              <a:solidFill>
                <a:schemeClr val="tx1"/>
              </a:solidFill>
            </a:endParaRPr>
          </a:p>
        </p:txBody>
      </p:sp>
    </p:spTree>
    <p:extLst>
      <p:ext uri="{BB962C8B-B14F-4D97-AF65-F5344CB8AC3E}">
        <p14:creationId xmlns:p14="http://schemas.microsoft.com/office/powerpoint/2010/main" val="12504558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dur="500" fill="hold" nodeType="with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500"/>
                                        <p:tgtEl>
                                          <p:spTgt spid="23556">
                                            <p:txEl>
                                              <p:pRg st="0" end="0"/>
                                            </p:txEl>
                                          </p:spTgt>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23556">
                                            <p:txEl>
                                              <p:pRg st="1" end="1"/>
                                            </p:txEl>
                                          </p:spTgt>
                                        </p:tgtEl>
                                        <p:attrNameLst>
                                          <p:attrName>style.visibility</p:attrName>
                                        </p:attrNameLst>
                                      </p:cBhvr>
                                      <p:to>
                                        <p:strVal val="visible"/>
                                      </p:to>
                                    </p:set>
                                    <p:animEffect transition="in" filter="fade">
                                      <p:cBhvr>
                                        <p:cTn id="12" dur="500"/>
                                        <p:tgtEl>
                                          <p:spTgt spid="23556">
                                            <p:txEl>
                                              <p:pRg st="1" end="1"/>
                                            </p:txEl>
                                          </p:spTgt>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23556">
                                            <p:txEl>
                                              <p:pRg st="2" end="2"/>
                                            </p:txEl>
                                          </p:spTgt>
                                        </p:tgtEl>
                                        <p:attrNameLst>
                                          <p:attrName>style.visibility</p:attrName>
                                        </p:attrNameLst>
                                      </p:cBhvr>
                                      <p:to>
                                        <p:strVal val="visible"/>
                                      </p:to>
                                    </p:set>
                                    <p:animEffect transition="in" filter="fade">
                                      <p:cBhvr>
                                        <p:cTn id="17" dur="500"/>
                                        <p:tgtEl>
                                          <p:spTgt spid="23556">
                                            <p:txEl>
                                              <p:pRg st="2" end="2"/>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23556">
                                            <p:txEl>
                                              <p:pRg st="3" end="3"/>
                                            </p:txEl>
                                          </p:spTgt>
                                        </p:tgtEl>
                                        <p:attrNameLst>
                                          <p:attrName>style.visibility</p:attrName>
                                        </p:attrNameLst>
                                      </p:cBhvr>
                                      <p:to>
                                        <p:strVal val="visible"/>
                                      </p:to>
                                    </p:set>
                                    <p:animEffect transition="in" filter="fade">
                                      <p:cBhvr>
                                        <p:cTn id="22" dur="500"/>
                                        <p:tgtEl>
                                          <p:spTgt spid="23556">
                                            <p:txEl>
                                              <p:pRg st="3" end="3"/>
                                            </p:txEl>
                                          </p:spTgt>
                                        </p:tgtEl>
                                      </p:cBhvr>
                                    </p:animEffec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23556">
                                            <p:txEl>
                                              <p:pRg st="4" end="4"/>
                                            </p:txEl>
                                          </p:spTgt>
                                        </p:tgtEl>
                                        <p:attrNameLst>
                                          <p:attrName>style.visibility</p:attrName>
                                        </p:attrNameLst>
                                      </p:cBhvr>
                                      <p:to>
                                        <p:strVal val="visible"/>
                                      </p:to>
                                    </p:set>
                                    <p:animEffect transition="in" filter="fade">
                                      <p:cBhvr>
                                        <p:cTn id="27" dur="500"/>
                                        <p:tgtEl>
                                          <p:spTgt spid="23556">
                                            <p:txEl>
                                              <p:pRg st="4" end="4"/>
                                            </p:txEl>
                                          </p:spTgt>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1" presetClass="entr" presetSubtype="0" dur="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1" presetClass="entr" presetSubtype="0" dur="1"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336</a:t>
            </a:fld>
            <a:endParaRPr lang="en-US"/>
          </a:p>
        </p:txBody>
      </p:sp>
      <p:sp>
        <p:nvSpPr>
          <p:cNvPr id="3" name="Title 2"/>
          <p:cNvSpPr>
            <a:spLocks noGrp="1"/>
          </p:cNvSpPr>
          <p:nvPr>
            <p:ph type="title"/>
          </p:nvPr>
        </p:nvSpPr>
        <p:spPr/>
        <p:txBody>
          <a:bodyPr/>
          <a:lstStyle/>
          <a:p>
            <a:r>
              <a:rPr lang="en-US" smtClean="0"/>
              <a:t>LDA Model</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altLang="en-US" sz="2800" smtClean="0">
                <a:sym typeface="Wingdings" panose="05000000000000000000" pitchFamily="2" charset="2"/>
              </a:rPr>
              <a:t>LDA assumes that </a:t>
            </a:r>
            <a:r>
              <a:rPr lang="en-US" altLang="en-US" sz="2800" i="1" smtClean="0">
                <a:sym typeface="Wingdings" panose="05000000000000000000" pitchFamily="2" charset="2"/>
              </a:rPr>
              <a:t>P(X </a:t>
            </a:r>
            <a:r>
              <a:rPr lang="en-US" altLang="en-US" sz="2800" i="1">
                <a:sym typeface="Wingdings" panose="05000000000000000000" pitchFamily="2" charset="2"/>
              </a:rPr>
              <a:t>= x | Y = k</a:t>
            </a:r>
            <a:r>
              <a:rPr lang="en-US" altLang="en-US" sz="2800" i="1" smtClean="0">
                <a:sym typeface="Wingdings" panose="05000000000000000000" pitchFamily="2" charset="2"/>
              </a:rPr>
              <a:t>) </a:t>
            </a:r>
            <a:r>
              <a:rPr lang="en-US" altLang="en-US" sz="2800" smtClean="0">
                <a:sym typeface="Wingdings" panose="05000000000000000000" pitchFamily="2" charset="2"/>
              </a:rPr>
              <a:t>follows a Gaussian distribution</a:t>
            </a:r>
          </a:p>
          <a:p>
            <a:pPr marL="937260" lvl="1" indent="-342900">
              <a:lnSpc>
                <a:spcPct val="100000"/>
              </a:lnSpc>
            </a:pPr>
            <a:r>
              <a:rPr lang="en-US" sz="2400" smtClean="0">
                <a:sym typeface="Wingdings" panose="05000000000000000000" pitchFamily="2" charset="2"/>
              </a:rPr>
              <a:t>That is, given a class </a:t>
            </a:r>
            <a:r>
              <a:rPr lang="en-US" sz="2400" i="1" smtClean="0">
                <a:sym typeface="Wingdings" panose="05000000000000000000" pitchFamily="2" charset="2"/>
              </a:rPr>
              <a:t>k</a:t>
            </a:r>
            <a:r>
              <a:rPr lang="en-US" sz="2400" smtClean="0">
                <a:sym typeface="Wingdings" panose="05000000000000000000" pitchFamily="2" charset="2"/>
              </a:rPr>
              <a:t>, a predictor vector </a:t>
            </a:r>
            <a:r>
              <a:rPr lang="en-US" sz="2400" i="1" smtClean="0">
                <a:sym typeface="Wingdings" panose="05000000000000000000" pitchFamily="2" charset="2"/>
              </a:rPr>
              <a:t>x</a:t>
            </a:r>
            <a:r>
              <a:rPr lang="en-US" sz="2400" smtClean="0">
                <a:sym typeface="Wingdings" panose="05000000000000000000" pitchFamily="2" charset="2"/>
              </a:rPr>
              <a:t> follows a class-specific normal distribution</a:t>
            </a:r>
          </a:p>
          <a:p>
            <a:pPr marL="342900" indent="-342900">
              <a:lnSpc>
                <a:spcPct val="100000"/>
              </a:lnSpc>
              <a:buFont typeface="Arial" pitchFamily="34" charset="0"/>
              <a:buChar char="•"/>
            </a:pPr>
            <a:r>
              <a:rPr lang="en-US" sz="2800" smtClean="0">
                <a:sym typeface="Wingdings" panose="05000000000000000000" pitchFamily="2" charset="2"/>
              </a:rPr>
              <a:t>For simplicity, let’s assume that the normal distributions of different classes have the same variance</a:t>
            </a:r>
          </a:p>
          <a:p>
            <a:pPr marL="937260" lvl="1" indent="-342900">
              <a:lnSpc>
                <a:spcPct val="100000"/>
              </a:lnSpc>
            </a:pPr>
            <a:r>
              <a:rPr lang="en-US" sz="2400" smtClean="0">
                <a:sym typeface="Wingdings" panose="05000000000000000000" pitchFamily="2" charset="2"/>
              </a:rPr>
              <a:t>So only their means differ</a:t>
            </a:r>
          </a:p>
          <a:p>
            <a:pPr marL="342900" indent="-342900">
              <a:lnSpc>
                <a:spcPct val="100000"/>
              </a:lnSpc>
              <a:buFont typeface="Arial" pitchFamily="34" charset="0"/>
              <a:buChar char="•"/>
            </a:pPr>
            <a:r>
              <a:rPr lang="en-US" sz="2800" smtClean="0">
                <a:sym typeface="Wingdings" panose="05000000000000000000" pitchFamily="2" charset="2"/>
              </a:rPr>
              <a:t>LDA classifier: Given a predictor vector </a:t>
            </a:r>
            <a:r>
              <a:rPr lang="en-US" sz="2800" i="1" smtClean="0">
                <a:sym typeface="Wingdings" panose="05000000000000000000" pitchFamily="2" charset="2"/>
              </a:rPr>
              <a:t>x</a:t>
            </a:r>
            <a:r>
              <a:rPr lang="en-US" sz="2800" smtClean="0">
                <a:sym typeface="Wingdings" panose="05000000000000000000" pitchFamily="2" charset="2"/>
              </a:rPr>
              <a:t>, compute </a:t>
            </a:r>
            <a:r>
              <a:rPr lang="en-US" altLang="en-US" sz="2800" i="1">
                <a:sym typeface="Wingdings" panose="05000000000000000000" pitchFamily="2" charset="2"/>
              </a:rPr>
              <a:t>P(Y = k | X = x</a:t>
            </a:r>
            <a:r>
              <a:rPr lang="en-US" altLang="en-US" sz="2800" i="1" smtClean="0">
                <a:sym typeface="Wingdings" panose="05000000000000000000" pitchFamily="2" charset="2"/>
              </a:rPr>
              <a:t>) </a:t>
            </a:r>
            <a:r>
              <a:rPr lang="en-US" altLang="en-US" sz="2800" smtClean="0">
                <a:sym typeface="Wingdings" panose="05000000000000000000" pitchFamily="2" charset="2"/>
              </a:rPr>
              <a:t>for all </a:t>
            </a:r>
            <a:r>
              <a:rPr lang="en-US" altLang="en-US" sz="2800" i="1" smtClean="0">
                <a:sym typeface="Wingdings" panose="05000000000000000000" pitchFamily="2" charset="2"/>
              </a:rPr>
              <a:t>k</a:t>
            </a:r>
            <a:r>
              <a:rPr lang="en-US" altLang="en-US" sz="2800" smtClean="0">
                <a:sym typeface="Wingdings" panose="05000000000000000000" pitchFamily="2" charset="2"/>
              </a:rPr>
              <a:t> and choose </a:t>
            </a:r>
            <a:r>
              <a:rPr lang="en-US" altLang="en-US" sz="2800" i="1" smtClean="0">
                <a:sym typeface="Wingdings" panose="05000000000000000000" pitchFamily="2" charset="2"/>
              </a:rPr>
              <a:t>k</a:t>
            </a:r>
            <a:r>
              <a:rPr lang="en-US" altLang="en-US" sz="2800" smtClean="0">
                <a:sym typeface="Wingdings" panose="05000000000000000000" pitchFamily="2" charset="2"/>
              </a:rPr>
              <a:t> that has the maximum probability</a:t>
            </a:r>
            <a:endParaRPr lang="en-US" sz="2800" smtClean="0">
              <a:sym typeface="Wingdings" panose="05000000000000000000" pitchFamily="2" charset="2"/>
            </a:endParaRPr>
          </a:p>
          <a:p>
            <a:pPr marL="342900" indent="-342900">
              <a:lnSpc>
                <a:spcPct val="100000"/>
              </a:lnSpc>
            </a:pPr>
            <a:endParaRPr lang="en-US" smtClean="0">
              <a:sym typeface="Wingdings" panose="05000000000000000000" pitchFamily="2" charset="2"/>
            </a:endParaRPr>
          </a:p>
          <a:p>
            <a:pPr marL="342900" indent="-342900">
              <a:lnSpc>
                <a:spcPct val="100000"/>
              </a:lnSpc>
            </a:pPr>
            <a:endParaRPr lang="en-US"/>
          </a:p>
        </p:txBody>
      </p:sp>
    </p:spTree>
    <p:extLst>
      <p:ext uri="{BB962C8B-B14F-4D97-AF65-F5344CB8AC3E}">
        <p14:creationId xmlns:p14="http://schemas.microsoft.com/office/powerpoint/2010/main" val="15148122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337</a:t>
            </a:fld>
            <a:endParaRPr lang="en-US"/>
          </a:p>
        </p:txBody>
      </p:sp>
      <p:sp>
        <p:nvSpPr>
          <p:cNvPr id="3" name="Title 2"/>
          <p:cNvSpPr>
            <a:spLocks noGrp="1"/>
          </p:cNvSpPr>
          <p:nvPr>
            <p:ph type="title"/>
          </p:nvPr>
        </p:nvSpPr>
        <p:spPr/>
        <p:txBody>
          <a:bodyPr/>
          <a:lstStyle/>
          <a:p>
            <a:r>
              <a:rPr lang="en-US" smtClean="0"/>
              <a:t>Why Called Linear?</a:t>
            </a:r>
            <a:endParaRPr lang="en-US"/>
          </a:p>
        </p:txBody>
      </p:sp>
      <p:sp>
        <p:nvSpPr>
          <p:cNvPr id="4" name="Content Placeholder 3"/>
          <p:cNvSpPr>
            <a:spLocks noGrp="1"/>
          </p:cNvSpPr>
          <p:nvPr>
            <p:ph idx="1"/>
          </p:nvPr>
        </p:nvSpPr>
        <p:spPr/>
        <p:txBody>
          <a:bodyPr/>
          <a:lstStyle/>
          <a:p>
            <a:pPr marL="342900" indent="-342900">
              <a:lnSpc>
                <a:spcPct val="100000"/>
              </a:lnSpc>
              <a:buFont typeface="Arial" pitchFamily="34" charset="0"/>
              <a:buChar char="•"/>
            </a:pPr>
            <a:r>
              <a:rPr lang="en-US" altLang="en-US" sz="2800" smtClean="0">
                <a:sym typeface="Wingdings" panose="05000000000000000000" pitchFamily="2" charset="2"/>
              </a:rPr>
              <a:t>Consider the case of a single predictor</a:t>
            </a:r>
          </a:p>
          <a:p>
            <a:pPr marL="342900" indent="-342900">
              <a:lnSpc>
                <a:spcPct val="100000"/>
              </a:lnSpc>
              <a:buFont typeface="Arial" pitchFamily="34" charset="0"/>
              <a:buChar char="•"/>
            </a:pPr>
            <a:r>
              <a:rPr lang="en-US" altLang="en-US" sz="2800" i="1" smtClean="0">
                <a:sym typeface="Wingdings" panose="05000000000000000000" pitchFamily="2" charset="2"/>
              </a:rPr>
              <a:t>P(X </a:t>
            </a:r>
            <a:r>
              <a:rPr lang="en-US" altLang="en-US" sz="2800" i="1">
                <a:sym typeface="Wingdings" panose="05000000000000000000" pitchFamily="2" charset="2"/>
              </a:rPr>
              <a:t>= x | Y = k</a:t>
            </a:r>
            <a:r>
              <a:rPr lang="en-US" altLang="en-US" sz="2800" i="1" smtClean="0">
                <a:sym typeface="Wingdings" panose="05000000000000000000" pitchFamily="2" charset="2"/>
              </a:rPr>
              <a:t>)</a:t>
            </a:r>
            <a:r>
              <a:rPr lang="en-US" altLang="en-US" sz="2800" smtClean="0">
                <a:sym typeface="Wingdings" panose="05000000000000000000" pitchFamily="2" charset="2"/>
              </a:rPr>
              <a:t> follows a normal distribution with mean </a:t>
            </a:r>
            <a:r>
              <a:rPr lang="el-GR" altLang="en-US" sz="2800" i="1" smtClean="0">
                <a:sym typeface="Wingdings" panose="05000000000000000000" pitchFamily="2" charset="2"/>
              </a:rPr>
              <a:t>μ</a:t>
            </a:r>
            <a:r>
              <a:rPr lang="en-US" altLang="en-US" sz="2800" i="1" baseline="-25000" smtClean="0">
                <a:sym typeface="Wingdings" panose="05000000000000000000" pitchFamily="2" charset="2"/>
              </a:rPr>
              <a:t>k</a:t>
            </a:r>
            <a:r>
              <a:rPr lang="en-US" altLang="en-US" sz="2800" smtClean="0">
                <a:sym typeface="Wingdings" panose="05000000000000000000" pitchFamily="2" charset="2"/>
              </a:rPr>
              <a:t> and variance </a:t>
            </a:r>
            <a:r>
              <a:rPr lang="el-GR" altLang="en-US" sz="2800" i="1" smtClean="0">
                <a:sym typeface="Wingdings" panose="05000000000000000000" pitchFamily="2" charset="2"/>
              </a:rPr>
              <a:t>σ</a:t>
            </a:r>
            <a:endParaRPr lang="en-US" altLang="en-US" sz="2800" i="1" baseline="-25000" smtClean="0">
              <a:sym typeface="Wingdings" panose="05000000000000000000" pitchFamily="2" charset="2"/>
            </a:endParaRPr>
          </a:p>
          <a:p>
            <a:pPr marL="342900" indent="-342900">
              <a:lnSpc>
                <a:spcPct val="100000"/>
              </a:lnSpc>
              <a:buFont typeface="Arial" pitchFamily="34" charset="0"/>
              <a:buChar char="•"/>
            </a:pPr>
            <a:r>
              <a:rPr lang="en-US" sz="2800" smtClean="0">
                <a:sym typeface="Wingdings" panose="05000000000000000000" pitchFamily="2" charset="2"/>
              </a:rPr>
              <a:t>Let </a:t>
            </a:r>
            <a:r>
              <a:rPr lang="el-GR" sz="2800" i="1" smtClean="0">
                <a:sym typeface="Wingdings" panose="05000000000000000000" pitchFamily="2" charset="2"/>
              </a:rPr>
              <a:t>π</a:t>
            </a:r>
            <a:r>
              <a:rPr lang="en-US" sz="2800" i="1" baseline="-25000" smtClean="0">
                <a:sym typeface="Wingdings" panose="05000000000000000000" pitchFamily="2" charset="2"/>
              </a:rPr>
              <a:t>k</a:t>
            </a:r>
            <a:r>
              <a:rPr lang="en-US" sz="2800" i="1" smtClean="0">
                <a:sym typeface="Wingdings" panose="05000000000000000000" pitchFamily="2" charset="2"/>
              </a:rPr>
              <a:t> = P(Y = k)</a:t>
            </a:r>
          </a:p>
          <a:p>
            <a:pPr marL="342900" indent="-342900">
              <a:lnSpc>
                <a:spcPct val="100000"/>
              </a:lnSpc>
              <a:buFont typeface="Arial" pitchFamily="34" charset="0"/>
              <a:buChar char="•"/>
            </a:pPr>
            <a:r>
              <a:rPr lang="en-US" sz="2800" smtClean="0">
                <a:sym typeface="Wingdings" panose="05000000000000000000" pitchFamily="2" charset="2"/>
              </a:rPr>
              <a:t>Then, LDA classifier is equivalent to the following</a:t>
            </a:r>
          </a:p>
          <a:p>
            <a:pPr marL="937260" lvl="1" indent="-342900">
              <a:lnSpc>
                <a:spcPct val="100000"/>
              </a:lnSpc>
            </a:pPr>
            <a:r>
              <a:rPr lang="en-US" sz="2400" smtClean="0">
                <a:sym typeface="Wingdings" panose="05000000000000000000" pitchFamily="2" charset="2"/>
              </a:rPr>
              <a:t>For each </a:t>
            </a:r>
            <a:r>
              <a:rPr lang="en-US" sz="2400" i="1" smtClean="0">
                <a:sym typeface="Wingdings" panose="05000000000000000000" pitchFamily="2" charset="2"/>
              </a:rPr>
              <a:t>k</a:t>
            </a:r>
            <a:r>
              <a:rPr lang="en-US" sz="2400" smtClean="0">
                <a:sym typeface="Wingdings" panose="05000000000000000000" pitchFamily="2" charset="2"/>
              </a:rPr>
              <a:t>, compute </a:t>
            </a:r>
            <a:r>
              <a:rPr lang="el-GR" sz="2400" i="1" smtClean="0">
                <a:sym typeface="Wingdings" panose="05000000000000000000" pitchFamily="2" charset="2"/>
              </a:rPr>
              <a:t>δ</a:t>
            </a:r>
            <a:r>
              <a:rPr lang="en-US" sz="2400" i="1" baseline="-25000" smtClean="0">
                <a:sym typeface="Wingdings" panose="05000000000000000000" pitchFamily="2" charset="2"/>
              </a:rPr>
              <a:t>k</a:t>
            </a:r>
            <a:r>
              <a:rPr lang="en-US" sz="2400" i="1" smtClean="0">
                <a:sym typeface="Wingdings" panose="05000000000000000000" pitchFamily="2" charset="2"/>
              </a:rPr>
              <a:t>(x)</a:t>
            </a:r>
            <a:endParaRPr lang="en-US" sz="2400">
              <a:sym typeface="Wingdings" panose="05000000000000000000" pitchFamily="2" charset="2"/>
            </a:endParaRPr>
          </a:p>
          <a:p>
            <a:pPr marL="1211580" lvl="2" indent="-342900">
              <a:lnSpc>
                <a:spcPct val="100000"/>
              </a:lnSpc>
            </a:pPr>
            <a:r>
              <a:rPr lang="el-GR" i="1">
                <a:sym typeface="Wingdings" panose="05000000000000000000" pitchFamily="2" charset="2"/>
              </a:rPr>
              <a:t>δ</a:t>
            </a:r>
            <a:r>
              <a:rPr lang="en-US" i="1" baseline="-25000">
                <a:sym typeface="Wingdings" panose="05000000000000000000" pitchFamily="2" charset="2"/>
              </a:rPr>
              <a:t>k</a:t>
            </a:r>
            <a:r>
              <a:rPr lang="en-US" i="1">
                <a:sym typeface="Wingdings" panose="05000000000000000000" pitchFamily="2" charset="2"/>
              </a:rPr>
              <a:t>(x)</a:t>
            </a:r>
            <a:r>
              <a:rPr lang="en-US">
                <a:sym typeface="Wingdings" panose="05000000000000000000" pitchFamily="2" charset="2"/>
              </a:rPr>
              <a:t> </a:t>
            </a:r>
            <a:r>
              <a:rPr lang="en-US" smtClean="0">
                <a:sym typeface="Wingdings" panose="05000000000000000000" pitchFamily="2" charset="2"/>
              </a:rPr>
              <a:t>is </a:t>
            </a:r>
            <a:r>
              <a:rPr lang="en-US" sz="2200" smtClean="0">
                <a:sym typeface="Wingdings" panose="05000000000000000000" pitchFamily="2" charset="2"/>
              </a:rPr>
              <a:t>a linear function of </a:t>
            </a:r>
            <a:r>
              <a:rPr lang="en-US" sz="2200" i="1" smtClean="0">
                <a:sym typeface="Wingdings" panose="05000000000000000000" pitchFamily="2" charset="2"/>
              </a:rPr>
              <a:t>x</a:t>
            </a:r>
            <a:r>
              <a:rPr lang="en-US" sz="2200" smtClean="0">
                <a:sym typeface="Wingdings" panose="05000000000000000000" pitchFamily="2" charset="2"/>
              </a:rPr>
              <a:t> containing </a:t>
            </a:r>
            <a:r>
              <a:rPr lang="el-GR" altLang="en-US" sz="2200" i="1">
                <a:sym typeface="Wingdings" panose="05000000000000000000" pitchFamily="2" charset="2"/>
              </a:rPr>
              <a:t>μ</a:t>
            </a:r>
            <a:r>
              <a:rPr lang="en-US" altLang="en-US" sz="2200" i="1" baseline="-25000">
                <a:sym typeface="Wingdings" panose="05000000000000000000" pitchFamily="2" charset="2"/>
              </a:rPr>
              <a:t>k </a:t>
            </a:r>
            <a:r>
              <a:rPr lang="en-US" sz="2200" smtClean="0">
                <a:sym typeface="Wingdings" panose="05000000000000000000" pitchFamily="2" charset="2"/>
              </a:rPr>
              <a:t>,</a:t>
            </a:r>
            <a:r>
              <a:rPr lang="el-GR" sz="2200" i="1">
                <a:sym typeface="Wingdings" panose="05000000000000000000" pitchFamily="2" charset="2"/>
              </a:rPr>
              <a:t> π</a:t>
            </a:r>
            <a:r>
              <a:rPr lang="en-US" sz="2200" i="1" baseline="-25000" smtClean="0">
                <a:sym typeface="Wingdings" panose="05000000000000000000" pitchFamily="2" charset="2"/>
              </a:rPr>
              <a:t>k</a:t>
            </a:r>
            <a:r>
              <a:rPr lang="en-US" sz="2200" smtClean="0">
                <a:sym typeface="Wingdings" panose="05000000000000000000" pitchFamily="2" charset="2"/>
              </a:rPr>
              <a:t>, and </a:t>
            </a:r>
            <a:r>
              <a:rPr lang="el-GR" altLang="en-US" sz="2200" i="1" smtClean="0">
                <a:sym typeface="Wingdings" panose="05000000000000000000" pitchFamily="2" charset="2"/>
              </a:rPr>
              <a:t>σ</a:t>
            </a:r>
            <a:endParaRPr lang="en-US" sz="2200" smtClean="0">
              <a:sym typeface="Wingdings" panose="05000000000000000000" pitchFamily="2" charset="2"/>
            </a:endParaRPr>
          </a:p>
          <a:p>
            <a:pPr marL="937260" lvl="1" indent="-342900">
              <a:lnSpc>
                <a:spcPct val="100000"/>
              </a:lnSpc>
            </a:pPr>
            <a:r>
              <a:rPr lang="en-US" sz="2400" smtClean="0">
                <a:sym typeface="Wingdings" panose="05000000000000000000" pitchFamily="2" charset="2"/>
              </a:rPr>
              <a:t>Choose </a:t>
            </a:r>
            <a:r>
              <a:rPr lang="en-US" sz="2400" i="1" smtClean="0">
                <a:sym typeface="Wingdings" panose="05000000000000000000" pitchFamily="2" charset="2"/>
              </a:rPr>
              <a:t>k</a:t>
            </a:r>
            <a:r>
              <a:rPr lang="en-US" sz="2400" smtClean="0">
                <a:sym typeface="Wingdings" panose="05000000000000000000" pitchFamily="2" charset="2"/>
              </a:rPr>
              <a:t> whose </a:t>
            </a:r>
            <a:r>
              <a:rPr lang="el-GR" sz="2400" i="1">
                <a:sym typeface="Wingdings" panose="05000000000000000000" pitchFamily="2" charset="2"/>
              </a:rPr>
              <a:t>δ</a:t>
            </a:r>
            <a:r>
              <a:rPr lang="en-US" sz="2400" i="1" baseline="-25000">
                <a:sym typeface="Wingdings" panose="05000000000000000000" pitchFamily="2" charset="2"/>
              </a:rPr>
              <a:t>k</a:t>
            </a:r>
            <a:r>
              <a:rPr lang="en-US" sz="2400" i="1">
                <a:sym typeface="Wingdings" panose="05000000000000000000" pitchFamily="2" charset="2"/>
              </a:rPr>
              <a:t>(x</a:t>
            </a:r>
            <a:r>
              <a:rPr lang="en-US" sz="2400" i="1" smtClean="0">
                <a:sym typeface="Wingdings" panose="05000000000000000000" pitchFamily="2" charset="2"/>
              </a:rPr>
              <a:t>)</a:t>
            </a:r>
            <a:r>
              <a:rPr lang="en-US" sz="2400" smtClean="0">
                <a:sym typeface="Wingdings" panose="05000000000000000000" pitchFamily="2" charset="2"/>
              </a:rPr>
              <a:t> value is the greatest</a:t>
            </a:r>
            <a:endParaRPr lang="en-US" sz="2400" i="1"/>
          </a:p>
        </p:txBody>
      </p:sp>
    </p:spTree>
    <p:extLst>
      <p:ext uri="{BB962C8B-B14F-4D97-AF65-F5344CB8AC3E}">
        <p14:creationId xmlns:p14="http://schemas.microsoft.com/office/powerpoint/2010/main" val="732857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338</a:t>
            </a:fld>
            <a:endParaRPr lang="en-US"/>
          </a:p>
        </p:txBody>
      </p:sp>
      <p:sp>
        <p:nvSpPr>
          <p:cNvPr id="3" name="Title 2"/>
          <p:cNvSpPr>
            <a:spLocks noGrp="1"/>
          </p:cNvSpPr>
          <p:nvPr>
            <p:ph type="title"/>
          </p:nvPr>
        </p:nvSpPr>
        <p:spPr/>
        <p:txBody>
          <a:bodyPr/>
          <a:lstStyle/>
          <a:p>
            <a:r>
              <a:rPr lang="en-US" smtClean="0"/>
              <a:t>Interpretation of LDA in 2D</a:t>
            </a:r>
            <a:endParaRPr lang="en-US"/>
          </a:p>
        </p:txBody>
      </p:sp>
      <p:sp>
        <p:nvSpPr>
          <p:cNvPr id="4" name="Content Placeholder 3"/>
          <p:cNvSpPr>
            <a:spLocks noGrp="1"/>
          </p:cNvSpPr>
          <p:nvPr>
            <p:ph idx="1"/>
          </p:nvPr>
        </p:nvSpPr>
        <p:spPr>
          <a:xfrm>
            <a:off x="5069824" y="1828800"/>
            <a:ext cx="3848887" cy="4800600"/>
          </a:xfrm>
          <a:ln>
            <a:noFill/>
          </a:ln>
        </p:spPr>
        <p:txBody>
          <a:bodyPr/>
          <a:lstStyle/>
          <a:p>
            <a:pPr marL="342900" indent="-342900">
              <a:lnSpc>
                <a:spcPct val="100000"/>
              </a:lnSpc>
              <a:buFont typeface="Arial" pitchFamily="34" charset="0"/>
              <a:buChar char="•"/>
            </a:pPr>
            <a:r>
              <a:rPr lang="en-US" sz="2200" smtClean="0"/>
              <a:t>Two normal distributions have the same variance </a:t>
            </a:r>
            <a:r>
              <a:rPr lang="en-US" sz="2200" smtClean="0">
                <a:sym typeface="Wingdings" panose="05000000000000000000" pitchFamily="2" charset="2"/>
              </a:rPr>
              <a:t> the curves look the same</a:t>
            </a:r>
          </a:p>
          <a:p>
            <a:pPr marL="342900" indent="-342900">
              <a:lnSpc>
                <a:spcPct val="100000"/>
              </a:lnSpc>
              <a:buFont typeface="Arial" pitchFamily="34" charset="0"/>
              <a:buChar char="•"/>
            </a:pPr>
            <a:r>
              <a:rPr lang="en-US" sz="2200" smtClean="0">
                <a:sym typeface="Wingdings" panose="05000000000000000000" pitchFamily="2" charset="2"/>
              </a:rPr>
              <a:t>Assume that the prior is uniform</a:t>
            </a:r>
          </a:p>
          <a:p>
            <a:pPr marL="342900" indent="-342900">
              <a:lnSpc>
                <a:spcPct val="100000"/>
              </a:lnSpc>
              <a:buFont typeface="Arial" pitchFamily="34" charset="0"/>
              <a:buChar char="•"/>
            </a:pPr>
            <a:r>
              <a:rPr lang="en-US" sz="2200" smtClean="0">
                <a:sym typeface="Wingdings" panose="05000000000000000000" pitchFamily="2" charset="2"/>
              </a:rPr>
              <a:t>A point will be assigned to the normal curve that gives the higher probability  whose mean is closer</a:t>
            </a:r>
          </a:p>
          <a:p>
            <a:pPr marL="342900" indent="-342900">
              <a:lnSpc>
                <a:spcPct val="100000"/>
              </a:lnSpc>
              <a:buFont typeface="Arial" pitchFamily="34" charset="0"/>
              <a:buChar char="•"/>
            </a:pPr>
            <a:r>
              <a:rPr lang="en-US" sz="2200" smtClean="0">
                <a:sym typeface="Wingdings" panose="05000000000000000000" pitchFamily="2" charset="2"/>
              </a:rPr>
              <a:t>Thus, the dashed line is the decision boundary  linear</a:t>
            </a:r>
          </a:p>
          <a:p>
            <a:endParaRPr lang="en-US"/>
          </a:p>
        </p:txBody>
      </p:sp>
      <p:pic>
        <p:nvPicPr>
          <p:cNvPr id="7" name="Picture 6"/>
          <p:cNvPicPr>
            <a:picLocks noChangeAspect="1"/>
          </p:cNvPicPr>
          <p:nvPr/>
        </p:nvPicPr>
        <p:blipFill>
          <a:blip r:embed="rId2"/>
          <a:stretch>
            <a:fillRect/>
          </a:stretch>
        </p:blipFill>
        <p:spPr>
          <a:xfrm>
            <a:off x="228600" y="1710798"/>
            <a:ext cx="4841225" cy="3971925"/>
          </a:xfrm>
          <a:prstGeom prst="rect">
            <a:avLst/>
          </a:prstGeom>
        </p:spPr>
      </p:pic>
    </p:spTree>
    <p:extLst>
      <p:ext uri="{BB962C8B-B14F-4D97-AF65-F5344CB8AC3E}">
        <p14:creationId xmlns:p14="http://schemas.microsoft.com/office/powerpoint/2010/main" val="33900919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339</a:t>
            </a:fld>
            <a:endParaRPr lang="en-US"/>
          </a:p>
        </p:txBody>
      </p:sp>
      <p:sp>
        <p:nvSpPr>
          <p:cNvPr id="3" name="Title 2"/>
          <p:cNvSpPr>
            <a:spLocks noGrp="1"/>
          </p:cNvSpPr>
          <p:nvPr>
            <p:ph type="title"/>
          </p:nvPr>
        </p:nvSpPr>
        <p:spPr/>
        <p:txBody>
          <a:bodyPr/>
          <a:lstStyle/>
          <a:p>
            <a:r>
              <a:rPr lang="en-US" smtClean="0"/>
              <a:t>How the Parameters are Estimated</a:t>
            </a:r>
            <a:endParaRPr lang="en-US"/>
          </a:p>
        </p:txBody>
      </p:sp>
      <p:sp>
        <p:nvSpPr>
          <p:cNvPr id="4" name="Content Placeholder 3"/>
          <p:cNvSpPr>
            <a:spLocks noGrp="1"/>
          </p:cNvSpPr>
          <p:nvPr>
            <p:ph idx="1"/>
          </p:nvPr>
        </p:nvSpPr>
        <p:spPr>
          <a:xfrm>
            <a:off x="228600" y="1865244"/>
            <a:ext cx="4419600" cy="4764156"/>
          </a:xfrm>
        </p:spPr>
        <p:txBody>
          <a:bodyPr/>
          <a:lstStyle/>
          <a:p>
            <a:pPr marL="342900" indent="-342900">
              <a:lnSpc>
                <a:spcPct val="100000"/>
              </a:lnSpc>
              <a:buFont typeface="Arial" pitchFamily="34" charset="0"/>
              <a:buChar char="•"/>
            </a:pPr>
            <a:r>
              <a:rPr lang="en-US" smtClean="0"/>
              <a:t>In practice, we do not know the means and variances </a:t>
            </a:r>
            <a:r>
              <a:rPr lang="en-US" smtClean="0">
                <a:sym typeface="Wingdings" panose="05000000000000000000" pitchFamily="2" charset="2"/>
              </a:rPr>
              <a:t> need to estimate from data</a:t>
            </a:r>
          </a:p>
          <a:p>
            <a:pPr marL="342900" indent="-342900">
              <a:lnSpc>
                <a:spcPct val="100000"/>
              </a:lnSpc>
              <a:buFont typeface="Arial" pitchFamily="34" charset="0"/>
              <a:buChar char="•"/>
            </a:pPr>
            <a:r>
              <a:rPr lang="en-US" smtClean="0"/>
              <a:t>We use the sample means of each class and a weighted average of sample variance of the classes </a:t>
            </a:r>
            <a:r>
              <a:rPr lang="en-US" smtClean="0">
                <a:sym typeface="Wingdings" panose="05000000000000000000" pitchFamily="2" charset="2"/>
              </a:rPr>
              <a:t> R does it for you</a:t>
            </a:r>
          </a:p>
          <a:p>
            <a:pPr marL="342900" indent="-342900">
              <a:lnSpc>
                <a:spcPct val="100000"/>
              </a:lnSpc>
              <a:buFont typeface="Arial" pitchFamily="34" charset="0"/>
              <a:buChar char="•"/>
            </a:pPr>
            <a:r>
              <a:rPr lang="en-US" smtClean="0">
                <a:sym typeface="Wingdings" panose="05000000000000000000" pitchFamily="2" charset="2"/>
              </a:rPr>
              <a:t>Summary of the process: estimate parameters from data  find the decision boundary  classify new points</a:t>
            </a:r>
          </a:p>
        </p:txBody>
      </p:sp>
      <p:pic>
        <p:nvPicPr>
          <p:cNvPr id="6" name="Picture 5"/>
          <p:cNvPicPr>
            <a:picLocks noChangeAspect="1"/>
          </p:cNvPicPr>
          <p:nvPr/>
        </p:nvPicPr>
        <p:blipFill>
          <a:blip r:embed="rId2"/>
          <a:stretch>
            <a:fillRect/>
          </a:stretch>
        </p:blipFill>
        <p:spPr>
          <a:xfrm>
            <a:off x="4800600" y="2514600"/>
            <a:ext cx="4212772" cy="3276600"/>
          </a:xfrm>
          <a:prstGeom prst="rect">
            <a:avLst/>
          </a:prstGeom>
        </p:spPr>
      </p:pic>
    </p:spTree>
    <p:extLst>
      <p:ext uri="{BB962C8B-B14F-4D97-AF65-F5344CB8AC3E}">
        <p14:creationId xmlns:p14="http://schemas.microsoft.com/office/powerpoint/2010/main" val="3412189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r="3709"/>
          <a:stretch>
            <a:fillRect/>
          </a:stretch>
        </p:blipFill>
        <p:spPr bwMode="auto">
          <a:xfrm>
            <a:off x="609600" y="603737"/>
            <a:ext cx="8217877" cy="624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8600" y="358914"/>
            <a:ext cx="46482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4000" smtClean="0">
                <a:solidFill>
                  <a:srgbClr val="7030A0"/>
                </a:solidFill>
              </a:rPr>
              <a:t>Stinsons.accdb</a:t>
            </a:r>
            <a:endParaRPr lang="en-US" sz="4000">
              <a:solidFill>
                <a:srgbClr val="005828"/>
              </a:solidFill>
              <a:latin typeface="Calibri" pitchFamily="34" charset="0"/>
              <a:ea typeface="+mj-ea"/>
              <a:cs typeface="Calibri" pitchFamily="34" charset="0"/>
            </a:endParaRPr>
          </a:p>
        </p:txBody>
      </p:sp>
    </p:spTree>
    <p:extLst>
      <p:ext uri="{BB962C8B-B14F-4D97-AF65-F5344CB8AC3E}">
        <p14:creationId xmlns:p14="http://schemas.microsoft.com/office/powerpoint/2010/main" val="1585368627"/>
      </p:ext>
    </p:extLst>
  </p:cSld>
  <p:clrMapOvr>
    <a:masterClrMapping/>
  </p:clrMapOvr>
  <p:transition/>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340</a:t>
            </a:fld>
            <a:endParaRPr lang="en-US"/>
          </a:p>
        </p:txBody>
      </p:sp>
      <p:sp>
        <p:nvSpPr>
          <p:cNvPr id="3" name="Title 2"/>
          <p:cNvSpPr>
            <a:spLocks noGrp="1"/>
          </p:cNvSpPr>
          <p:nvPr>
            <p:ph type="title"/>
          </p:nvPr>
        </p:nvSpPr>
        <p:spPr/>
        <p:txBody>
          <a:bodyPr/>
          <a:lstStyle/>
          <a:p>
            <a:r>
              <a:rPr lang="en-US" smtClean="0"/>
              <a:t>Multiple Predictors</a:t>
            </a:r>
            <a:endParaRPr lang="en-US"/>
          </a:p>
        </p:txBody>
      </p:sp>
      <p:sp>
        <p:nvSpPr>
          <p:cNvPr id="4" name="Content Placeholder 3"/>
          <p:cNvSpPr>
            <a:spLocks noGrp="1"/>
          </p:cNvSpPr>
          <p:nvPr>
            <p:ph idx="1"/>
          </p:nvPr>
        </p:nvSpPr>
        <p:spPr>
          <a:xfrm>
            <a:off x="228600" y="1865244"/>
            <a:ext cx="4191000" cy="1258956"/>
          </a:xfrm>
        </p:spPr>
        <p:txBody>
          <a:bodyPr/>
          <a:lstStyle/>
          <a:p>
            <a:pPr>
              <a:lnSpc>
                <a:spcPct val="100000"/>
              </a:lnSpc>
            </a:pPr>
            <a:r>
              <a:rPr lang="en-US">
                <a:sym typeface="Wingdings" panose="05000000000000000000" pitchFamily="2" charset="2"/>
              </a:rPr>
              <a:t>For the case of multiple </a:t>
            </a:r>
            <a:r>
              <a:rPr lang="en-US" smtClean="0">
                <a:sym typeface="Wingdings" panose="05000000000000000000" pitchFamily="2" charset="2"/>
              </a:rPr>
              <a:t>predictors</a:t>
            </a:r>
            <a:r>
              <a:rPr lang="en-US">
                <a:sym typeface="Wingdings" panose="05000000000000000000" pitchFamily="2" charset="2"/>
              </a:rPr>
              <a:t>, multivariate Gaussian distributions are used</a:t>
            </a:r>
            <a:endParaRPr lang="en-US"/>
          </a:p>
          <a:p>
            <a:endParaRPr lang="en-US"/>
          </a:p>
        </p:txBody>
      </p:sp>
      <p:pic>
        <p:nvPicPr>
          <p:cNvPr id="5" name="Picture 4"/>
          <p:cNvPicPr>
            <a:picLocks noChangeAspect="1"/>
          </p:cNvPicPr>
          <p:nvPr/>
        </p:nvPicPr>
        <p:blipFill>
          <a:blip r:embed="rId2"/>
          <a:stretch>
            <a:fillRect/>
          </a:stretch>
        </p:blipFill>
        <p:spPr>
          <a:xfrm>
            <a:off x="4605867" y="1632808"/>
            <a:ext cx="4329112" cy="1952719"/>
          </a:xfrm>
          <a:prstGeom prst="rect">
            <a:avLst/>
          </a:prstGeom>
        </p:spPr>
      </p:pic>
      <p:pic>
        <p:nvPicPr>
          <p:cNvPr id="7" name="Picture 6"/>
          <p:cNvPicPr>
            <a:picLocks noChangeAspect="1"/>
          </p:cNvPicPr>
          <p:nvPr/>
        </p:nvPicPr>
        <p:blipFill>
          <a:blip r:embed="rId3"/>
          <a:stretch>
            <a:fillRect/>
          </a:stretch>
        </p:blipFill>
        <p:spPr>
          <a:xfrm>
            <a:off x="1982337" y="3585527"/>
            <a:ext cx="6923993" cy="3221323"/>
          </a:xfrm>
          <a:prstGeom prst="rect">
            <a:avLst/>
          </a:prstGeom>
        </p:spPr>
      </p:pic>
      <p:sp>
        <p:nvSpPr>
          <p:cNvPr id="8" name="Content Placeholder 3"/>
          <p:cNvSpPr txBox="1"/>
          <p:nvPr/>
        </p:nvSpPr>
        <p:spPr>
          <a:xfrm>
            <a:off x="229456" y="3657600"/>
            <a:ext cx="1516067" cy="1900874"/>
          </a:xfrm>
          <a:prstGeom prst="rect">
            <a:avLst/>
          </a:prstGeom>
          <a:ln>
            <a:solidFill>
              <a:srgbClr val="00682F"/>
            </a:solid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pPr>
            <a:r>
              <a:rPr lang="en-US" smtClean="0">
                <a:sym typeface="Wingdings" panose="05000000000000000000" pitchFamily="2" charset="2"/>
              </a:rPr>
              <a:t>Example: Two predictors, three classes</a:t>
            </a:r>
            <a:endParaRPr lang="en-US"/>
          </a:p>
        </p:txBody>
      </p:sp>
    </p:spTree>
    <p:extLst>
      <p:ext uri="{BB962C8B-B14F-4D97-AF65-F5344CB8AC3E}">
        <p14:creationId xmlns:p14="http://schemas.microsoft.com/office/powerpoint/2010/main" val="753672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341</a:t>
            </a:fld>
            <a:endParaRPr lang="en-US"/>
          </a:p>
        </p:txBody>
      </p:sp>
      <p:sp>
        <p:nvSpPr>
          <p:cNvPr id="3" name="Title 2"/>
          <p:cNvSpPr>
            <a:spLocks noGrp="1"/>
          </p:cNvSpPr>
          <p:nvPr>
            <p:ph type="title"/>
          </p:nvPr>
        </p:nvSpPr>
        <p:spPr/>
        <p:txBody>
          <a:bodyPr/>
          <a:lstStyle/>
          <a:p>
            <a:r>
              <a:rPr lang="en-US" smtClean="0"/>
              <a:t>LDA in R</a:t>
            </a:r>
            <a:endParaRPr lang="en-US"/>
          </a:p>
        </p:txBody>
      </p:sp>
      <p:sp>
        <p:nvSpPr>
          <p:cNvPr id="4" name="Content Placeholder 3"/>
          <p:cNvSpPr>
            <a:spLocks noGrp="1"/>
          </p:cNvSpPr>
          <p:nvPr>
            <p:ph idx="1"/>
          </p:nvPr>
        </p:nvSpPr>
        <p:spPr>
          <a:xfrm>
            <a:off x="228600" y="4648200"/>
            <a:ext cx="8690112" cy="1844675"/>
          </a:xfrm>
        </p:spPr>
        <p:txBody>
          <a:bodyPr/>
          <a:lstStyle/>
          <a:p>
            <a:r>
              <a:rPr lang="en-US" smtClean="0">
                <a:latin typeface="Courier New" panose="02070309020205020404" pitchFamily="49" charset="0"/>
                <a:cs typeface="Courier New" panose="02070309020205020404" pitchFamily="49" charset="0"/>
              </a:rPr>
              <a:t>Default</a:t>
            </a:r>
            <a:r>
              <a:rPr lang="en-US" smtClean="0"/>
              <a:t>: For each loan request, it has whether he/she is a student, account balance, income, and whether default or not</a:t>
            </a:r>
          </a:p>
          <a:p>
            <a:r>
              <a:rPr lang="en-US" smtClean="0"/>
              <a:t>Task: predict whether a new loan will default </a:t>
            </a:r>
            <a:endParaRPr lang="en-US"/>
          </a:p>
        </p:txBody>
      </p:sp>
      <p:sp>
        <p:nvSpPr>
          <p:cNvPr id="6" name="Rectangular Callout 5"/>
          <p:cNvSpPr/>
          <p:nvPr/>
        </p:nvSpPr>
        <p:spPr>
          <a:xfrm>
            <a:off x="5105400" y="1752600"/>
            <a:ext cx="3505200" cy="381000"/>
          </a:xfrm>
          <a:prstGeom prst="wedgeRectCallout">
            <a:avLst>
              <a:gd name="adj1" fmla="val -102942"/>
              <a:gd name="adj2" fmla="val 5871"/>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The library containing the data set</a:t>
            </a:r>
            <a:endParaRPr lang="en-US">
              <a:solidFill>
                <a:schemeClr val="tx1"/>
              </a:solidFill>
            </a:endParaRPr>
          </a:p>
        </p:txBody>
      </p:sp>
      <p:sp>
        <p:nvSpPr>
          <p:cNvPr id="7" name="Rectangular Callout 6"/>
          <p:cNvSpPr/>
          <p:nvPr/>
        </p:nvSpPr>
        <p:spPr>
          <a:xfrm>
            <a:off x="5105400" y="2221377"/>
            <a:ext cx="3505200" cy="381000"/>
          </a:xfrm>
          <a:prstGeom prst="wedgeRectCallout">
            <a:avLst>
              <a:gd name="adj1" fmla="val -102942"/>
              <a:gd name="adj2" fmla="val -23596"/>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The library containing the LDA</a:t>
            </a:r>
            <a:endParaRPr lang="en-US">
              <a:solidFill>
                <a:schemeClr val="tx1"/>
              </a:solidFill>
            </a:endParaRPr>
          </a:p>
        </p:txBody>
      </p:sp>
      <p:sp>
        <p:nvSpPr>
          <p:cNvPr id="8" name="Rectangular Callout 7"/>
          <p:cNvSpPr/>
          <p:nvPr/>
        </p:nvSpPr>
        <p:spPr>
          <a:xfrm>
            <a:off x="5448615" y="3733799"/>
            <a:ext cx="3505200" cy="549275"/>
          </a:xfrm>
          <a:prstGeom prst="wedgeRectCallout">
            <a:avLst>
              <a:gd name="adj1" fmla="val -106713"/>
              <a:gd name="adj2" fmla="val 29672"/>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Use the columns without referring to the data frame</a:t>
            </a:r>
            <a:endParaRPr lang="en-US">
              <a:solidFill>
                <a:schemeClr val="tx1"/>
              </a:solidFill>
            </a:endParaRPr>
          </a:p>
        </p:txBody>
      </p:sp>
      <p:sp>
        <p:nvSpPr>
          <p:cNvPr id="9" name="TextBox 8"/>
          <p:cNvSpPr txBox="1"/>
          <p:nvPr/>
        </p:nvSpPr>
        <p:spPr>
          <a:xfrm>
            <a:off x="609600" y="1752600"/>
            <a:ext cx="350520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urier New" panose="02070309020205020404" pitchFamily="49" charset="0"/>
                <a:cs typeface="Courier New" panose="02070309020205020404" pitchFamily="49" charset="0"/>
              </a:rPr>
              <a:t>library(ISLR)</a:t>
            </a:r>
          </a:p>
          <a:p>
            <a:r>
              <a:rPr lang="en-US" sz="2400">
                <a:latin typeface="Courier New" panose="02070309020205020404" pitchFamily="49" charset="0"/>
                <a:cs typeface="Courier New" panose="02070309020205020404" pitchFamily="49" charset="0"/>
              </a:rPr>
              <a:t>library(MASS)</a:t>
            </a:r>
          </a:p>
          <a:p>
            <a:r>
              <a:rPr lang="en-US" sz="2400">
                <a:latin typeface="Courier New" panose="02070309020205020404" pitchFamily="49" charset="0"/>
                <a:cs typeface="Courier New" panose="02070309020205020404" pitchFamily="49" charset="0"/>
              </a:rPr>
              <a:t>Default</a:t>
            </a:r>
          </a:p>
          <a:p>
            <a:r>
              <a:rPr lang="en-US" sz="2400">
                <a:latin typeface="Courier New" panose="02070309020205020404" pitchFamily="49" charset="0"/>
                <a:cs typeface="Courier New" panose="02070309020205020404" pitchFamily="49" charset="0"/>
              </a:rPr>
              <a:t>names(Default)</a:t>
            </a:r>
          </a:p>
          <a:p>
            <a:r>
              <a:rPr lang="en-US" sz="2400">
                <a:latin typeface="Courier New" panose="02070309020205020404" pitchFamily="49" charset="0"/>
                <a:cs typeface="Courier New" panose="02070309020205020404" pitchFamily="49" charset="0"/>
              </a:rPr>
              <a:t>dim(Default)</a:t>
            </a:r>
          </a:p>
          <a:p>
            <a:r>
              <a:rPr lang="en-US" sz="2400">
                <a:latin typeface="Courier New" panose="02070309020205020404" pitchFamily="49" charset="0"/>
                <a:cs typeface="Courier New" panose="02070309020205020404" pitchFamily="49" charset="0"/>
              </a:rPr>
              <a:t>summary(Default)</a:t>
            </a:r>
          </a:p>
          <a:p>
            <a:r>
              <a:rPr lang="en-US" sz="2400">
                <a:latin typeface="Courier New" panose="02070309020205020404" pitchFamily="49" charset="0"/>
                <a:cs typeface="Courier New" panose="02070309020205020404" pitchFamily="49" charset="0"/>
              </a:rPr>
              <a:t>attach(Default)</a:t>
            </a:r>
          </a:p>
        </p:txBody>
      </p:sp>
    </p:spTree>
    <p:extLst>
      <p:ext uri="{BB962C8B-B14F-4D97-AF65-F5344CB8AC3E}">
        <p14:creationId xmlns:p14="http://schemas.microsoft.com/office/powerpoint/2010/main" val="1185113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342</a:t>
            </a:fld>
            <a:endParaRPr lang="en-US"/>
          </a:p>
        </p:txBody>
      </p:sp>
      <p:sp>
        <p:nvSpPr>
          <p:cNvPr id="3" name="Title 2"/>
          <p:cNvSpPr>
            <a:spLocks noGrp="1"/>
          </p:cNvSpPr>
          <p:nvPr>
            <p:ph type="title"/>
          </p:nvPr>
        </p:nvSpPr>
        <p:spPr/>
        <p:txBody>
          <a:bodyPr/>
          <a:lstStyle/>
          <a:p>
            <a:r>
              <a:rPr lang="en-US" smtClean="0"/>
              <a:t>Function </a:t>
            </a:r>
            <a:r>
              <a:rPr lang="en-US" err="1" smtClean="0">
                <a:latin typeface="Courier New" panose="02070309020205020404" pitchFamily="49" charset="0"/>
                <a:cs typeface="Courier New" panose="02070309020205020404" pitchFamily="49" charset="0"/>
              </a:rPr>
              <a:t>lda</a:t>
            </a: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284749" y="2434893"/>
            <a:ext cx="8690112" cy="4204252"/>
          </a:xfrm>
        </p:spPr>
        <p:txBody>
          <a:bodyPr/>
          <a:lstStyle/>
          <a:p>
            <a:pPr>
              <a:lnSpc>
                <a:spcPct val="100000"/>
              </a:lnSpc>
            </a:pPr>
            <a:r>
              <a:rPr lang="en-US" err="1" smtClean="0">
                <a:latin typeface="Courier New" panose="02070309020205020404" pitchFamily="49" charset="0"/>
                <a:ea typeface="MS Gothic" panose="020b0609070205080204" pitchFamily="49" charset="-128"/>
                <a:cs typeface="Courier New" panose="02070309020205020404" pitchFamily="49" charset="0"/>
              </a:rPr>
              <a:t>lda(formula, data, prior=proportions, na.action)</a:t>
            </a:r>
            <a:endParaRPr lang="en-US">
              <a:latin typeface="Courier New" panose="02070309020205020404" pitchFamily="49" charset="0"/>
              <a:ea typeface="MS Gothic" panose="020b0609070205080204" pitchFamily="49" charset="-128"/>
              <a:cs typeface="Courier New" panose="02070309020205020404" pitchFamily="49" charset="0"/>
            </a:endParaRP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formula</a:t>
            </a:r>
            <a:r>
              <a:rPr lang="en-US" smtClean="0">
                <a:ea typeface="MS Gothic" panose="020b0609070205080204" pitchFamily="49" charset="-128"/>
              </a:rPr>
              <a:t>: of the form groups~x1+x2+...</a:t>
            </a:r>
            <a:endParaRPr lang="en-US">
              <a:ea typeface="MS Gothic" panose="020b0609070205080204" pitchFamily="49" charset="-128"/>
            </a:endParaRP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data</a:t>
            </a:r>
            <a:r>
              <a:rPr lang="en-US" smtClean="0">
                <a:ea typeface="MS Gothic" panose="020b0609070205080204" pitchFamily="49" charset="-128"/>
              </a:rPr>
              <a:t>: data frame from which variables specified in </a:t>
            </a:r>
            <a:r>
              <a:rPr lang="en-US" smtClean="0">
                <a:latin typeface="Courier New" panose="02070309020205020404" pitchFamily="49" charset="0"/>
                <a:ea typeface="MS Gothic" panose="020b0609070205080204" pitchFamily="49" charset="-128"/>
                <a:cs typeface="Courier New" panose="02070309020205020404" pitchFamily="49" charset="0"/>
              </a:rPr>
              <a:t>formula</a:t>
            </a:r>
            <a:r>
              <a:rPr lang="en-US" smtClean="0">
                <a:ea typeface="MS Gothic" panose="020b0609070205080204" pitchFamily="49" charset="-128"/>
              </a:rPr>
              <a:t> are to be taken</a:t>
            </a:r>
            <a:endParaRPr lang="en-US">
              <a:ea typeface="MS Gothic" panose="020b0609070205080204" pitchFamily="49" charset="-128"/>
            </a:endParaRPr>
          </a:p>
          <a:p>
            <a:pPr marL="342900" indent="-342900">
              <a:lnSpc>
                <a:spcPct val="100000"/>
              </a:lnSpc>
              <a:buFont typeface="Arial" pitchFamily="34" charset="0"/>
              <a:buChar char="•"/>
            </a:pPr>
            <a:r>
              <a:rPr lang="en-US" smtClean="0">
                <a:latin typeface="Courier New" panose="02070309020205020404" pitchFamily="49" charset="0"/>
                <a:ea typeface="MS Gothic" panose="020b0609070205080204" pitchFamily="49" charset="-128"/>
                <a:cs typeface="Courier New" panose="02070309020205020404" pitchFamily="49" charset="0"/>
              </a:rPr>
              <a:t>prior</a:t>
            </a:r>
            <a:r>
              <a:rPr lang="en-US" smtClean="0">
                <a:ea typeface="MS Gothic" panose="020b0609070205080204" pitchFamily="49" charset="-128"/>
              </a:rPr>
              <a:t>: the prior probabilities. If unspecified, the class proportions for the training set are used.</a:t>
            </a:r>
            <a:endParaRPr lang="en-US">
              <a:ea typeface="MS Gothic" panose="020b0609070205080204" pitchFamily="49" charset="-128"/>
            </a:endParaRPr>
          </a:p>
          <a:p>
            <a:pPr marL="342900" indent="-342900">
              <a:lnSpc>
                <a:spcPct val="100000"/>
              </a:lnSpc>
              <a:buFont typeface="Arial" pitchFamily="34" charset="0"/>
              <a:buChar char="•"/>
            </a:pPr>
            <a:r>
              <a:rPr lang="en-US" err="1" smtClean="0">
                <a:latin typeface="Courier New" panose="02070309020205020404" pitchFamily="49" charset="0"/>
                <a:ea typeface="MS Gothic" panose="020b0609070205080204" pitchFamily="49" charset="-128"/>
                <a:cs typeface="Courier New" panose="02070309020205020404" pitchFamily="49" charset="0"/>
              </a:rPr>
              <a:t>na.action</a:t>
            </a:r>
            <a:r>
              <a:rPr lang="en-US" smtClean="0">
                <a:ea typeface="MS Gothic" panose="020b0609070205080204" pitchFamily="49" charset="-128"/>
              </a:rPr>
              <a:t>: what to do if NA is found. Example: </a:t>
            </a:r>
            <a:r>
              <a:rPr lang="en-US" err="1" smtClean="0">
                <a:latin typeface="Courier New" panose="02070309020205020404" pitchFamily="49" charset="0"/>
                <a:ea typeface="MS Gothic" panose="020b0609070205080204" pitchFamily="49" charset="-128"/>
                <a:cs typeface="Courier New" panose="02070309020205020404" pitchFamily="49" charset="0"/>
              </a:rPr>
              <a:t>na.omit</a:t>
            </a:r>
            <a:endParaRPr lang="en-US" smtClean="0">
              <a:latin typeface="Courier New" panose="02070309020205020404" pitchFamily="49" charset="0"/>
              <a:ea typeface="MS Gothic" panose="020b0609070205080204" pitchFamily="49" charset="-128"/>
              <a:cs typeface="Courier New" panose="02070309020205020404" pitchFamily="49" charset="0"/>
            </a:endParaRPr>
          </a:p>
          <a:p>
            <a:pPr marL="342900" indent="-342900">
              <a:lnSpc>
                <a:spcPct val="100000"/>
              </a:lnSpc>
              <a:buFont typeface="Arial" pitchFamily="34" charset="0"/>
              <a:buChar char="•"/>
            </a:pPr>
            <a:r>
              <a:rPr lang="en-US" smtClean="0">
                <a:ea typeface="MS Gothic" panose="020b0609070205080204" pitchFamily="49" charset="-128"/>
              </a:rPr>
              <a:t>For other arguments, see </a:t>
            </a:r>
            <a:r>
              <a:rPr lang="en-US" smtClean="0">
                <a:ea typeface="MS Gothic" panose="020b0609070205080204" pitchFamily="49" charset="-128"/>
                <a:hlinkClick r:id="rId2"/>
              </a:rPr>
              <a:t>here</a:t>
            </a:r>
            <a:r>
              <a:rPr lang="en-US" smtClean="0">
                <a:ea typeface="MS Gothic" panose="020b0609070205080204" pitchFamily="49" charset="-128"/>
              </a:rPr>
              <a:t>.</a:t>
            </a:r>
            <a:endParaRPr lang="en-US">
              <a:ea typeface="MS Gothic" panose="020b0609070205080204" pitchFamily="49" charset="-128"/>
            </a:endParaRPr>
          </a:p>
        </p:txBody>
      </p:sp>
      <p:sp>
        <p:nvSpPr>
          <p:cNvPr id="6" name="TextBox 5"/>
          <p:cNvSpPr txBox="1"/>
          <p:nvPr/>
        </p:nvSpPr>
        <p:spPr>
          <a:xfrm>
            <a:off x="228600" y="1796534"/>
            <a:ext cx="895629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err="1" smtClean="0">
                <a:latin typeface="Courier New" panose="02070309020205020404" pitchFamily="49" charset="0"/>
                <a:cs typeface="Courier New" panose="02070309020205020404" pitchFamily="49" charset="0"/>
              </a:rPr>
              <a:t>lda.fit&lt;-lda(default~student+balance+income,data=Default</a:t>
            </a:r>
            <a:r>
              <a:rPr lang="en-US" sz="20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735012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343</a:t>
            </a:fld>
            <a:endParaRPr lang="en-US"/>
          </a:p>
        </p:txBody>
      </p:sp>
      <p:sp>
        <p:nvSpPr>
          <p:cNvPr id="3" name="Title 2"/>
          <p:cNvSpPr>
            <a:spLocks noGrp="1"/>
          </p:cNvSpPr>
          <p:nvPr>
            <p:ph type="title"/>
          </p:nvPr>
        </p:nvSpPr>
        <p:spPr/>
        <p:txBody>
          <a:bodyPr/>
          <a:lstStyle/>
          <a:p>
            <a:r>
              <a:rPr lang="en-US" smtClean="0"/>
              <a:t>Prediction using LDA</a:t>
            </a:r>
            <a:endParaRPr lang="en-US"/>
          </a:p>
        </p:txBody>
      </p:sp>
      <p:sp>
        <p:nvSpPr>
          <p:cNvPr id="4" name="Content Placeholder 3"/>
          <p:cNvSpPr>
            <a:spLocks noGrp="1"/>
          </p:cNvSpPr>
          <p:nvPr>
            <p:ph idx="1"/>
          </p:nvPr>
        </p:nvSpPr>
        <p:spPr>
          <a:xfrm>
            <a:off x="228600" y="1806850"/>
            <a:ext cx="8690112" cy="4822550"/>
          </a:xfrm>
        </p:spPr>
        <p:txBody>
          <a:bodyPr/>
          <a:lstStyle/>
          <a:p>
            <a:pPr>
              <a:lnSpc>
                <a:spcPct val="100000"/>
              </a:lnSpc>
            </a:pPr>
            <a:r>
              <a:rPr lang="en-US" smtClean="0"/>
              <a:t>Check the output of </a:t>
            </a:r>
            <a:r>
              <a:rPr lang="en-US" err="1" smtClean="0">
                <a:latin typeface="Courier New" panose="02070309020205020404" pitchFamily="49" charset="0"/>
                <a:cs typeface="Courier New" panose="02070309020205020404" pitchFamily="49" charset="0"/>
              </a:rPr>
              <a:t>lda</a:t>
            </a:r>
            <a:endParaRPr lang="en-US" smtClean="0">
              <a:latin typeface="Courier New" panose="02070309020205020404" pitchFamily="49" charset="0"/>
              <a:cs typeface="Courier New" panose="02070309020205020404" pitchFamily="49" charset="0"/>
            </a:endParaRPr>
          </a:p>
          <a:p>
            <a:pPr>
              <a:lnSpc>
                <a:spcPts val="1500"/>
              </a:lnSpc>
            </a:pPr>
            <a:r>
              <a:rPr lang="en-US" sz="2000">
                <a:latin typeface="Courier New" panose="02070309020205020404" pitchFamily="49" charset="0"/>
                <a:cs typeface="Courier New" panose="02070309020205020404" pitchFamily="49" charset="0"/>
              </a:rPr>
              <a:t>names(lda.fit)</a:t>
            </a:r>
          </a:p>
          <a:p>
            <a:pPr>
              <a:lnSpc>
                <a:spcPts val="1500"/>
              </a:lnSpc>
            </a:pPr>
            <a:r>
              <a:rPr lang="en-US" sz="2000" err="1">
                <a:latin typeface="Courier New" panose="02070309020205020404" pitchFamily="49" charset="0"/>
                <a:cs typeface="Courier New" panose="02070309020205020404" pitchFamily="49" charset="0"/>
              </a:rPr>
              <a:t>lda.fit$prior</a:t>
            </a:r>
            <a:endParaRPr lang="en-US" sz="2000">
              <a:latin typeface="Courier New" panose="02070309020205020404" pitchFamily="49" charset="0"/>
              <a:cs typeface="Courier New" panose="02070309020205020404" pitchFamily="49" charset="0"/>
            </a:endParaRPr>
          </a:p>
          <a:p>
            <a:pPr>
              <a:lnSpc>
                <a:spcPts val="1500"/>
              </a:lnSpc>
            </a:pPr>
            <a:r>
              <a:rPr lang="en-US" sz="2000" err="1">
                <a:latin typeface="Courier New" panose="02070309020205020404" pitchFamily="49" charset="0"/>
                <a:cs typeface="Courier New" panose="02070309020205020404" pitchFamily="49" charset="0"/>
              </a:rPr>
              <a:t>lda.fit$counts</a:t>
            </a:r>
            <a:endParaRPr lang="en-US" sz="2000">
              <a:latin typeface="Courier New" panose="02070309020205020404" pitchFamily="49" charset="0"/>
              <a:cs typeface="Courier New" panose="02070309020205020404" pitchFamily="49" charset="0"/>
            </a:endParaRPr>
          </a:p>
          <a:p>
            <a:pPr>
              <a:lnSpc>
                <a:spcPts val="1500"/>
              </a:lnSpc>
            </a:pPr>
            <a:r>
              <a:rPr lang="en-US" sz="2000" err="1">
                <a:latin typeface="Courier New" panose="02070309020205020404" pitchFamily="49" charset="0"/>
                <a:cs typeface="Courier New" panose="02070309020205020404" pitchFamily="49" charset="0"/>
              </a:rPr>
              <a:t>lda.fit$means</a:t>
            </a:r>
            <a:endParaRPr lang="en-US" sz="2000">
              <a:latin typeface="Courier New" panose="02070309020205020404" pitchFamily="49" charset="0"/>
              <a:cs typeface="Courier New" panose="02070309020205020404" pitchFamily="49" charset="0"/>
            </a:endParaRPr>
          </a:p>
          <a:p>
            <a:pPr>
              <a:lnSpc>
                <a:spcPts val="1500"/>
              </a:lnSpc>
            </a:pPr>
            <a:r>
              <a:rPr lang="en-US" sz="2000" err="1" smtClean="0">
                <a:latin typeface="Courier New" panose="02070309020205020404" pitchFamily="49" charset="0"/>
                <a:cs typeface="Courier New" panose="02070309020205020404" pitchFamily="49" charset="0"/>
              </a:rPr>
              <a:t>lda.fit$N</a:t>
            </a:r>
            <a:endParaRPr lang="en-US" sz="2000">
              <a:latin typeface="Courier New" panose="02070309020205020404" pitchFamily="49" charset="0"/>
              <a:cs typeface="Courier New" panose="02070309020205020404" pitchFamily="49" charset="0"/>
            </a:endParaRPr>
          </a:p>
          <a:p>
            <a:pPr>
              <a:lnSpc>
                <a:spcPct val="100000"/>
              </a:lnSpc>
            </a:pPr>
            <a:endParaRPr lang="en-US" smtClean="0"/>
          </a:p>
          <a:p>
            <a:pPr>
              <a:lnSpc>
                <a:spcPct val="100000"/>
              </a:lnSpc>
            </a:pPr>
            <a:r>
              <a:rPr lang="en-US" smtClean="0"/>
              <a:t>Using the trained LDA model, run prediction for the training data</a:t>
            </a:r>
          </a:p>
          <a:p>
            <a:pPr>
              <a:lnSpc>
                <a:spcPts val="1500"/>
              </a:lnSpc>
            </a:pPr>
            <a:r>
              <a:rPr lang="en-US" sz="2000" err="1" smtClean="0">
                <a:latin typeface="Courier New" panose="02070309020205020404" pitchFamily="49" charset="0"/>
                <a:cs typeface="Courier New" panose="02070309020205020404" pitchFamily="49" charset="0"/>
              </a:rPr>
              <a:t>lda.pred &lt;- predict(lda.fit,Default</a:t>
            </a:r>
            <a:r>
              <a:rPr lang="en-US" sz="2000">
                <a:latin typeface="Courier New" panose="02070309020205020404" pitchFamily="49" charset="0"/>
                <a:cs typeface="Courier New" panose="02070309020205020404" pitchFamily="49" charset="0"/>
              </a:rPr>
              <a:t>)</a:t>
            </a:r>
          </a:p>
          <a:p>
            <a:pPr>
              <a:lnSpc>
                <a:spcPts val="1500"/>
              </a:lnSpc>
            </a:pPr>
            <a:r>
              <a:rPr lang="en-US" sz="2000">
                <a:latin typeface="Courier New" panose="02070309020205020404" pitchFamily="49" charset="0"/>
                <a:cs typeface="Courier New" panose="02070309020205020404" pitchFamily="49" charset="0"/>
              </a:rPr>
              <a:t>names(lda.pred)</a:t>
            </a:r>
          </a:p>
          <a:p>
            <a:pPr>
              <a:lnSpc>
                <a:spcPts val="1500"/>
              </a:lnSpc>
            </a:pPr>
            <a:r>
              <a:rPr lang="en-US" sz="2000" err="1">
                <a:latin typeface="Courier New" panose="02070309020205020404" pitchFamily="49" charset="0"/>
                <a:cs typeface="Courier New" panose="02070309020205020404" pitchFamily="49" charset="0"/>
              </a:rPr>
              <a:t>lda.pred$class</a:t>
            </a:r>
            <a:endParaRPr lang="en-US" sz="2000">
              <a:latin typeface="Courier New" panose="02070309020205020404" pitchFamily="49" charset="0"/>
              <a:cs typeface="Courier New" panose="02070309020205020404" pitchFamily="49" charset="0"/>
            </a:endParaRPr>
          </a:p>
          <a:p>
            <a:pPr>
              <a:lnSpc>
                <a:spcPts val="1500"/>
              </a:lnSpc>
            </a:pPr>
            <a:r>
              <a:rPr lang="en-US" sz="2000" err="1">
                <a:latin typeface="Courier New" panose="02070309020205020404" pitchFamily="49" charset="0"/>
                <a:cs typeface="Courier New" panose="02070309020205020404" pitchFamily="49" charset="0"/>
              </a:rPr>
              <a:t>lda.pred$posterior</a:t>
            </a:r>
            <a:endParaRPr lang="en-US" sz="2000">
              <a:latin typeface="Courier New" panose="02070309020205020404" pitchFamily="49" charset="0"/>
              <a:cs typeface="Courier New" panose="02070309020205020404" pitchFamily="49" charset="0"/>
            </a:endParaRPr>
          </a:p>
          <a:p>
            <a:pPr>
              <a:lnSpc>
                <a:spcPct val="100000"/>
              </a:lnSpc>
            </a:pPr>
            <a:endParaRPr lang="en-US"/>
          </a:p>
        </p:txBody>
      </p:sp>
    </p:spTree>
    <p:extLst>
      <p:ext uri="{BB962C8B-B14F-4D97-AF65-F5344CB8AC3E}">
        <p14:creationId xmlns:p14="http://schemas.microsoft.com/office/powerpoint/2010/main" val="36396927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344</a:t>
            </a:fld>
            <a:endParaRPr lang="en-US"/>
          </a:p>
        </p:txBody>
      </p:sp>
      <p:sp>
        <p:nvSpPr>
          <p:cNvPr id="3" name="Title 2"/>
          <p:cNvSpPr>
            <a:spLocks noGrp="1"/>
          </p:cNvSpPr>
          <p:nvPr>
            <p:ph type="title"/>
          </p:nvPr>
        </p:nvSpPr>
        <p:spPr/>
        <p:txBody>
          <a:bodyPr/>
          <a:lstStyle/>
          <a:p>
            <a:r>
              <a:rPr lang="en-US" smtClean="0"/>
              <a:t>Evaluate the Performance</a:t>
            </a:r>
            <a:endParaRPr lang="en-US"/>
          </a:p>
        </p:txBody>
      </p:sp>
      <p:sp>
        <p:nvSpPr>
          <p:cNvPr id="4" name="Content Placeholder 3"/>
          <p:cNvSpPr>
            <a:spLocks noGrp="1"/>
          </p:cNvSpPr>
          <p:nvPr>
            <p:ph idx="1"/>
          </p:nvPr>
        </p:nvSpPr>
        <p:spPr/>
        <p:txBody>
          <a:bodyPr/>
          <a:lstStyle/>
          <a:p>
            <a:r>
              <a:rPr lang="en-US" smtClean="0"/>
              <a:t>See how it performed for the training data</a:t>
            </a:r>
          </a:p>
          <a:p>
            <a:pPr>
              <a:lnSpc>
                <a:spcPts val="1500"/>
              </a:lnSpc>
            </a:pPr>
            <a:r>
              <a:rPr lang="en-US" err="1">
                <a:latin typeface="Courier New" panose="02070309020205020404" pitchFamily="49" charset="0"/>
                <a:cs typeface="Courier New" panose="02070309020205020404" pitchFamily="49" charset="0"/>
              </a:rPr>
              <a:t>Default$default</a:t>
            </a:r>
            <a:endParaRPr lang="en-US">
              <a:latin typeface="Courier New" panose="02070309020205020404" pitchFamily="49" charset="0"/>
              <a:cs typeface="Courier New" panose="02070309020205020404" pitchFamily="49" charset="0"/>
            </a:endParaRPr>
          </a:p>
          <a:p>
            <a:pPr>
              <a:lnSpc>
                <a:spcPts val="1500"/>
              </a:lnSpc>
            </a:pPr>
            <a:r>
              <a:rPr lang="en-US" err="1">
                <a:latin typeface="Courier New" panose="02070309020205020404" pitchFamily="49" charset="0"/>
                <a:cs typeface="Courier New" panose="02070309020205020404" pitchFamily="49" charset="0"/>
              </a:rPr>
              <a:t>pred_default &lt;-lda.pred$class</a:t>
            </a:r>
            <a:endParaRPr lang="en-US">
              <a:latin typeface="Courier New" panose="02070309020205020404" pitchFamily="49" charset="0"/>
              <a:cs typeface="Courier New" panose="02070309020205020404" pitchFamily="49" charset="0"/>
            </a:endParaRPr>
          </a:p>
          <a:p>
            <a:pPr>
              <a:lnSpc>
                <a:spcPts val="1500"/>
              </a:lnSpc>
            </a:pPr>
            <a:r>
              <a:rPr lang="en-US">
                <a:latin typeface="Courier New" panose="02070309020205020404" pitchFamily="49" charset="0"/>
                <a:cs typeface="Courier New" panose="02070309020205020404" pitchFamily="49" charset="0"/>
              </a:rPr>
              <a:t>table(default, pred_default)</a:t>
            </a:r>
          </a:p>
          <a:p>
            <a:pPr marL="342900" indent="-342900">
              <a:buFont typeface="Arial" pitchFamily="34" charset="0"/>
              <a:buChar char="•"/>
            </a:pPr>
            <a:r>
              <a:rPr lang="en-US" smtClean="0"/>
              <a:t>What is the error rate?</a:t>
            </a:r>
          </a:p>
          <a:p>
            <a:pPr marL="342900" indent="-342900">
              <a:buFont typeface="Arial" pitchFamily="34" charset="0"/>
              <a:buChar char="•"/>
            </a:pPr>
            <a:r>
              <a:rPr lang="en-US" smtClean="0"/>
              <a:t>What is the class 0 (no default) error rate and the class 1 (default) error rate?</a:t>
            </a:r>
          </a:p>
          <a:p>
            <a:endParaRPr lang="en-US"/>
          </a:p>
        </p:txBody>
      </p:sp>
    </p:spTree>
    <p:extLst>
      <p:ext uri="{BB962C8B-B14F-4D97-AF65-F5344CB8AC3E}">
        <p14:creationId xmlns:p14="http://schemas.microsoft.com/office/powerpoint/2010/main" val="1877089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345</a:t>
            </a:fld>
            <a:endParaRPr lang="en-US"/>
          </a:p>
        </p:txBody>
      </p:sp>
      <p:sp>
        <p:nvSpPr>
          <p:cNvPr id="3" name="Title 2"/>
          <p:cNvSpPr>
            <a:spLocks noGrp="1"/>
          </p:cNvSpPr>
          <p:nvPr>
            <p:ph type="title"/>
          </p:nvPr>
        </p:nvSpPr>
        <p:spPr/>
        <p:txBody>
          <a:bodyPr/>
          <a:lstStyle/>
          <a:p>
            <a:r>
              <a:rPr lang="en-US" smtClean="0"/>
              <a:t>Follow-up Questions</a:t>
            </a:r>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a:t>Among those who were predicted to be default, </a:t>
            </a:r>
            <a:r>
              <a:rPr lang="en-US" smtClean="0"/>
              <a:t>what percentage of </a:t>
            </a:r>
            <a:r>
              <a:rPr lang="en-US"/>
              <a:t>them actually did default</a:t>
            </a:r>
            <a:r>
              <a:rPr lang="en-US" smtClean="0"/>
              <a:t>?</a:t>
            </a:r>
          </a:p>
          <a:p>
            <a:pPr marL="342900" indent="-342900">
              <a:buFont typeface="Arial" pitchFamily="34" charset="0"/>
              <a:buChar char="•"/>
            </a:pPr>
            <a:r>
              <a:rPr lang="en-US"/>
              <a:t>Among those </a:t>
            </a:r>
            <a:r>
              <a:rPr lang="en-US" smtClean="0"/>
              <a:t>who did not default, what percentage of them were correctly identified?</a:t>
            </a:r>
            <a:r>
              <a:rPr lang="en-US"/>
              <a:t> (called </a:t>
            </a:r>
            <a:r>
              <a:rPr lang="en-US" smtClean="0"/>
              <a:t>specificity)</a:t>
            </a:r>
          </a:p>
          <a:p>
            <a:pPr marL="342900" indent="-342900">
              <a:buFont typeface="Arial" pitchFamily="34" charset="0"/>
              <a:buChar char="•"/>
            </a:pPr>
            <a:r>
              <a:rPr lang="en-US" smtClean="0"/>
              <a:t>Among those who actually defaulted, what percentage of them were predicted to be default?</a:t>
            </a:r>
            <a:r>
              <a:rPr lang="en-US"/>
              <a:t> (called sensitivity)</a:t>
            </a:r>
          </a:p>
          <a:p>
            <a:pPr marL="342900" indent="-342900">
              <a:buFont typeface="Arial" pitchFamily="34" charset="0"/>
              <a:buChar char="•"/>
            </a:pPr>
            <a:endParaRPr lang="en-US" smtClean="0"/>
          </a:p>
          <a:p>
            <a:pPr marL="342900" indent="-342900">
              <a:buFont typeface="Arial" pitchFamily="34" charset="0"/>
              <a:buChar char="•"/>
            </a:pPr>
            <a:endParaRPr lang="en-US"/>
          </a:p>
        </p:txBody>
      </p:sp>
    </p:spTree>
    <p:extLst>
      <p:ext uri="{BB962C8B-B14F-4D97-AF65-F5344CB8AC3E}">
        <p14:creationId xmlns:p14="http://schemas.microsoft.com/office/powerpoint/2010/main" val="483878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346</a:t>
            </a:fld>
            <a:endParaRPr lang="en-US"/>
          </a:p>
        </p:txBody>
      </p:sp>
      <p:sp>
        <p:nvSpPr>
          <p:cNvPr id="3" name="Title 2"/>
          <p:cNvSpPr>
            <a:spLocks noGrp="1"/>
          </p:cNvSpPr>
          <p:nvPr>
            <p:ph type="title"/>
          </p:nvPr>
        </p:nvSpPr>
        <p:spPr/>
        <p:txBody>
          <a:bodyPr/>
          <a:lstStyle/>
          <a:p>
            <a:r>
              <a:rPr lang="en-US" smtClean="0"/>
              <a:t>Adjusting the Trade-off</a:t>
            </a:r>
            <a:endParaRPr lang="en-US"/>
          </a:p>
        </p:txBody>
      </p:sp>
      <p:sp>
        <p:nvSpPr>
          <p:cNvPr id="4" name="Content Placeholder 3"/>
          <p:cNvSpPr>
            <a:spLocks noGrp="1"/>
          </p:cNvSpPr>
          <p:nvPr>
            <p:ph idx="1"/>
          </p:nvPr>
        </p:nvSpPr>
        <p:spPr/>
        <p:txBody>
          <a:bodyPr/>
          <a:lstStyle/>
          <a:p>
            <a:r>
              <a:rPr lang="en-US" smtClean="0"/>
              <a:t>The LDA assigns an observation to the class ‘default’ if </a:t>
            </a:r>
            <a:r>
              <a:rPr lang="en-US" altLang="en-US" i="1" smtClean="0">
                <a:sym typeface="Wingdings" panose="05000000000000000000" pitchFamily="2" charset="2"/>
              </a:rPr>
              <a:t>P(default = yes </a:t>
            </a:r>
            <a:r>
              <a:rPr lang="en-US" altLang="en-US" i="1">
                <a:sym typeface="Wingdings" panose="05000000000000000000" pitchFamily="2" charset="2"/>
              </a:rPr>
              <a:t>| X = x</a:t>
            </a:r>
            <a:r>
              <a:rPr lang="en-US" altLang="en-US" i="1" smtClean="0">
                <a:sym typeface="Wingdings" panose="05000000000000000000" pitchFamily="2" charset="2"/>
              </a:rPr>
              <a:t>) &gt; 0.5</a:t>
            </a:r>
          </a:p>
          <a:p>
            <a:r>
              <a:rPr lang="en-US" altLang="en-US" smtClean="0">
                <a:sym typeface="Wingdings" panose="05000000000000000000" pitchFamily="2" charset="2"/>
              </a:rPr>
              <a:t>A credit card company may wish to avoid incorrectly classifying an individual who will default</a:t>
            </a:r>
          </a:p>
          <a:p>
            <a:r>
              <a:rPr lang="en-US" altLang="en-US" smtClean="0">
                <a:sym typeface="Wingdings" panose="05000000000000000000" pitchFamily="2" charset="2"/>
              </a:rPr>
              <a:t>By lowering the threshold to 0.2, LDA identifies more individuals who default. However, more individuals who do not default are incorrectly classified.</a:t>
            </a:r>
            <a:endParaRPr lang="en-US" altLang="en-US"/>
          </a:p>
          <a:p>
            <a:endParaRPr lang="en-US" smtClean="0"/>
          </a:p>
        </p:txBody>
      </p:sp>
    </p:spTree>
    <p:extLst>
      <p:ext uri="{BB962C8B-B14F-4D97-AF65-F5344CB8AC3E}">
        <p14:creationId xmlns:p14="http://schemas.microsoft.com/office/powerpoint/2010/main" val="2959642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347</a:t>
            </a:fld>
            <a:endParaRPr lang="en-US"/>
          </a:p>
        </p:txBody>
      </p:sp>
      <p:sp>
        <p:nvSpPr>
          <p:cNvPr id="4" name="Content Placeholder 3"/>
          <p:cNvSpPr>
            <a:spLocks noGrp="1"/>
          </p:cNvSpPr>
          <p:nvPr>
            <p:ph idx="1"/>
          </p:nvPr>
        </p:nvSpPr>
        <p:spPr>
          <a:xfrm>
            <a:off x="228600" y="4800600"/>
            <a:ext cx="8690112" cy="1828800"/>
          </a:xfrm>
        </p:spPr>
        <p:txBody>
          <a:bodyPr/>
          <a:lstStyle/>
          <a:p>
            <a:pPr>
              <a:lnSpc>
                <a:spcPct val="100000"/>
              </a:lnSpc>
            </a:pPr>
            <a:r>
              <a:rPr lang="en-US" smtClean="0"/>
              <a:t>Black solid: the overall error rate</a:t>
            </a:r>
          </a:p>
          <a:p>
            <a:pPr>
              <a:lnSpc>
                <a:spcPct val="100000"/>
              </a:lnSpc>
            </a:pPr>
            <a:r>
              <a:rPr lang="en-US" smtClean="0"/>
              <a:t>Blue dashed: defaulting customers that are incorrectly classified</a:t>
            </a:r>
          </a:p>
          <a:p>
            <a:pPr>
              <a:lnSpc>
                <a:spcPct val="100000"/>
              </a:lnSpc>
            </a:pPr>
            <a:r>
              <a:rPr lang="en-US" smtClean="0"/>
              <a:t>Orange dotted: errors among the non-defaulting customers</a:t>
            </a:r>
            <a:endParaRPr lang="en-US"/>
          </a:p>
        </p:txBody>
      </p:sp>
      <p:pic>
        <p:nvPicPr>
          <p:cNvPr id="5" name="Picture 4"/>
          <p:cNvPicPr>
            <a:picLocks noChangeAspect="1"/>
          </p:cNvPicPr>
          <p:nvPr/>
        </p:nvPicPr>
        <p:blipFill>
          <a:blip r:embed="rId2"/>
          <a:stretch>
            <a:fillRect/>
          </a:stretch>
        </p:blipFill>
        <p:spPr>
          <a:xfrm>
            <a:off x="304800" y="838200"/>
            <a:ext cx="8254278" cy="3714750"/>
          </a:xfrm>
          <a:prstGeom prst="rect">
            <a:avLst/>
          </a:prstGeom>
        </p:spPr>
      </p:pic>
    </p:spTree>
    <p:extLst>
      <p:ext uri="{BB962C8B-B14F-4D97-AF65-F5344CB8AC3E}">
        <p14:creationId xmlns:p14="http://schemas.microsoft.com/office/powerpoint/2010/main" val="896102547"/>
      </p:ext>
    </p:extLst>
  </p:cSld>
  <p:clrMapOvr>
    <a:masterClrMapping/>
  </p:clrMapOvr>
  <p:transition/>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348</a:t>
            </a:fld>
            <a:endParaRPr lang="en-US"/>
          </a:p>
        </p:txBody>
      </p:sp>
      <p:sp>
        <p:nvSpPr>
          <p:cNvPr id="3" name="Title 2"/>
          <p:cNvSpPr>
            <a:spLocks noGrp="1"/>
          </p:cNvSpPr>
          <p:nvPr>
            <p:ph type="title"/>
          </p:nvPr>
        </p:nvSpPr>
        <p:spPr/>
        <p:txBody>
          <a:bodyPr/>
          <a:lstStyle/>
          <a:p>
            <a:r>
              <a:rPr lang="en-US" smtClean="0"/>
              <a:t>Another Example: </a:t>
            </a:r>
            <a:r>
              <a:rPr lang="en-US" err="1" smtClean="0">
                <a:latin typeface="Courier New" panose="02070309020205020404" pitchFamily="49" charset="0"/>
                <a:cs typeface="Courier New" panose="02070309020205020404" pitchFamily="49" charset="0"/>
              </a:rPr>
              <a:t>Smarket</a:t>
            </a: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p:txBody>
          <a:bodyPr/>
          <a:lstStyle/>
          <a:p>
            <a:pPr marL="342900" indent="-342900">
              <a:buFont typeface="Arial" pitchFamily="34" charset="0"/>
              <a:buChar char="•"/>
            </a:pPr>
            <a:r>
              <a:rPr lang="en-US" smtClean="0"/>
              <a:t>Percentage returns for the S&amp;P 500 over 1,250 days 2001-2005</a:t>
            </a:r>
          </a:p>
          <a:p>
            <a:pPr marL="342900" indent="-342900">
              <a:buFont typeface="Arial" pitchFamily="34" charset="0"/>
              <a:buChar char="•"/>
            </a:pPr>
            <a:r>
              <a:rPr lang="en-US" smtClean="0"/>
              <a:t>For each date</a:t>
            </a:r>
          </a:p>
          <a:p>
            <a:pPr marL="937260" lvl="1" indent="-342900"/>
            <a:r>
              <a:rPr lang="en-US" smtClean="0">
                <a:latin typeface="Courier New" panose="02070309020205020404" pitchFamily="49" charset="0"/>
                <a:cs typeface="Courier New" panose="02070309020205020404" pitchFamily="49" charset="0"/>
              </a:rPr>
              <a:t>Lag1</a:t>
            </a:r>
            <a:r>
              <a:rPr lang="en-US" smtClean="0"/>
              <a:t> ~ </a:t>
            </a:r>
            <a:r>
              <a:rPr lang="en-US" smtClean="0">
                <a:latin typeface="Courier New" panose="02070309020205020404" pitchFamily="49" charset="0"/>
                <a:cs typeface="Courier New" panose="02070309020205020404" pitchFamily="49" charset="0"/>
              </a:rPr>
              <a:t>Lag5</a:t>
            </a:r>
            <a:r>
              <a:rPr lang="en-US" smtClean="0"/>
              <a:t>: the percentage returns for the five previous days</a:t>
            </a:r>
          </a:p>
          <a:p>
            <a:pPr marL="937260" lvl="1" indent="-342900"/>
            <a:r>
              <a:rPr lang="en-US" smtClean="0">
                <a:latin typeface="Courier New" panose="02070309020205020404" pitchFamily="49" charset="0"/>
                <a:cs typeface="Courier New" panose="02070309020205020404" pitchFamily="49" charset="0"/>
              </a:rPr>
              <a:t>Volume</a:t>
            </a:r>
            <a:r>
              <a:rPr lang="en-US" smtClean="0"/>
              <a:t>: the number of billions traded on the previous day</a:t>
            </a:r>
          </a:p>
          <a:p>
            <a:pPr marL="937260" lvl="1" indent="-342900"/>
            <a:r>
              <a:rPr lang="en-US" smtClean="0">
                <a:latin typeface="Courier New" panose="02070309020205020404" pitchFamily="49" charset="0"/>
                <a:cs typeface="Courier New" panose="02070309020205020404" pitchFamily="49" charset="0"/>
              </a:rPr>
              <a:t>Today</a:t>
            </a:r>
            <a:r>
              <a:rPr lang="en-US" smtClean="0"/>
              <a:t>: the percentage return on the date</a:t>
            </a:r>
          </a:p>
          <a:p>
            <a:pPr marL="937260" lvl="1" indent="-342900"/>
            <a:r>
              <a:rPr lang="en-US" smtClean="0">
                <a:latin typeface="Courier New" panose="02070309020205020404" pitchFamily="49" charset="0"/>
                <a:cs typeface="Courier New" panose="02070309020205020404" pitchFamily="49" charset="0"/>
              </a:rPr>
              <a:t>Direction</a:t>
            </a:r>
            <a:r>
              <a:rPr lang="en-US" smtClean="0"/>
              <a:t>: Up or Down on this date</a:t>
            </a:r>
            <a:endParaRPr lang="en-US"/>
          </a:p>
        </p:txBody>
      </p:sp>
    </p:spTree>
    <p:extLst>
      <p:ext uri="{BB962C8B-B14F-4D97-AF65-F5344CB8AC3E}">
        <p14:creationId xmlns:p14="http://schemas.microsoft.com/office/powerpoint/2010/main" val="1519424954"/>
      </p:ext>
    </p:extLst>
  </p:cSld>
  <p:clrMapOvr>
    <a:masterClrMapping/>
  </p:clrMapOvr>
  <p:transition/>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349</a:t>
            </a:fld>
            <a:endParaRPr lang="en-US"/>
          </a:p>
        </p:txBody>
      </p:sp>
      <p:sp>
        <p:nvSpPr>
          <p:cNvPr id="3" name="Title 2"/>
          <p:cNvSpPr>
            <a:spLocks noGrp="1"/>
          </p:cNvSpPr>
          <p:nvPr>
            <p:ph type="title"/>
          </p:nvPr>
        </p:nvSpPr>
        <p:spPr/>
        <p:txBody>
          <a:bodyPr/>
          <a:lstStyle/>
          <a:p>
            <a:r>
              <a:rPr lang="en-US"/>
              <a:t>Example: </a:t>
            </a:r>
            <a:r>
              <a:rPr lang="en-US" err="1">
                <a:latin typeface="Courier New" panose="02070309020205020404" pitchFamily="49" charset="0"/>
                <a:cs typeface="Courier New" panose="02070309020205020404" pitchFamily="49" charset="0"/>
              </a:rPr>
              <a:t>Smarket</a:t>
            </a:r>
            <a:endParaRPr lang="en-US"/>
          </a:p>
        </p:txBody>
      </p:sp>
      <p:sp>
        <p:nvSpPr>
          <p:cNvPr id="4" name="Content Placeholder 3"/>
          <p:cNvSpPr>
            <a:spLocks noGrp="1"/>
          </p:cNvSpPr>
          <p:nvPr>
            <p:ph idx="1"/>
          </p:nvPr>
        </p:nvSpPr>
        <p:spPr/>
        <p:txBody>
          <a:bodyPr/>
          <a:lstStyle/>
          <a:p>
            <a:pPr>
              <a:lnSpc>
                <a:spcPct val="100000"/>
              </a:lnSpc>
            </a:pPr>
            <a:r>
              <a:rPr lang="en-US" smtClean="0"/>
              <a:t>Observe the data frame</a:t>
            </a:r>
          </a:p>
          <a:p>
            <a:pPr>
              <a:lnSpc>
                <a:spcPts val="1800"/>
              </a:lnSpc>
            </a:pPr>
            <a:r>
              <a:rPr lang="en-US" err="1">
                <a:latin typeface="Courier New" panose="02070309020205020404" pitchFamily="49" charset="0"/>
                <a:cs typeface="Courier New" panose="02070309020205020404" pitchFamily="49" charset="0"/>
              </a:rPr>
              <a:t>Smarket</a:t>
            </a:r>
            <a:endParaRPr lang="en-US">
              <a:latin typeface="Courier New" panose="02070309020205020404" pitchFamily="49" charset="0"/>
              <a:cs typeface="Courier New" panose="02070309020205020404" pitchFamily="49" charset="0"/>
            </a:endParaRPr>
          </a:p>
          <a:p>
            <a:pPr>
              <a:lnSpc>
                <a:spcPts val="1800"/>
              </a:lnSpc>
            </a:pPr>
            <a:r>
              <a:rPr lang="en-US">
                <a:latin typeface="Courier New" panose="02070309020205020404" pitchFamily="49" charset="0"/>
                <a:cs typeface="Courier New" panose="02070309020205020404" pitchFamily="49" charset="0"/>
              </a:rPr>
              <a:t>names(Smarket)</a:t>
            </a:r>
          </a:p>
          <a:p>
            <a:pPr>
              <a:lnSpc>
                <a:spcPts val="1800"/>
              </a:lnSpc>
            </a:pPr>
            <a:r>
              <a:rPr lang="en-US">
                <a:latin typeface="Courier New" panose="02070309020205020404" pitchFamily="49" charset="0"/>
                <a:cs typeface="Courier New" panose="02070309020205020404" pitchFamily="49" charset="0"/>
              </a:rPr>
              <a:t>dim(Smarket)</a:t>
            </a:r>
          </a:p>
          <a:p>
            <a:pPr>
              <a:lnSpc>
                <a:spcPts val="1800"/>
              </a:lnSpc>
            </a:pPr>
            <a:r>
              <a:rPr lang="en-US">
                <a:latin typeface="Courier New" panose="02070309020205020404" pitchFamily="49" charset="0"/>
                <a:cs typeface="Courier New" panose="02070309020205020404" pitchFamily="49" charset="0"/>
              </a:rPr>
              <a:t>summary(Smarket)</a:t>
            </a:r>
            <a:endParaRPr lang="en-US" smtClean="0">
              <a:latin typeface="Courier New" panose="02070309020205020404" pitchFamily="49" charset="0"/>
              <a:cs typeface="Courier New" panose="02070309020205020404" pitchFamily="49" charset="0"/>
            </a:endParaRPr>
          </a:p>
          <a:p>
            <a:pPr>
              <a:lnSpc>
                <a:spcPct val="100000"/>
              </a:lnSpc>
            </a:pPr>
            <a:endParaRPr lang="en-US"/>
          </a:p>
          <a:p>
            <a:pPr>
              <a:lnSpc>
                <a:spcPct val="100000"/>
              </a:lnSpc>
            </a:pPr>
            <a:r>
              <a:rPr lang="en-US" smtClean="0"/>
              <a:t>Identify any correlation between variables or any trend</a:t>
            </a:r>
          </a:p>
          <a:p>
            <a:pPr>
              <a:lnSpc>
                <a:spcPts val="1800"/>
              </a:lnSpc>
            </a:pPr>
            <a:r>
              <a:rPr lang="sv-SE">
                <a:latin typeface="Courier New" panose="02070309020205020404" pitchFamily="49" charset="0"/>
                <a:cs typeface="Courier New" panose="02070309020205020404" pitchFamily="49" charset="0"/>
              </a:rPr>
              <a:t>cor(Smarket)</a:t>
            </a:r>
          </a:p>
          <a:p>
            <a:pPr>
              <a:lnSpc>
                <a:spcPts val="1800"/>
              </a:lnSpc>
            </a:pPr>
            <a:r>
              <a:rPr lang="sv-SE">
                <a:latin typeface="Courier New" panose="02070309020205020404" pitchFamily="49" charset="0"/>
                <a:cs typeface="Courier New" panose="02070309020205020404" pitchFamily="49" charset="0"/>
              </a:rPr>
              <a:t>cor(Smarket[,-9])</a:t>
            </a:r>
          </a:p>
          <a:p>
            <a:pPr>
              <a:lnSpc>
                <a:spcPts val="1800"/>
              </a:lnSpc>
            </a:pPr>
            <a:r>
              <a:rPr lang="sv-SE">
                <a:latin typeface="Courier New" panose="02070309020205020404" pitchFamily="49" charset="0"/>
                <a:cs typeface="Courier New" panose="02070309020205020404" pitchFamily="49" charset="0"/>
              </a:rPr>
              <a:t>attach(Smarket)</a:t>
            </a:r>
          </a:p>
          <a:p>
            <a:pPr>
              <a:lnSpc>
                <a:spcPts val="1800"/>
              </a:lnSpc>
            </a:pPr>
            <a:r>
              <a:rPr lang="sv-SE">
                <a:latin typeface="Courier New" panose="02070309020205020404" pitchFamily="49" charset="0"/>
                <a:cs typeface="Courier New" panose="02070309020205020404" pitchFamily="49" charset="0"/>
              </a:rPr>
              <a:t>plot(Volume)</a:t>
            </a:r>
            <a:endParaRPr lang="en-US">
              <a:latin typeface="Courier New" panose="02070309020205020404" pitchFamily="49" charset="0"/>
              <a:cs typeface="Courier New" panose="02070309020205020404" pitchFamily="49" charset="0"/>
            </a:endParaRPr>
          </a:p>
        </p:txBody>
      </p:sp>
      <p:sp>
        <p:nvSpPr>
          <p:cNvPr id="7" name="Rectangular Callout 6"/>
          <p:cNvSpPr/>
          <p:nvPr/>
        </p:nvSpPr>
        <p:spPr>
          <a:xfrm>
            <a:off x="4876800" y="4800600"/>
            <a:ext cx="3505200" cy="381000"/>
          </a:xfrm>
          <a:prstGeom prst="wedgeRectCallout">
            <a:avLst>
              <a:gd name="adj1" fmla="val -102942"/>
              <a:gd name="adj2" fmla="val 5871"/>
            </a:avLst>
          </a:prstGeom>
          <a:noFill/>
          <a:ln>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This does not run, why?</a:t>
            </a:r>
            <a:endParaRPr lang="en-US">
              <a:solidFill>
                <a:schemeClr val="tx1"/>
              </a:solidFill>
            </a:endParaRPr>
          </a:p>
        </p:txBody>
      </p:sp>
    </p:spTree>
    <p:extLst>
      <p:ext uri="{BB962C8B-B14F-4D97-AF65-F5344CB8AC3E}">
        <p14:creationId xmlns:p14="http://schemas.microsoft.com/office/powerpoint/2010/main" val="82621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35</a:t>
            </a:fld>
            <a:endParaRPr lang="en-US"/>
          </a:p>
        </p:txBody>
      </p:sp>
      <p:sp>
        <p:nvSpPr>
          <p:cNvPr id="3" name="Title 2"/>
          <p:cNvSpPr>
            <a:spLocks noGrp="1"/>
          </p:cNvSpPr>
          <p:nvPr>
            <p:ph type="title"/>
          </p:nvPr>
        </p:nvSpPr>
        <p:spPr/>
        <p:txBody>
          <a:bodyPr>
            <a:normAutofit/>
          </a:bodyPr>
          <a:lstStyle/>
          <a:p>
            <a:r>
              <a:rPr lang="en-US" smtClean="0"/>
              <a:t>Use of the Database</a:t>
            </a:r>
            <a:endParaRPr lang="en-US"/>
          </a:p>
        </p:txBody>
      </p:sp>
      <p:sp>
        <p:nvSpPr>
          <p:cNvPr id="4" name="Content Placeholder 3"/>
          <p:cNvSpPr>
            <a:spLocks noGrp="1"/>
          </p:cNvSpPr>
          <p:nvPr>
            <p:ph idx="1"/>
          </p:nvPr>
        </p:nvSpPr>
        <p:spPr>
          <a:xfrm>
            <a:off x="228600" y="1865244"/>
            <a:ext cx="8690112" cy="4306956"/>
          </a:xfrm>
        </p:spPr>
        <p:txBody>
          <a:bodyPr/>
          <a:lstStyle/>
          <a:p>
            <a:pPr marL="342900" indent="-342900">
              <a:buFont typeface="Arial" pitchFamily="34" charset="0"/>
              <a:buChar char="•"/>
            </a:pPr>
            <a:r>
              <a:rPr lang="en-US" smtClean="0"/>
              <a:t>Warehousing/inventory – monitor and control inventory</a:t>
            </a:r>
          </a:p>
          <a:p>
            <a:pPr marL="342900" indent="-342900">
              <a:buFont typeface="Arial" pitchFamily="34" charset="0"/>
              <a:buChar char="•"/>
            </a:pPr>
            <a:r>
              <a:rPr lang="en-US" smtClean="0"/>
              <a:t>Delivery – create efficient delivery routes for the drivers</a:t>
            </a:r>
          </a:p>
          <a:p>
            <a:pPr marL="342900" indent="-342900">
              <a:buFont typeface="Arial" pitchFamily="34" charset="0"/>
              <a:buChar char="•"/>
            </a:pPr>
            <a:r>
              <a:rPr lang="en-US" smtClean="0"/>
              <a:t>Receiving – prepare to receive daily deliveries</a:t>
            </a:r>
          </a:p>
          <a:p>
            <a:pPr marL="342900" indent="-342900">
              <a:buFont typeface="Arial" pitchFamily="34" charset="0"/>
              <a:buChar char="•"/>
            </a:pPr>
            <a:r>
              <a:rPr lang="en-US" smtClean="0"/>
              <a:t>HR – administer payroll, taxes, and benefits</a:t>
            </a:r>
          </a:p>
          <a:p>
            <a:pPr marL="342900" indent="-342900">
              <a:buFont typeface="Arial" pitchFamily="34" charset="0"/>
              <a:buChar char="•"/>
            </a:pPr>
            <a:r>
              <a:rPr lang="en-US" smtClean="0"/>
              <a:t>Marketing – identify and exploit potential sales opportunities</a:t>
            </a:r>
          </a:p>
        </p:txBody>
      </p:sp>
    </p:spTree>
    <p:extLst>
      <p:ext uri="{BB962C8B-B14F-4D97-AF65-F5344CB8AC3E}">
        <p14:creationId xmlns:p14="http://schemas.microsoft.com/office/powerpoint/2010/main" val="1373846513"/>
      </p:ext>
    </p:extLst>
  </p:cSld>
  <p:clrMapOvr>
    <a:masterClrMapping/>
  </p:clrMapOvr>
  <p:transition/>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350</a:t>
            </a:fld>
            <a:endParaRPr lang="en-US"/>
          </a:p>
        </p:txBody>
      </p:sp>
      <p:sp>
        <p:nvSpPr>
          <p:cNvPr id="3" name="Title 2"/>
          <p:cNvSpPr>
            <a:spLocks noGrp="1"/>
          </p:cNvSpPr>
          <p:nvPr>
            <p:ph type="title"/>
          </p:nvPr>
        </p:nvSpPr>
        <p:spPr/>
        <p:txBody>
          <a:bodyPr/>
          <a:lstStyle/>
          <a:p>
            <a:r>
              <a:rPr lang="en-US"/>
              <a:t>Example: </a:t>
            </a:r>
            <a:r>
              <a:rPr lang="en-US" err="1">
                <a:latin typeface="Courier New" panose="02070309020205020404" pitchFamily="49" charset="0"/>
                <a:cs typeface="Courier New" panose="02070309020205020404" pitchFamily="49" charset="0"/>
              </a:rPr>
              <a:t>Smarket</a:t>
            </a:r>
            <a:endParaRPr lang="en-US"/>
          </a:p>
        </p:txBody>
      </p:sp>
      <p:sp>
        <p:nvSpPr>
          <p:cNvPr id="4" name="Content Placeholder 3"/>
          <p:cNvSpPr>
            <a:spLocks noGrp="1"/>
          </p:cNvSpPr>
          <p:nvPr>
            <p:ph idx="1"/>
          </p:nvPr>
        </p:nvSpPr>
        <p:spPr/>
        <p:txBody>
          <a:bodyPr/>
          <a:lstStyle/>
          <a:p>
            <a:pPr>
              <a:lnSpc>
                <a:spcPct val="100000"/>
              </a:lnSpc>
            </a:pPr>
            <a:r>
              <a:rPr lang="en-US" smtClean="0"/>
              <a:t>Divide training and test sets</a:t>
            </a:r>
          </a:p>
          <a:p>
            <a:pPr>
              <a:lnSpc>
                <a:spcPts val="1800"/>
              </a:lnSpc>
            </a:pPr>
            <a:r>
              <a:rPr lang="en-US">
                <a:latin typeface="Courier New" panose="02070309020205020404" pitchFamily="49" charset="0"/>
                <a:cs typeface="Courier New" panose="02070309020205020404" pitchFamily="49" charset="0"/>
              </a:rPr>
              <a:t>train=(Year&lt;2005)</a:t>
            </a:r>
          </a:p>
          <a:p>
            <a:pPr>
              <a:lnSpc>
                <a:spcPts val="1800"/>
              </a:lnSpc>
            </a:pPr>
            <a:r>
              <a:rPr lang="en-US">
                <a:latin typeface="Courier New" panose="02070309020205020404" pitchFamily="49" charset="0"/>
                <a:cs typeface="Courier New" panose="02070309020205020404" pitchFamily="49" charset="0"/>
              </a:rPr>
              <a:t>train</a:t>
            </a:r>
          </a:p>
          <a:p>
            <a:pPr>
              <a:lnSpc>
                <a:spcPts val="1800"/>
              </a:lnSpc>
            </a:pPr>
            <a:r>
              <a:rPr lang="en-US" err="1">
                <a:latin typeface="Courier New" panose="02070309020205020404" pitchFamily="49" charset="0"/>
                <a:cs typeface="Courier New" panose="02070309020205020404" pitchFamily="49" charset="0"/>
              </a:rPr>
              <a:t>Smarket.test=Smarket[!train,]</a:t>
            </a:r>
          </a:p>
          <a:p>
            <a:pPr>
              <a:lnSpc>
                <a:spcPts val="1800"/>
              </a:lnSpc>
            </a:pPr>
            <a:r>
              <a:rPr lang="en-US">
                <a:latin typeface="Courier New" panose="02070309020205020404" pitchFamily="49" charset="0"/>
                <a:cs typeface="Courier New" panose="02070309020205020404" pitchFamily="49" charset="0"/>
              </a:rPr>
              <a:t>dim(Smarket.test)</a:t>
            </a:r>
            <a:endParaRPr lang="en-US" smtClean="0">
              <a:latin typeface="Courier New" panose="02070309020205020404" pitchFamily="49" charset="0"/>
              <a:cs typeface="Courier New" panose="02070309020205020404" pitchFamily="49" charset="0"/>
            </a:endParaRPr>
          </a:p>
          <a:p>
            <a:pPr>
              <a:lnSpc>
                <a:spcPct val="100000"/>
              </a:lnSpc>
            </a:pPr>
            <a:endParaRPr lang="en-US"/>
          </a:p>
          <a:p>
            <a:pPr>
              <a:lnSpc>
                <a:spcPct val="100000"/>
              </a:lnSpc>
            </a:pPr>
            <a:r>
              <a:rPr lang="en-US" smtClean="0"/>
              <a:t>Build an LDA classifier</a:t>
            </a:r>
          </a:p>
          <a:p>
            <a:pPr>
              <a:lnSpc>
                <a:spcPct val="100000"/>
              </a:lnSpc>
            </a:pPr>
            <a:r>
              <a:rPr lang="en-US" sz="1800" err="1">
                <a:latin typeface="Courier New" panose="02070309020205020404" pitchFamily="49" charset="0"/>
                <a:cs typeface="Courier New" panose="02070309020205020404" pitchFamily="49" charset="0"/>
              </a:rPr>
              <a:t>lda.fit=lda(Direction~Lag1+Lag2,data=Smarket,subset=train)</a:t>
            </a:r>
          </a:p>
          <a:p>
            <a:pPr>
              <a:lnSpc>
                <a:spcPct val="100000"/>
              </a:lnSpc>
            </a:pPr>
            <a:r>
              <a:rPr lang="en-US" sz="1800" err="1">
                <a:latin typeface="Courier New" panose="02070309020205020404" pitchFamily="49" charset="0"/>
                <a:cs typeface="Courier New" panose="02070309020205020404" pitchFamily="49" charset="0"/>
              </a:rPr>
              <a:t>lda.fit</a:t>
            </a:r>
            <a:endParaRPr lang="en-US" sz="18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91645642"/>
      </p:ext>
    </p:extLst>
  </p:cSld>
  <p:clrMapOvr>
    <a:masterClrMapping/>
  </p:clrMapOvr>
  <p:transition/>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351</a:t>
            </a:fld>
            <a:endParaRPr lang="en-US"/>
          </a:p>
        </p:txBody>
      </p:sp>
      <p:sp>
        <p:nvSpPr>
          <p:cNvPr id="3" name="Title 2"/>
          <p:cNvSpPr>
            <a:spLocks noGrp="1"/>
          </p:cNvSpPr>
          <p:nvPr>
            <p:ph type="title"/>
          </p:nvPr>
        </p:nvSpPr>
        <p:spPr/>
        <p:txBody>
          <a:bodyPr/>
          <a:lstStyle/>
          <a:p>
            <a:r>
              <a:rPr lang="en-US"/>
              <a:t>Example: </a:t>
            </a:r>
            <a:r>
              <a:rPr lang="en-US" err="1">
                <a:latin typeface="Courier New" panose="02070309020205020404" pitchFamily="49" charset="0"/>
                <a:cs typeface="Courier New" panose="02070309020205020404" pitchFamily="49" charset="0"/>
              </a:rPr>
              <a:t>Smarket</a:t>
            </a:r>
            <a:endParaRPr lang="en-US"/>
          </a:p>
        </p:txBody>
      </p:sp>
      <p:sp>
        <p:nvSpPr>
          <p:cNvPr id="4" name="Content Placeholder 3"/>
          <p:cNvSpPr>
            <a:spLocks noGrp="1"/>
          </p:cNvSpPr>
          <p:nvPr>
            <p:ph idx="1"/>
          </p:nvPr>
        </p:nvSpPr>
        <p:spPr/>
        <p:txBody>
          <a:bodyPr/>
          <a:lstStyle/>
          <a:p>
            <a:pPr>
              <a:lnSpc>
                <a:spcPct val="100000"/>
              </a:lnSpc>
            </a:pPr>
            <a:r>
              <a:rPr lang="en-US" smtClean="0"/>
              <a:t>Evaluate it for the test set</a:t>
            </a:r>
          </a:p>
          <a:p>
            <a:pPr>
              <a:lnSpc>
                <a:spcPts val="1800"/>
              </a:lnSpc>
            </a:pPr>
            <a:r>
              <a:rPr lang="en-US" err="1">
                <a:latin typeface="Courier New" panose="02070309020205020404" pitchFamily="49" charset="0"/>
                <a:cs typeface="Courier New" panose="02070309020205020404" pitchFamily="49" charset="0"/>
              </a:rPr>
              <a:t>lda.pred=predict(lda.fit,Smarket.test)</a:t>
            </a:r>
          </a:p>
          <a:p>
            <a:pPr>
              <a:lnSpc>
                <a:spcPts val="1800"/>
              </a:lnSpc>
            </a:pPr>
            <a:r>
              <a:rPr lang="en-US">
                <a:latin typeface="Courier New" panose="02070309020205020404" pitchFamily="49" charset="0"/>
                <a:cs typeface="Courier New" panose="02070309020205020404" pitchFamily="49" charset="0"/>
              </a:rPr>
              <a:t>names(lda.pred)</a:t>
            </a:r>
          </a:p>
          <a:p>
            <a:pPr>
              <a:lnSpc>
                <a:spcPts val="1800"/>
              </a:lnSpc>
            </a:pPr>
            <a:r>
              <a:rPr lang="en-US" err="1">
                <a:latin typeface="Courier New" panose="02070309020205020404" pitchFamily="49" charset="0"/>
                <a:cs typeface="Courier New" panose="02070309020205020404" pitchFamily="49" charset="0"/>
              </a:rPr>
              <a:t>lda.class=lda.pred$class</a:t>
            </a:r>
            <a:endParaRPr lang="en-US">
              <a:latin typeface="Courier New" panose="02070309020205020404" pitchFamily="49" charset="0"/>
              <a:cs typeface="Courier New" panose="02070309020205020404" pitchFamily="49" charset="0"/>
            </a:endParaRPr>
          </a:p>
          <a:p>
            <a:pPr>
              <a:lnSpc>
                <a:spcPts val="1800"/>
              </a:lnSpc>
            </a:pPr>
            <a:r>
              <a:rPr lang="en-US" err="1">
                <a:latin typeface="Courier New" panose="02070309020205020404" pitchFamily="49" charset="0"/>
                <a:cs typeface="Courier New" panose="02070309020205020404" pitchFamily="49" charset="0"/>
              </a:rPr>
              <a:t>Direction.test = Smarket.test$Direction</a:t>
            </a:r>
            <a:endParaRPr lang="en-US">
              <a:latin typeface="Courier New" panose="02070309020205020404" pitchFamily="49" charset="0"/>
              <a:cs typeface="Courier New" panose="02070309020205020404" pitchFamily="49" charset="0"/>
            </a:endParaRPr>
          </a:p>
          <a:p>
            <a:pPr>
              <a:lnSpc>
                <a:spcPts val="1800"/>
              </a:lnSpc>
            </a:pPr>
            <a:r>
              <a:rPr lang="en-US" smtClean="0">
                <a:latin typeface="Courier New" panose="02070309020205020404" pitchFamily="49" charset="0"/>
                <a:cs typeface="Courier New" panose="02070309020205020404" pitchFamily="49" charset="0"/>
              </a:rPr>
              <a:t>table(Direction.test</a:t>
            </a:r>
            <a:r>
              <a:rPr lang="en-US">
                <a:latin typeface="Courier New" panose="02070309020205020404" pitchFamily="49" charset="0"/>
                <a:cs typeface="Courier New" panose="02070309020205020404" pitchFamily="49" charset="0"/>
              </a:rPr>
              <a:t>, lda.class)</a:t>
            </a:r>
          </a:p>
          <a:p>
            <a:pPr>
              <a:lnSpc>
                <a:spcPts val="1800"/>
              </a:lnSpc>
            </a:pPr>
            <a:r>
              <a:rPr lang="en-US">
                <a:latin typeface="Courier New" panose="02070309020205020404" pitchFamily="49" charset="0"/>
                <a:cs typeface="Courier New" panose="02070309020205020404" pitchFamily="49" charset="0"/>
              </a:rPr>
              <a:t>mean(lda.class==Direction.test)</a:t>
            </a:r>
          </a:p>
          <a:p>
            <a:pPr>
              <a:lnSpc>
                <a:spcPct val="100000"/>
              </a:lnSpc>
            </a:pPr>
            <a:endParaRPr lang="en-US" smtClean="0"/>
          </a:p>
        </p:txBody>
      </p:sp>
    </p:spTree>
    <p:extLst>
      <p:ext uri="{BB962C8B-B14F-4D97-AF65-F5344CB8AC3E}">
        <p14:creationId xmlns:p14="http://schemas.microsoft.com/office/powerpoint/2010/main" val="934672353"/>
      </p:ext>
    </p:extLst>
  </p:cSld>
  <p:clrMapOvr>
    <a:masterClrMapping/>
  </p:clrMapOvr>
  <p:transition/>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352</a:t>
            </a:fld>
            <a:endParaRPr lang="en-US"/>
          </a:p>
        </p:txBody>
      </p:sp>
      <p:sp>
        <p:nvSpPr>
          <p:cNvPr id="3" name="Title 2"/>
          <p:cNvSpPr>
            <a:spLocks noGrp="1"/>
          </p:cNvSpPr>
          <p:nvPr>
            <p:ph type="title"/>
          </p:nvPr>
        </p:nvSpPr>
        <p:spPr/>
        <p:txBody>
          <a:bodyPr/>
          <a:lstStyle/>
          <a:p>
            <a:r>
              <a:rPr lang="en-US"/>
              <a:t>Example: </a:t>
            </a:r>
            <a:r>
              <a:rPr lang="en-US" err="1">
                <a:latin typeface="Courier New" panose="02070309020205020404" pitchFamily="49" charset="0"/>
                <a:cs typeface="Courier New" panose="02070309020205020404" pitchFamily="49" charset="0"/>
              </a:rPr>
              <a:t>Smarket</a:t>
            </a:r>
            <a:endParaRPr lang="en-US"/>
          </a:p>
        </p:txBody>
      </p:sp>
      <p:sp>
        <p:nvSpPr>
          <p:cNvPr id="4" name="Content Placeholder 3"/>
          <p:cNvSpPr>
            <a:spLocks noGrp="1"/>
          </p:cNvSpPr>
          <p:nvPr>
            <p:ph idx="1"/>
          </p:nvPr>
        </p:nvSpPr>
        <p:spPr/>
        <p:txBody>
          <a:bodyPr/>
          <a:lstStyle/>
          <a:p>
            <a:pPr>
              <a:lnSpc>
                <a:spcPct val="100000"/>
              </a:lnSpc>
            </a:pPr>
            <a:r>
              <a:rPr lang="en-US" smtClean="0"/>
              <a:t>What happens if we adjust the threshold?</a:t>
            </a:r>
          </a:p>
          <a:p>
            <a:pPr>
              <a:lnSpc>
                <a:spcPct val="100000"/>
              </a:lnSpc>
            </a:pPr>
            <a:r>
              <a:rPr lang="en-US" err="1">
                <a:latin typeface="Courier New" panose="02070309020205020404" pitchFamily="49" charset="0"/>
                <a:cs typeface="Courier New" panose="02070309020205020404" pitchFamily="49" charset="0"/>
              </a:rPr>
              <a:t>lda.pred$posterior</a:t>
            </a:r>
            <a:endParaRPr lang="en-US">
              <a:latin typeface="Courier New" panose="02070309020205020404" pitchFamily="49" charset="0"/>
              <a:cs typeface="Courier New" panose="02070309020205020404" pitchFamily="49" charset="0"/>
            </a:endParaRPr>
          </a:p>
          <a:p>
            <a:pPr>
              <a:lnSpc>
                <a:spcPct val="100000"/>
              </a:lnSpc>
            </a:pPr>
            <a:r>
              <a:rPr lang="en-US">
                <a:latin typeface="Courier New" panose="02070309020205020404" pitchFamily="49" charset="0"/>
                <a:cs typeface="Courier New" panose="02070309020205020404" pitchFamily="49" charset="0"/>
              </a:rPr>
              <a:t>sum(lda.pred$posterior</a:t>
            </a:r>
            <a:r>
              <a:rPr lang="en-US" smtClean="0">
                <a:latin typeface="Courier New" panose="02070309020205020404" pitchFamily="49" charset="0"/>
                <a:cs typeface="Courier New" panose="02070309020205020404" pitchFamily="49" charset="0"/>
              </a:rPr>
              <a:t>[,2]&gt;=</a:t>
            </a:r>
            <a:r>
              <a:rPr lang="en-US">
                <a:latin typeface="Courier New" panose="02070309020205020404" pitchFamily="49" charset="0"/>
                <a:cs typeface="Courier New" panose="02070309020205020404" pitchFamily="49" charset="0"/>
              </a:rPr>
              <a:t>0.5)</a:t>
            </a:r>
          </a:p>
          <a:p>
            <a:pPr>
              <a:lnSpc>
                <a:spcPct val="100000"/>
              </a:lnSpc>
            </a:pPr>
            <a:r>
              <a:rPr lang="en-US">
                <a:latin typeface="Courier New" panose="02070309020205020404" pitchFamily="49" charset="0"/>
                <a:cs typeface="Courier New" panose="02070309020205020404" pitchFamily="49" charset="0"/>
              </a:rPr>
              <a:t>sum(lda.pred$posterior</a:t>
            </a:r>
            <a:r>
              <a:rPr lang="en-US" smtClean="0">
                <a:latin typeface="Courier New" panose="02070309020205020404" pitchFamily="49" charset="0"/>
                <a:cs typeface="Courier New" panose="02070309020205020404" pitchFamily="49" charset="0"/>
              </a:rPr>
              <a:t>[,2]&gt;=</a:t>
            </a:r>
            <a:r>
              <a:rPr lang="en-US">
                <a:latin typeface="Courier New" panose="02070309020205020404" pitchFamily="49" charset="0"/>
                <a:cs typeface="Courier New" panose="02070309020205020404" pitchFamily="49" charset="0"/>
              </a:rPr>
              <a:t>0.7)</a:t>
            </a:r>
          </a:p>
          <a:p>
            <a:pPr>
              <a:lnSpc>
                <a:spcPct val="100000"/>
              </a:lnSpc>
            </a:pPr>
            <a:r>
              <a:rPr lang="en-US">
                <a:latin typeface="Courier New" panose="02070309020205020404" pitchFamily="49" charset="0"/>
                <a:cs typeface="Courier New" panose="02070309020205020404" pitchFamily="49" charset="0"/>
              </a:rPr>
              <a:t>max(lda.pred$posterior</a:t>
            </a:r>
            <a:r>
              <a:rPr lang="en-US" smtClean="0">
                <a:latin typeface="Courier New" panose="02070309020205020404" pitchFamily="49" charset="0"/>
                <a:cs typeface="Courier New" panose="02070309020205020404" pitchFamily="49" charset="0"/>
              </a:rPr>
              <a:t>[,2])</a:t>
            </a:r>
            <a:endParaRPr lang="en-US" smtClean="0">
              <a:latin typeface="Courier New" panose="02070309020205020404" pitchFamily="49" charset="0"/>
              <a:cs typeface="Courier New" panose="02070309020205020404" pitchFamily="49" charset="0"/>
            </a:endParaRPr>
          </a:p>
          <a:p>
            <a:pPr>
              <a:lnSpc>
                <a:spcPct val="100000"/>
              </a:lnSpc>
            </a:pPr>
            <a:endParaRPr lang="en-US" smtClean="0"/>
          </a:p>
          <a:p>
            <a:pPr>
              <a:lnSpc>
                <a:spcPct val="100000"/>
              </a:lnSpc>
            </a:pPr>
            <a:r>
              <a:rPr lang="en-US" smtClean="0"/>
              <a:t>Try a different model (e.g., using Lag1, Lag2, and Lag3). Does it perform better?</a:t>
            </a:r>
            <a:endParaRPr lang="en-US"/>
          </a:p>
        </p:txBody>
      </p:sp>
    </p:spTree>
    <p:extLst>
      <p:ext uri="{BB962C8B-B14F-4D97-AF65-F5344CB8AC3E}">
        <p14:creationId xmlns:p14="http://schemas.microsoft.com/office/powerpoint/2010/main" val="3824384502"/>
      </p:ext>
    </p:extLst>
  </p:cSld>
  <p:clrMapOvr>
    <a:masterClrMapping/>
  </p:clrMapOvr>
  <p:transition/>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353</a:t>
            </a:fld>
            <a:endParaRPr lang="en-US"/>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a:t>Some of the figures in this presentation are taken from "An Introduction to Statistical Learning, with applications in R"  (Springer, 2013) with permission from the authors: G. James, D. Witten,  T. Hastie and R. Tibshirani</a:t>
            </a:r>
            <a:endParaRPr lang="en-US"/>
          </a:p>
          <a:p>
            <a:pPr marL="342900" indent="-342900">
              <a:buFont typeface="Arial" pitchFamily="34" charset="0"/>
              <a:buChar char="•"/>
            </a:pPr>
            <a:endParaRPr lang="en-US"/>
          </a:p>
        </p:txBody>
      </p:sp>
    </p:spTree>
    <p:extLst>
      <p:ext uri="{BB962C8B-B14F-4D97-AF65-F5344CB8AC3E}">
        <p14:creationId xmlns:p14="http://schemas.microsoft.com/office/powerpoint/2010/main" val="2760434602"/>
      </p:ext>
    </p:extLst>
  </p:cSld>
  <p:clrMapOvr>
    <a:masterClrMapping/>
  </p:clrMapOvr>
  <p:transition/>
  <p:timing/>
</p:sld>
</file>

<file path=ppt/slides/slide3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chemeClr val="accent4">
              <a:lumMod val="20000"/>
              <a:lumOff val="80000"/>
              <a:alpha val="54902"/>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457200" y="602815"/>
            <a:ext cx="8229600" cy="5950385"/>
          </a:xfrm>
        </p:spPr>
        <p:txBody>
          <a:bodyPr>
            <a:normAutofit fontScale="90000"/>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Predictive Business Analytics</a:t>
            </a:r>
            <a:br>
              <a:rPr lang="en-US" altLang="en-US" sz="3600" smtClean="0"/>
            </a:br>
            <a:br>
              <a:rPr lang="en-US" altLang="en-US" sz="3600" smtClean="0"/>
            </a:br>
            <a:br>
              <a:rPr lang="en-US" altLang="en-US" sz="3600"/>
            </a:br>
            <a:r>
              <a:rPr lang="en-US" altLang="en-US" sz="3300" b="1"/>
              <a:t>Lecture </a:t>
            </a:r>
            <a:r>
              <a:rPr lang="en-US" altLang="en-US" sz="3300" b="1" smtClean="0"/>
              <a:t>9 Decision Trees</a:t>
            </a:r>
            <a:br>
              <a:rPr lang="en-US" altLang="en-US" sz="3300" b="1" smtClean="0"/>
            </a:br>
            <a:r>
              <a:rPr lang="en-US" altLang="en-US" sz="3100">
                <a:solidFill>
                  <a:srgbClr val="00B0F0"/>
                </a:solidFill>
              </a:rPr>
              <a:t>O</a:t>
            </a:r>
            <a:r>
              <a:rPr lang="en-US" altLang="en-US" sz="3100" smtClean="0">
                <a:solidFill>
                  <a:srgbClr val="00B0F0"/>
                </a:solidFill>
              </a:rPr>
              <a:t>ne of the most popular supervised learning methods</a:t>
            </a:r>
            <a:br>
              <a:rPr lang="en-US" sz="3000">
                <a:solidFill>
                  <a:srgbClr val="FF0000"/>
                </a:solidFill>
              </a:rPr>
            </a:br>
            <a:br>
              <a:rPr lang="en-US" altLang="en-US" sz="3600" smtClean="0"/>
            </a:br>
            <a:r>
              <a:rPr lang="en-US" altLang="en-US" sz="2000"/>
              <a:t> </a:t>
            </a:r>
            <a:br>
              <a:rPr lang="en-US" altLang="en-US" sz="2000" smtClean="0"/>
            </a:br>
            <a:br>
              <a:rPr lang="en-US" altLang="en-US" sz="3600" smtClean="0"/>
            </a:br>
            <a:br>
              <a:rPr lang="en-US" altLang="en-US" sz="3600" smtClean="0"/>
            </a:br>
            <a:br>
              <a:rPr lang="en-US" altLang="en-US" sz="3600"/>
            </a:br>
            <a:endParaRPr lang="en-US" altLang="en-US" sz="2700" smtClean="0">
              <a:solidFill>
                <a:schemeClr val="accent5">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5257800"/>
            <a:ext cx="5181600" cy="622642"/>
          </a:xfrm>
          <a:prstGeom prst="rect">
            <a:avLst/>
          </a:prstGeom>
        </p:spPr>
      </p:pic>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3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381000"/>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228600" y="1524000"/>
            <a:ext cx="8610600" cy="5181600"/>
          </a:xfrm>
          <a:prstGeom prst="rect">
            <a:avLst/>
          </a:prstGeom>
          <a:ln>
            <a:noFill/>
          </a:ln>
        </p:spPr>
        <p:txBody>
          <a:bodyPr/>
          <a:lstStyle/>
          <a:p>
            <a:pPr marL="457200" indent="-457200">
              <a:lnSpc>
                <a:spcPct val="100000"/>
              </a:lnSpc>
              <a:spcBef>
                <a:spcPct val="0"/>
              </a:spcBef>
              <a:spcAft>
                <a:spcPct val="0"/>
              </a:spcAft>
              <a:buAutoNum type="arabicPeriod"/>
            </a:pPr>
            <a:r>
              <a:rPr lang="en-US" smtClean="0">
                <a:solidFill>
                  <a:srgbClr val="002060"/>
                </a:solidFill>
              </a:rPr>
              <a:t>Decision Tree</a:t>
            </a:r>
          </a:p>
          <a:p>
            <a:pPr marL="1051560" lvl="1" indent="-457200">
              <a:lnSpc>
                <a:spcPct val="100000"/>
              </a:lnSpc>
              <a:spcBef>
                <a:spcPct val="0"/>
              </a:spcBef>
              <a:spcAft>
                <a:spcPct val="0"/>
              </a:spcAft>
              <a:buFont typeface="+mj-lt"/>
              <a:buAutoNum type="alphaLcParenR"/>
            </a:pPr>
            <a:r>
              <a:rPr lang="en-US" i="1" smtClean="0">
                <a:solidFill>
                  <a:srgbClr val="B610EA"/>
                </a:solidFill>
              </a:rPr>
              <a:t>Terminology</a:t>
            </a:r>
            <a:endParaRPr lang="en-US" i="1">
              <a:solidFill>
                <a:srgbClr val="B610EA"/>
              </a:solidFill>
            </a:endParaRPr>
          </a:p>
          <a:p>
            <a:pPr marL="1051560" lvl="1" indent="-457200">
              <a:lnSpc>
                <a:spcPct val="100000"/>
              </a:lnSpc>
              <a:spcBef>
                <a:spcPct val="0"/>
              </a:spcBef>
              <a:spcAft>
                <a:spcPct val="0"/>
              </a:spcAft>
              <a:buFont typeface="+mj-lt"/>
              <a:buAutoNum type="alphaLcParenR"/>
            </a:pPr>
            <a:r>
              <a:rPr lang="en-US" i="1" smtClean="0">
                <a:solidFill>
                  <a:srgbClr val="B610EA"/>
                </a:solidFill>
              </a:rPr>
              <a:t>Advantages &amp; disadvantages</a:t>
            </a:r>
            <a:endParaRPr lang="en-US" smtClean="0">
              <a:solidFill>
                <a:srgbClr val="002060"/>
              </a:solidFill>
            </a:endParaRPr>
          </a:p>
          <a:p>
            <a:pPr marL="457200" indent="-457200">
              <a:lnSpc>
                <a:spcPct val="100000"/>
              </a:lnSpc>
              <a:spcBef>
                <a:spcPct val="0"/>
              </a:spcBef>
              <a:spcAft>
                <a:spcPct val="0"/>
              </a:spcAft>
              <a:buAutoNum type="arabicPeriod"/>
            </a:pPr>
            <a:r>
              <a:rPr lang="en-US" smtClean="0">
                <a:solidFill>
                  <a:srgbClr val="002060"/>
                </a:solidFill>
              </a:rPr>
              <a:t>Information Gain </a:t>
            </a:r>
            <a:r>
              <a:rPr lang="en-US" smtClean="0">
                <a:solidFill>
                  <a:srgbClr val="00B0F0"/>
                </a:solidFill>
              </a:rPr>
              <a:t>– where to split the tree?</a:t>
            </a:r>
          </a:p>
          <a:p>
            <a:pPr marL="1051560" lvl="1" indent="-457200">
              <a:lnSpc>
                <a:spcPct val="100000"/>
              </a:lnSpc>
              <a:spcBef>
                <a:spcPct val="0"/>
              </a:spcBef>
              <a:spcAft>
                <a:spcPct val="0"/>
              </a:spcAft>
              <a:buFont typeface="+mj-lt"/>
              <a:buAutoNum type="alphaLcParenR"/>
            </a:pPr>
            <a:r>
              <a:rPr lang="en-US" i="1" smtClean="0">
                <a:solidFill>
                  <a:srgbClr val="B610EA"/>
                </a:solidFill>
              </a:rPr>
              <a:t>Entropy</a:t>
            </a:r>
            <a:endParaRPr lang="en-US" i="1">
              <a:solidFill>
                <a:srgbClr val="B610EA"/>
              </a:solidFill>
            </a:endParaRPr>
          </a:p>
          <a:p>
            <a:pPr marL="1051560" lvl="1" indent="-457200">
              <a:lnSpc>
                <a:spcPct val="100000"/>
              </a:lnSpc>
              <a:spcBef>
                <a:spcPct val="0"/>
              </a:spcBef>
              <a:spcAft>
                <a:spcPct val="0"/>
              </a:spcAft>
              <a:buFont typeface="+mj-lt"/>
              <a:buAutoNum type="alphaLcParenR"/>
            </a:pPr>
            <a:r>
              <a:rPr lang="en-US" i="1" smtClean="0">
                <a:solidFill>
                  <a:srgbClr val="B610EA"/>
                </a:solidFill>
              </a:rPr>
              <a:t>Calculating information gain</a:t>
            </a:r>
          </a:p>
          <a:p>
            <a:pPr marL="1051560" lvl="1" indent="-457200">
              <a:lnSpc>
                <a:spcPct val="100000"/>
              </a:lnSpc>
              <a:spcBef>
                <a:spcPct val="0"/>
              </a:spcBef>
              <a:spcAft>
                <a:spcPct val="0"/>
              </a:spcAft>
              <a:buFont typeface="+mj-lt"/>
              <a:buAutoNum type="alphaLcParenR"/>
            </a:pPr>
            <a:r>
              <a:rPr lang="en-US" i="1" smtClean="0">
                <a:solidFill>
                  <a:srgbClr val="B610EA"/>
                </a:solidFill>
              </a:rPr>
              <a:t>Using information gain to construct a decision tree</a:t>
            </a:r>
            <a:endParaRPr lang="en-US">
              <a:solidFill>
                <a:srgbClr val="002060"/>
              </a:solidFill>
            </a:endParaRPr>
          </a:p>
          <a:p>
            <a:pPr>
              <a:lnSpc>
                <a:spcPct val="100000"/>
              </a:lnSpc>
              <a:spcBef>
                <a:spcPct val="0"/>
              </a:spcBef>
              <a:spcAft>
                <a:spcPct val="0"/>
              </a:spcAft>
            </a:pPr>
            <a:endParaRPr lang="en-US">
              <a:solidFill>
                <a:srgbClr val="00B0F0"/>
              </a:solidFill>
            </a:endParaRPr>
          </a:p>
          <a:p>
            <a:pPr>
              <a:lnSpc>
                <a:spcPct val="100000"/>
              </a:lnSpc>
              <a:spcBef>
                <a:spcPct val="0"/>
              </a:spcBef>
              <a:spcAft>
                <a:spcPct val="0"/>
              </a:spcAft>
            </a:pPr>
            <a:endParaRPr lang="en-US" smtClean="0">
              <a:solidFill>
                <a:srgbClr val="002060"/>
              </a:solidFill>
            </a:endParaRPr>
          </a:p>
          <a:p>
            <a:pPr marL="457200" indent="-457200">
              <a:lnSpc>
                <a:spcPct val="100000"/>
              </a:lnSpc>
              <a:spcBef>
                <a:spcPct val="0"/>
              </a:spcBef>
              <a:spcAft>
                <a:spcPct val="0"/>
              </a:spcAft>
              <a:buAutoNum type="arabicPeriod"/>
            </a:pPr>
            <a:endParaRPr lang="en-US" smtClean="0">
              <a:solidFill>
                <a:srgbClr val="002060"/>
              </a:solidFill>
            </a:endParaRPr>
          </a:p>
          <a:p>
            <a:pPr marL="457200" indent="-457200">
              <a:lnSpc>
                <a:spcPct val="100000"/>
              </a:lnSpc>
              <a:spcBef>
                <a:spcPct val="0"/>
              </a:spcBef>
              <a:spcAft>
                <a:spcPct val="0"/>
              </a:spcAft>
              <a:buAutoNum type="arabicPeriod"/>
            </a:pPr>
            <a:endParaRPr lang="en-US">
              <a:solidFill>
                <a:srgbClr val="00206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355</a:t>
            </a:fld>
            <a:endParaRPr lang="en-US"/>
          </a:p>
        </p:txBody>
      </p:sp>
    </p:spTree>
    <p:extLst>
      <p:ext uri="{BB962C8B-B14F-4D97-AF65-F5344CB8AC3E}">
        <p14:creationId xmlns:p14="http://schemas.microsoft.com/office/powerpoint/2010/main" val="3017449798"/>
      </p:ext>
    </p:extLst>
  </p:cSld>
  <p:clrMapOvr>
    <a:masterClrMapping/>
  </p:clrMapOvr>
  <p:transition/>
  <p:timing/>
</p:sld>
</file>

<file path=ppt/slides/slide3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Rectangle 1"/>
          <p:cNvSpPr/>
          <p:nvPr/>
        </p:nvSpPr>
        <p:spPr>
          <a:xfrm>
            <a:off x="3581400" y="2884227"/>
            <a:ext cx="4160113" cy="206210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i="1" smtClean="0">
                <a:latin typeface="Calibri" pitchFamily="34" charset="0"/>
                <a:cs typeface="Calibri" pitchFamily="34" charset="0"/>
              </a:rPr>
              <a:t>1. Decision Tree</a:t>
            </a:r>
          </a:p>
          <a:p>
            <a:pPr algn="r"/>
            <a:r>
              <a:rPr lang="en-US" sz="3200" i="1" smtClean="0">
                <a:latin typeface="Calibri" pitchFamily="34" charset="0"/>
                <a:cs typeface="Calibri" pitchFamily="34" charset="0"/>
              </a:rPr>
              <a:t>ISL Chapter 8.1</a:t>
            </a:r>
          </a:p>
          <a:p>
            <a:endParaRPr lang="en-US" sz="4800" i="1">
              <a:latin typeface="Calibri" pitchFamily="34" charset="0"/>
              <a:cs typeface="Calibri" pitchFamily="34" charset="0"/>
            </a:endParaRPr>
          </a:p>
        </p:txBody>
      </p:sp>
    </p:spTree>
    <p:extLst>
      <p:ext uri="{BB962C8B-B14F-4D97-AF65-F5344CB8AC3E}">
        <p14:creationId xmlns:p14="http://schemas.microsoft.com/office/powerpoint/2010/main" val="559817792"/>
      </p:ext>
    </p:extLst>
  </p:cSld>
  <p:clrMapOvr>
    <a:masterClrMapping/>
  </p:clrMapOvr>
  <p:transition/>
  <p:timing/>
</p:sld>
</file>

<file path=ppt/slides/slide3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3505200"/>
            <a:ext cx="6193144"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Rectangle 2"/>
          <p:cNvSpPr>
            <a:spLocks noGrp="1" noChangeArrowheads="1"/>
          </p:cNvSpPr>
          <p:nvPr>
            <p:ph type="title"/>
          </p:nvPr>
        </p:nvSpPr>
        <p:spPr>
          <a:xfrm>
            <a:off x="304800" y="277813"/>
            <a:ext cx="8382000" cy="1139825"/>
          </a:xfrm>
        </p:spPr>
        <p:txBody>
          <a:bodyPr/>
          <a:lstStyle/>
          <a:p>
            <a:r>
              <a:rPr lang="en-US" smtClean="0"/>
              <a:t>Decision Tree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5"/>
          <p:cNvSpPr txBox="1"/>
          <p:nvPr/>
        </p:nvSpPr>
        <p:spPr>
          <a:xfrm>
            <a:off x="304800" y="1524000"/>
            <a:ext cx="8458200" cy="17697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0363" indent="-360363">
              <a:spcAft>
                <a:spcPts val="600"/>
              </a:spcAft>
              <a:buSzTx/>
              <a:buFont typeface="Wingdings" panose="05000000000000000000" pitchFamily="2" charset="2"/>
              <a:buChar char="v"/>
            </a:pPr>
            <a:r>
              <a:rPr lang="en-US" sz="2600" smtClean="0">
                <a:latin typeface="Calibri" pitchFamily="34" charset="0"/>
                <a:cs typeface="Calibri" pitchFamily="34" charset="0"/>
              </a:rPr>
              <a:t>Is a </a:t>
            </a:r>
            <a:r>
              <a:rPr lang="en-US" sz="2600">
                <a:latin typeface="Calibri" pitchFamily="34" charset="0"/>
                <a:cs typeface="Calibri" pitchFamily="34" charset="0"/>
              </a:rPr>
              <a:t>type of </a:t>
            </a:r>
            <a:r>
              <a:rPr lang="en-US" sz="2600" u="sng">
                <a:latin typeface="Calibri" pitchFamily="34" charset="0"/>
                <a:cs typeface="Calibri" pitchFamily="34" charset="0"/>
              </a:rPr>
              <a:t>supervised</a:t>
            </a:r>
            <a:r>
              <a:rPr lang="en-US" sz="2600">
                <a:latin typeface="Calibri" pitchFamily="34" charset="0"/>
                <a:cs typeface="Calibri" pitchFamily="34" charset="0"/>
              </a:rPr>
              <a:t> learning algorithm </a:t>
            </a:r>
            <a:br>
              <a:rPr lang="en-US" sz="2600" smtClean="0">
                <a:latin typeface="Calibri" pitchFamily="34" charset="0"/>
                <a:cs typeface="Calibri" pitchFamily="34" charset="0"/>
              </a:rPr>
            </a:br>
            <a:r>
              <a:rPr lang="en-US" sz="2600" smtClean="0">
                <a:latin typeface="Calibri" pitchFamily="34" charset="0"/>
                <a:cs typeface="Calibri" pitchFamily="34" charset="0"/>
              </a:rPr>
              <a:t>                                      </a:t>
            </a:r>
            <a:r>
              <a:rPr lang="en-US" sz="2600" smtClean="0">
                <a:solidFill>
                  <a:srgbClr val="00B050"/>
                </a:solidFill>
                <a:latin typeface="Calibri" pitchFamily="34" charset="0"/>
                <a:cs typeface="Calibri" pitchFamily="34" charset="0"/>
              </a:rPr>
              <a:t>(</a:t>
            </a:r>
            <a:r>
              <a:rPr lang="en-US" sz="2600">
                <a:solidFill>
                  <a:srgbClr val="00B050"/>
                </a:solidFill>
                <a:latin typeface="Calibri" pitchFamily="34" charset="0"/>
                <a:cs typeface="Calibri" pitchFamily="34" charset="0"/>
              </a:rPr>
              <a:t>having a pre-defined target variable) </a:t>
            </a:r>
            <a:endParaRPr lang="en-US" sz="2600" smtClean="0">
              <a:solidFill>
                <a:srgbClr val="00B050"/>
              </a:solidFill>
              <a:latin typeface="Calibri" pitchFamily="34" charset="0"/>
              <a:cs typeface="Calibri" pitchFamily="34" charset="0"/>
            </a:endParaRPr>
          </a:p>
          <a:p>
            <a:pPr marL="360363" indent="-360363">
              <a:spcAft>
                <a:spcPts val="600"/>
              </a:spcAft>
              <a:buSzTx/>
              <a:buFont typeface="Wingdings" panose="05000000000000000000" pitchFamily="2" charset="2"/>
              <a:buChar char="v"/>
            </a:pPr>
            <a:r>
              <a:rPr lang="en-US" sz="2600" smtClean="0">
                <a:latin typeface="Calibri" pitchFamily="34" charset="0"/>
                <a:cs typeface="Calibri" pitchFamily="34" charset="0"/>
              </a:rPr>
              <a:t>Works </a:t>
            </a:r>
            <a:r>
              <a:rPr lang="en-US" sz="2600">
                <a:latin typeface="Calibri" pitchFamily="34" charset="0"/>
                <a:cs typeface="Calibri" pitchFamily="34" charset="0"/>
              </a:rPr>
              <a:t>for both categorical and continuous input and output </a:t>
            </a:r>
            <a:r>
              <a:rPr lang="en-US" sz="2600" smtClean="0">
                <a:latin typeface="Calibri" pitchFamily="34" charset="0"/>
                <a:cs typeface="Calibri" pitchFamily="34" charset="0"/>
              </a:rPr>
              <a:t>variables</a:t>
            </a:r>
          </a:p>
        </p:txBody>
      </p:sp>
      <p:sp>
        <p:nvSpPr>
          <p:cNvPr id="2" name="Bent-Up Arrow 1"/>
          <p:cNvSpPr/>
          <p:nvPr/>
        </p:nvSpPr>
        <p:spPr>
          <a:xfrm rot="5400000">
            <a:off x="3009900" y="1943100"/>
            <a:ext cx="381000" cy="457200"/>
          </a:xfrm>
          <a:prstGeom prst="bentUpArrow">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Tree>
    <p:extLst>
      <p:ext uri="{BB962C8B-B14F-4D97-AF65-F5344CB8AC3E}">
        <p14:creationId xmlns:p14="http://schemas.microsoft.com/office/powerpoint/2010/main" val="41608706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dur="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a:xfrm>
            <a:off x="8382000" y="6416675"/>
            <a:ext cx="762000" cy="365125"/>
          </a:xfrm>
        </p:spPr>
        <p:txBody>
          <a:bodyPr/>
          <a:lstStyle/>
          <a:p>
            <a:fld id="{4556B232-9F89-4083-B3BB-DDC8E5903F80}" type="slidenum">
              <a:rPr lang="en-US" smtClean="0"/>
              <a:t>358</a:t>
            </a:fld>
            <a:endParaRPr lang="en-US"/>
          </a:p>
        </p:txBody>
      </p:sp>
      <p:sp>
        <p:nvSpPr>
          <p:cNvPr id="3" name="Title 2"/>
          <p:cNvSpPr>
            <a:spLocks noGrp="1"/>
          </p:cNvSpPr>
          <p:nvPr>
            <p:ph type="title"/>
          </p:nvPr>
        </p:nvSpPr>
        <p:spPr/>
        <p:txBody>
          <a:bodyPr/>
          <a:lstStyle/>
          <a:p>
            <a:r>
              <a:rPr lang="en-US"/>
              <a:t>Decision Tree Example</a:t>
            </a:r>
          </a:p>
        </p:txBody>
      </p:sp>
      <p:sp>
        <p:nvSpPr>
          <p:cNvPr id="4" name="Content Placeholder 3"/>
          <p:cNvSpPr>
            <a:spLocks noGrp="1"/>
          </p:cNvSpPr>
          <p:nvPr>
            <p:ph idx="1"/>
          </p:nvPr>
        </p:nvSpPr>
        <p:spPr/>
        <p:txBody>
          <a:bodyPr/>
          <a:lstStyle/>
          <a:p>
            <a:r>
              <a:rPr lang="en-US"/>
              <a:t>Again, we are given a lot of labeled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l="49920"/>
          <a:stretch>
            <a:fillRect/>
          </a:stretch>
        </p:blipFill>
        <p:spPr>
          <a:xfrm>
            <a:off x="980685" y="2684668"/>
            <a:ext cx="463211" cy="924939"/>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rcRect r="49670"/>
          <a:stretch>
            <a:fillRect/>
          </a:stretch>
        </p:blipFill>
        <p:spPr>
          <a:xfrm>
            <a:off x="926297" y="4343863"/>
            <a:ext cx="469438" cy="932723"/>
          </a:xfrm>
          <a:prstGeom prst="rect">
            <a:avLst/>
          </a:prstGeom>
        </p:spPr>
      </p:pic>
      <p:sp>
        <p:nvSpPr>
          <p:cNvPr id="7" name="TextBox 6"/>
          <p:cNvSpPr txBox="1"/>
          <p:nvPr/>
        </p:nvSpPr>
        <p:spPr>
          <a:xfrm>
            <a:off x="1393021" y="4445786"/>
            <a:ext cx="196891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75, </a:t>
            </a:r>
          </a:p>
          <a:p>
            <a:r>
              <a:rPr lang="en-US" smtClean="0"/>
              <a:t>…</a:t>
            </a:r>
            <a:endParaRPr lang="en-US"/>
          </a:p>
          <a:p>
            <a:r>
              <a:rPr lang="en-US" smtClean="0"/>
              <a:t>Heart disease</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49920"/>
          <a:stretch>
            <a:fillRect/>
          </a:stretch>
        </p:blipFill>
        <p:spPr>
          <a:xfrm>
            <a:off x="4031144" y="2684668"/>
            <a:ext cx="463211" cy="924939"/>
          </a:xfrm>
          <a:prstGeom prst="rect">
            <a:avLst/>
          </a:prstGeom>
        </p:spPr>
      </p:pic>
      <p:sp>
        <p:nvSpPr>
          <p:cNvPr id="9" name="TextBox 8"/>
          <p:cNvSpPr txBox="1"/>
          <p:nvPr/>
        </p:nvSpPr>
        <p:spPr>
          <a:xfrm>
            <a:off x="4459256" y="2663149"/>
            <a:ext cx="196891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64, </a:t>
            </a:r>
          </a:p>
          <a:p>
            <a:r>
              <a:rPr lang="en-US" smtClean="0"/>
              <a:t>…</a:t>
            </a:r>
            <a:endParaRPr lang="en-US"/>
          </a:p>
          <a:p>
            <a:r>
              <a:rPr lang="en-US" smtClean="0"/>
              <a:t>No heart disease</a:t>
            </a: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l="49920"/>
          <a:stretch>
            <a:fillRect/>
          </a:stretch>
        </p:blipFill>
        <p:spPr>
          <a:xfrm>
            <a:off x="2430943" y="5460750"/>
            <a:ext cx="463211" cy="924939"/>
          </a:xfrm>
          <a:prstGeom prst="rect">
            <a:avLst/>
          </a:prstGeom>
        </p:spPr>
      </p:pic>
      <p:sp>
        <p:nvSpPr>
          <p:cNvPr id="11" name="TextBox 10"/>
          <p:cNvSpPr txBox="1"/>
          <p:nvPr/>
        </p:nvSpPr>
        <p:spPr>
          <a:xfrm>
            <a:off x="2894154" y="5600053"/>
            <a:ext cx="196891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72, </a:t>
            </a:r>
          </a:p>
          <a:p>
            <a:r>
              <a:rPr lang="en-US" smtClean="0"/>
              <a:t>…</a:t>
            </a:r>
            <a:endParaRPr lang="en-US"/>
          </a:p>
          <a:p>
            <a:r>
              <a:rPr lang="en-US"/>
              <a:t>H</a:t>
            </a:r>
            <a:r>
              <a:rPr lang="en-US" smtClean="0"/>
              <a:t>eart disease</a:t>
            </a:r>
            <a:endParaRPr lang="en-US"/>
          </a:p>
        </p:txBody>
      </p:sp>
      <p:sp>
        <p:nvSpPr>
          <p:cNvPr id="12" name="TextBox 11"/>
          <p:cNvSpPr txBox="1"/>
          <p:nvPr/>
        </p:nvSpPr>
        <p:spPr>
          <a:xfrm>
            <a:off x="1494649" y="2594331"/>
            <a:ext cx="196891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57, </a:t>
            </a:r>
          </a:p>
          <a:p>
            <a:r>
              <a:rPr lang="en-US" smtClean="0"/>
              <a:t>Chest pain,</a:t>
            </a:r>
          </a:p>
          <a:p>
            <a:r>
              <a:rPr lang="en-US" smtClean="0"/>
              <a:t>Ca &gt;=1</a:t>
            </a:r>
          </a:p>
          <a:p>
            <a:r>
              <a:rPr lang="en-US" smtClean="0"/>
              <a:t>No heart disease</a:t>
            </a:r>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r="49670"/>
          <a:stretch>
            <a:fillRect/>
          </a:stretch>
        </p:blipFill>
        <p:spPr>
          <a:xfrm>
            <a:off x="6409733" y="3120118"/>
            <a:ext cx="469438" cy="932723"/>
          </a:xfrm>
          <a:prstGeom prst="rect">
            <a:avLst/>
          </a:prstGeom>
        </p:spPr>
      </p:pic>
      <p:sp>
        <p:nvSpPr>
          <p:cNvPr id="14" name="TextBox 13"/>
          <p:cNvSpPr txBox="1"/>
          <p:nvPr/>
        </p:nvSpPr>
        <p:spPr>
          <a:xfrm>
            <a:off x="6929924" y="3197857"/>
            <a:ext cx="196891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56, </a:t>
            </a:r>
          </a:p>
          <a:p>
            <a:r>
              <a:rPr lang="en-US" smtClean="0"/>
              <a:t>…</a:t>
            </a:r>
          </a:p>
          <a:p>
            <a:r>
              <a:rPr lang="en-US" smtClean="0"/>
              <a:t>No heart disease</a:t>
            </a:r>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r="49670"/>
          <a:stretch>
            <a:fillRect/>
          </a:stretch>
        </p:blipFill>
        <p:spPr>
          <a:xfrm>
            <a:off x="3657443" y="4026282"/>
            <a:ext cx="469438" cy="932723"/>
          </a:xfrm>
          <a:prstGeom prst="rect">
            <a:avLst/>
          </a:prstGeom>
        </p:spPr>
      </p:pic>
      <p:sp>
        <p:nvSpPr>
          <p:cNvPr id="16" name="TextBox 15"/>
          <p:cNvSpPr txBox="1"/>
          <p:nvPr/>
        </p:nvSpPr>
        <p:spPr>
          <a:xfrm>
            <a:off x="4177634" y="4104021"/>
            <a:ext cx="196891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41, </a:t>
            </a:r>
          </a:p>
          <a:p>
            <a:r>
              <a:rPr lang="en-US" smtClean="0"/>
              <a:t>…</a:t>
            </a:r>
            <a:endParaRPr lang="en-US"/>
          </a:p>
          <a:p>
            <a:r>
              <a:rPr lang="en-US" smtClean="0"/>
              <a:t>No heart disease</a:t>
            </a:r>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l="49920"/>
          <a:stretch>
            <a:fillRect/>
          </a:stretch>
        </p:blipFill>
        <p:spPr>
          <a:xfrm>
            <a:off x="6142876" y="4863913"/>
            <a:ext cx="463211" cy="924939"/>
          </a:xfrm>
          <a:prstGeom prst="rect">
            <a:avLst/>
          </a:prstGeom>
        </p:spPr>
      </p:pic>
      <p:sp>
        <p:nvSpPr>
          <p:cNvPr id="18" name="TextBox 17"/>
          <p:cNvSpPr txBox="1"/>
          <p:nvPr/>
        </p:nvSpPr>
        <p:spPr>
          <a:xfrm>
            <a:off x="6606087" y="4872242"/>
            <a:ext cx="196891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Age 63, </a:t>
            </a:r>
          </a:p>
          <a:p>
            <a:r>
              <a:rPr lang="en-US" smtClean="0"/>
              <a:t>…</a:t>
            </a:r>
          </a:p>
          <a:p>
            <a:r>
              <a:rPr lang="en-US" smtClean="0"/>
              <a:t>Heart disease</a:t>
            </a:r>
            <a:endParaRPr lang="en-US"/>
          </a:p>
        </p:txBody>
      </p:sp>
    </p:spTree>
    <p:extLst>
      <p:ext uri="{BB962C8B-B14F-4D97-AF65-F5344CB8AC3E}">
        <p14:creationId xmlns:p14="http://schemas.microsoft.com/office/powerpoint/2010/main" val="903319083"/>
      </p:ext>
    </p:extLst>
  </p:cSld>
  <p:clrMapOvr>
    <a:masterClrMapping/>
  </p:clrMapOvr>
  <p:transition/>
  <p:timing/>
</p:sld>
</file>

<file path=ppt/slides/slide3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359</a:t>
            </a:fld>
            <a:endParaRPr lang="en-US"/>
          </a:p>
        </p:txBody>
      </p:sp>
      <p:sp>
        <p:nvSpPr>
          <p:cNvPr id="3" name="Title 2"/>
          <p:cNvSpPr>
            <a:spLocks noGrp="1"/>
          </p:cNvSpPr>
          <p:nvPr>
            <p:ph type="title"/>
          </p:nvPr>
        </p:nvSpPr>
        <p:spPr/>
        <p:txBody>
          <a:bodyPr/>
          <a:lstStyle/>
          <a:p>
            <a:r>
              <a:rPr lang="en-US" smtClean="0"/>
              <a:t>Decision Tree Example</a:t>
            </a:r>
            <a:endParaRPr lang="en-US"/>
          </a:p>
        </p:txBody>
      </p:sp>
      <p:sp>
        <p:nvSpPr>
          <p:cNvPr id="4" name="Content Placeholder 3"/>
          <p:cNvSpPr>
            <a:spLocks noGrp="1"/>
          </p:cNvSpPr>
          <p:nvPr>
            <p:ph idx="1"/>
          </p:nvPr>
        </p:nvSpPr>
        <p:spPr/>
        <p:txBody>
          <a:bodyPr/>
          <a:lstStyle/>
          <a:p>
            <a:r>
              <a:rPr lang="en-US" smtClean="0"/>
              <a:t>Decision tree splits </a:t>
            </a:r>
            <a:r>
              <a:rPr lang="en-US"/>
              <a:t>the population or </a:t>
            </a:r>
            <a:r>
              <a:rPr lang="en-US" smtClean="0"/>
              <a:t>sample </a:t>
            </a:r>
            <a:r>
              <a:rPr lang="en-US"/>
              <a:t>based on most significant splitter / differentiator </a:t>
            </a:r>
            <a:r>
              <a:rPr lang="en-US" smtClean="0"/>
              <a:t>among</a:t>
            </a:r>
            <a:r>
              <a:rPr lang="en-US"/>
              <a:t> input variables</a:t>
            </a:r>
          </a:p>
          <a:p>
            <a:endParaRPr lang="en-US"/>
          </a:p>
        </p:txBody>
      </p:sp>
      <p:sp>
        <p:nvSpPr>
          <p:cNvPr id="5" name="Rounded Rectangle 4"/>
          <p:cNvSpPr/>
          <p:nvPr/>
        </p:nvSpPr>
        <p:spPr>
          <a:xfrm>
            <a:off x="5533835" y="4423707"/>
            <a:ext cx="1413372" cy="8290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No heart disease</a:t>
            </a:r>
          </a:p>
        </p:txBody>
      </p:sp>
      <p:cxnSp>
        <p:nvCxnSpPr>
          <p:cNvPr id="6" name="Straight Arrow Connector 5"/>
          <p:cNvCxnSpPr>
            <a:stCxn id="8" idx="2"/>
          </p:cNvCxnSpPr>
          <p:nvPr/>
        </p:nvCxnSpPr>
        <p:spPr>
          <a:xfrm flipH="1">
            <a:off x="3559362" y="3874532"/>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8" idx="2"/>
          </p:cNvCxnSpPr>
          <p:nvPr/>
        </p:nvCxnSpPr>
        <p:spPr>
          <a:xfrm>
            <a:off x="4867977" y="3874532"/>
            <a:ext cx="1144757" cy="559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33572" y="3505200"/>
            <a:ext cx="126880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Chest </a:t>
            </a:r>
            <a:r>
              <a:rPr lang="en-US" smtClean="0"/>
              <a:t>Pain?</a:t>
            </a:r>
            <a:endParaRPr lang="en-US"/>
          </a:p>
        </p:txBody>
      </p:sp>
      <p:sp>
        <p:nvSpPr>
          <p:cNvPr id="9" name="TextBox 8"/>
          <p:cNvSpPr txBox="1"/>
          <p:nvPr/>
        </p:nvSpPr>
        <p:spPr>
          <a:xfrm>
            <a:off x="5562988" y="3858429"/>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10" name="TextBox 9"/>
          <p:cNvSpPr txBox="1"/>
          <p:nvPr/>
        </p:nvSpPr>
        <p:spPr>
          <a:xfrm>
            <a:off x="3690745" y="3901707"/>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11" name="TextBox 10"/>
          <p:cNvSpPr txBox="1"/>
          <p:nvPr/>
        </p:nvSpPr>
        <p:spPr>
          <a:xfrm>
            <a:off x="3229102" y="4530482"/>
            <a:ext cx="75854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Ca&lt;1?</a:t>
            </a:r>
            <a:endParaRPr lang="en-US"/>
          </a:p>
        </p:txBody>
      </p:sp>
      <p:cxnSp>
        <p:nvCxnSpPr>
          <p:cNvPr id="12" name="Straight Arrow Connector 11"/>
          <p:cNvCxnSpPr/>
          <p:nvPr/>
        </p:nvCxnSpPr>
        <p:spPr>
          <a:xfrm flipH="1">
            <a:off x="2250747" y="4886117"/>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59362" y="4886117"/>
            <a:ext cx="1094139"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54373" y="4870014"/>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15" name="TextBox 14"/>
          <p:cNvSpPr txBox="1"/>
          <p:nvPr/>
        </p:nvSpPr>
        <p:spPr>
          <a:xfrm>
            <a:off x="2382130" y="4913292"/>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16" name="Rounded Rectangle 15"/>
          <p:cNvSpPr/>
          <p:nvPr/>
        </p:nvSpPr>
        <p:spPr>
          <a:xfrm>
            <a:off x="1555736" y="5526198"/>
            <a:ext cx="1413372" cy="8290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No heart disease</a:t>
            </a:r>
          </a:p>
        </p:txBody>
      </p:sp>
      <p:sp>
        <p:nvSpPr>
          <p:cNvPr id="17" name="Rounded Rectangle 16"/>
          <p:cNvSpPr/>
          <p:nvPr/>
        </p:nvSpPr>
        <p:spPr>
          <a:xfrm>
            <a:off x="4120463" y="5526198"/>
            <a:ext cx="1413372" cy="8290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Heart disease</a:t>
            </a:r>
          </a:p>
        </p:txBody>
      </p:sp>
    </p:spTree>
    <p:extLst>
      <p:ext uri="{BB962C8B-B14F-4D97-AF65-F5344CB8AC3E}">
        <p14:creationId xmlns:p14="http://schemas.microsoft.com/office/powerpoint/2010/main" val="15803149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dur="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228600" y="358914"/>
            <a:ext cx="8686800" cy="6155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3400" smtClean="0">
                <a:solidFill>
                  <a:srgbClr val="7030A0"/>
                </a:solidFill>
              </a:rPr>
              <a:t>Datasheet View and Table Tools Contextual Tab</a:t>
            </a:r>
            <a:endParaRPr lang="en-US" sz="3400">
              <a:solidFill>
                <a:srgbClr val="005828"/>
              </a:solidFill>
              <a:latin typeface="Calibri" pitchFamily="34" charset="0"/>
              <a:ea typeface="+mj-ea"/>
              <a:cs typeface="Calibri"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r="4301" b="4293"/>
          <a:stretch>
            <a:fillRect/>
          </a:stretch>
        </p:blipFill>
        <p:spPr bwMode="auto">
          <a:xfrm>
            <a:off x="67407" y="1752600"/>
            <a:ext cx="9009185" cy="3135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57554" y="5029200"/>
            <a:ext cx="86868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smtClean="0">
                <a:solidFill>
                  <a:srgbClr val="005828"/>
                </a:solidFill>
                <a:latin typeface="Calibri" pitchFamily="34" charset="0"/>
                <a:ea typeface="+mj-ea"/>
                <a:cs typeface="Calibri" pitchFamily="34" charset="0"/>
              </a:rPr>
              <a:t>In Datasheet view the data are entered by field, one record at a time.  </a:t>
            </a:r>
            <a:endParaRPr lang="en-US" sz="2400">
              <a:solidFill>
                <a:srgbClr val="005828"/>
              </a:solidFill>
              <a:latin typeface="Calibri" pitchFamily="34" charset="0"/>
              <a:ea typeface="+mj-ea"/>
              <a:cs typeface="Calibri" pitchFamily="34" charset="0"/>
            </a:endParaRPr>
          </a:p>
        </p:txBody>
      </p:sp>
    </p:spTree>
    <p:extLst>
      <p:ext uri="{BB962C8B-B14F-4D97-AF65-F5344CB8AC3E}">
        <p14:creationId xmlns:p14="http://schemas.microsoft.com/office/powerpoint/2010/main" val="3456991376"/>
      </p:ext>
    </p:extLst>
  </p:cSld>
  <p:clrMapOvr>
    <a:masterClrMapping/>
  </p:clrMapOvr>
  <p:transition/>
  <p:timing/>
</p:sld>
</file>

<file path=ppt/slides/slide3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360</a:t>
            </a:fld>
            <a:endParaRPr lang="en-US"/>
          </a:p>
        </p:txBody>
      </p:sp>
      <p:sp>
        <p:nvSpPr>
          <p:cNvPr id="3" name="Title 2"/>
          <p:cNvSpPr>
            <a:spLocks noGrp="1"/>
          </p:cNvSpPr>
          <p:nvPr>
            <p:ph type="title"/>
          </p:nvPr>
        </p:nvSpPr>
        <p:spPr/>
        <p:txBody>
          <a:bodyPr/>
          <a:lstStyle/>
          <a:p>
            <a:r>
              <a:rPr lang="en-US"/>
              <a:t>Decision Tree Example</a:t>
            </a:r>
          </a:p>
        </p:txBody>
      </p:sp>
      <p:sp>
        <p:nvSpPr>
          <p:cNvPr id="4" name="Content Placeholder 3"/>
          <p:cNvSpPr>
            <a:spLocks noGrp="1"/>
          </p:cNvSpPr>
          <p:nvPr>
            <p:ph idx="1"/>
          </p:nvPr>
        </p:nvSpPr>
        <p:spPr/>
        <p:txBody>
          <a:bodyPr/>
          <a:lstStyle/>
          <a:p>
            <a:r>
              <a:rPr lang="en-US"/>
              <a:t>The algorithm tries to divide given data using each input attribute</a:t>
            </a:r>
          </a:p>
          <a:p>
            <a:endParaRPr lang="en-US"/>
          </a:p>
        </p:txBody>
      </p:sp>
      <p:sp>
        <p:nvSpPr>
          <p:cNvPr id="5" name="TextBox 4"/>
          <p:cNvSpPr txBox="1"/>
          <p:nvPr/>
        </p:nvSpPr>
        <p:spPr>
          <a:xfrm>
            <a:off x="4317940" y="3301965"/>
            <a:ext cx="75854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Ca&lt;1?</a:t>
            </a:r>
            <a:endParaRPr lang="en-US"/>
          </a:p>
        </p:txBody>
      </p:sp>
      <p:cxnSp>
        <p:nvCxnSpPr>
          <p:cNvPr id="6" name="Straight Arrow Connector 5"/>
          <p:cNvCxnSpPr/>
          <p:nvPr/>
        </p:nvCxnSpPr>
        <p:spPr>
          <a:xfrm flipH="1">
            <a:off x="3339585" y="3657600"/>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648200" y="3657600"/>
            <a:ext cx="1094139"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3211" y="3641497"/>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9" name="TextBox 8"/>
          <p:cNvSpPr txBox="1"/>
          <p:nvPr/>
        </p:nvSpPr>
        <p:spPr>
          <a:xfrm>
            <a:off x="3470968" y="3684775"/>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10" name="Rounded Rectangle 9"/>
          <p:cNvSpPr/>
          <p:nvPr/>
        </p:nvSpPr>
        <p:spPr>
          <a:xfrm>
            <a:off x="887899" y="4297681"/>
            <a:ext cx="3170048"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40%: heart disease </a:t>
            </a:r>
          </a:p>
          <a:p>
            <a:pPr algn="ctr"/>
            <a:r>
              <a:rPr lang="en-US" sz="2000" smtClean="0">
                <a:solidFill>
                  <a:schemeClr val="tx1"/>
                </a:solidFill>
              </a:rPr>
              <a:t>60%: no heart disease</a:t>
            </a:r>
          </a:p>
        </p:txBody>
      </p:sp>
      <p:sp>
        <p:nvSpPr>
          <p:cNvPr id="11" name="Rounded Rectangle 10"/>
          <p:cNvSpPr/>
          <p:nvPr/>
        </p:nvSpPr>
        <p:spPr>
          <a:xfrm>
            <a:off x="5209301" y="4297681"/>
            <a:ext cx="2883184"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70%: heart disease</a:t>
            </a:r>
          </a:p>
          <a:p>
            <a:pPr algn="ctr"/>
            <a:r>
              <a:rPr lang="en-US" sz="2000" smtClean="0">
                <a:solidFill>
                  <a:schemeClr val="tx1"/>
                </a:solidFill>
              </a:rPr>
              <a:t>30%: no heart disease</a:t>
            </a:r>
          </a:p>
        </p:txBody>
      </p:sp>
    </p:spTree>
    <p:extLst>
      <p:ext uri="{BB962C8B-B14F-4D97-AF65-F5344CB8AC3E}">
        <p14:creationId xmlns:p14="http://schemas.microsoft.com/office/powerpoint/2010/main" val="32540527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dur="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Lst>
  </p:timing>
</p:sld>
</file>

<file path=ppt/slides/slide3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361</a:t>
            </a:fld>
            <a:endParaRPr lang="en-US"/>
          </a:p>
        </p:txBody>
      </p:sp>
      <p:sp>
        <p:nvSpPr>
          <p:cNvPr id="3" name="Title 2"/>
          <p:cNvSpPr>
            <a:spLocks noGrp="1"/>
          </p:cNvSpPr>
          <p:nvPr>
            <p:ph type="title"/>
          </p:nvPr>
        </p:nvSpPr>
        <p:spPr/>
        <p:txBody>
          <a:bodyPr/>
          <a:lstStyle/>
          <a:p>
            <a:r>
              <a:rPr lang="en-US" smtClean="0"/>
              <a:t>Which One is a Better Predictor?</a:t>
            </a:r>
            <a:endParaRPr lang="en-US"/>
          </a:p>
        </p:txBody>
      </p:sp>
      <p:sp>
        <p:nvSpPr>
          <p:cNvPr id="4" name="Content Placeholder 3"/>
          <p:cNvSpPr>
            <a:spLocks noGrp="1"/>
          </p:cNvSpPr>
          <p:nvPr>
            <p:ph idx="1"/>
          </p:nvPr>
        </p:nvSpPr>
        <p:spPr/>
        <p:txBody>
          <a:bodyPr/>
          <a:lstStyle/>
          <a:p>
            <a:endParaRPr lang="en-US"/>
          </a:p>
        </p:txBody>
      </p:sp>
      <p:sp>
        <p:nvSpPr>
          <p:cNvPr id="5" name="TextBox 4"/>
          <p:cNvSpPr txBox="1"/>
          <p:nvPr/>
        </p:nvSpPr>
        <p:spPr>
          <a:xfrm>
            <a:off x="3877846" y="4360635"/>
            <a:ext cx="144142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Chest Pain?</a:t>
            </a:r>
            <a:endParaRPr lang="en-US"/>
          </a:p>
        </p:txBody>
      </p:sp>
      <p:cxnSp>
        <p:nvCxnSpPr>
          <p:cNvPr id="6" name="Straight Arrow Connector 5"/>
          <p:cNvCxnSpPr/>
          <p:nvPr/>
        </p:nvCxnSpPr>
        <p:spPr>
          <a:xfrm flipH="1">
            <a:off x="3159484" y="4746070"/>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468099" y="4746070"/>
            <a:ext cx="1094139"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63110" y="4729967"/>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9" name="TextBox 8"/>
          <p:cNvSpPr txBox="1"/>
          <p:nvPr/>
        </p:nvSpPr>
        <p:spPr>
          <a:xfrm>
            <a:off x="3290867" y="4773245"/>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10" name="Rounded Rectangle 9"/>
          <p:cNvSpPr/>
          <p:nvPr/>
        </p:nvSpPr>
        <p:spPr>
          <a:xfrm>
            <a:off x="707798" y="5386151"/>
            <a:ext cx="3170048"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80%: heart disease </a:t>
            </a:r>
          </a:p>
          <a:p>
            <a:pPr algn="ctr"/>
            <a:r>
              <a:rPr lang="en-US" sz="2000">
                <a:solidFill>
                  <a:schemeClr val="tx1"/>
                </a:solidFill>
              </a:rPr>
              <a:t>2</a:t>
            </a:r>
            <a:r>
              <a:rPr lang="en-US" sz="2000" smtClean="0">
                <a:solidFill>
                  <a:schemeClr val="tx1"/>
                </a:solidFill>
              </a:rPr>
              <a:t>0%: no heart disease</a:t>
            </a:r>
          </a:p>
        </p:txBody>
      </p:sp>
      <p:sp>
        <p:nvSpPr>
          <p:cNvPr id="11" name="Rounded Rectangle 10"/>
          <p:cNvSpPr/>
          <p:nvPr/>
        </p:nvSpPr>
        <p:spPr>
          <a:xfrm>
            <a:off x="5029200" y="5386151"/>
            <a:ext cx="2883184"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10%: heart disease</a:t>
            </a:r>
          </a:p>
          <a:p>
            <a:pPr algn="ctr"/>
            <a:r>
              <a:rPr lang="en-US" sz="2000">
                <a:solidFill>
                  <a:schemeClr val="tx1"/>
                </a:solidFill>
              </a:rPr>
              <a:t>9</a:t>
            </a:r>
            <a:r>
              <a:rPr lang="en-US" sz="2000" smtClean="0">
                <a:solidFill>
                  <a:schemeClr val="tx1"/>
                </a:solidFill>
              </a:rPr>
              <a:t>0%: no heart disease</a:t>
            </a:r>
          </a:p>
        </p:txBody>
      </p:sp>
      <p:sp>
        <p:nvSpPr>
          <p:cNvPr id="12" name="TextBox 11"/>
          <p:cNvSpPr txBox="1"/>
          <p:nvPr/>
        </p:nvSpPr>
        <p:spPr>
          <a:xfrm>
            <a:off x="4137839" y="1974326"/>
            <a:ext cx="75854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Ca&lt;1?</a:t>
            </a:r>
            <a:endParaRPr lang="en-US"/>
          </a:p>
        </p:txBody>
      </p:sp>
      <p:cxnSp>
        <p:nvCxnSpPr>
          <p:cNvPr id="13" name="Straight Arrow Connector 12"/>
          <p:cNvCxnSpPr/>
          <p:nvPr/>
        </p:nvCxnSpPr>
        <p:spPr>
          <a:xfrm flipH="1">
            <a:off x="3159484" y="2329961"/>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8099" y="2329961"/>
            <a:ext cx="1094139"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63110" y="2313858"/>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16" name="TextBox 15"/>
          <p:cNvSpPr txBox="1"/>
          <p:nvPr/>
        </p:nvSpPr>
        <p:spPr>
          <a:xfrm>
            <a:off x="3290867" y="2357136"/>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17" name="Rounded Rectangle 16"/>
          <p:cNvSpPr/>
          <p:nvPr/>
        </p:nvSpPr>
        <p:spPr>
          <a:xfrm>
            <a:off x="707798" y="2970042"/>
            <a:ext cx="3170048"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40%: heart disease </a:t>
            </a:r>
          </a:p>
          <a:p>
            <a:pPr algn="ctr"/>
            <a:r>
              <a:rPr lang="en-US" sz="2000" smtClean="0">
                <a:solidFill>
                  <a:schemeClr val="tx1"/>
                </a:solidFill>
              </a:rPr>
              <a:t>60%: no heart disease</a:t>
            </a:r>
          </a:p>
        </p:txBody>
      </p:sp>
      <p:sp>
        <p:nvSpPr>
          <p:cNvPr id="18" name="Rounded Rectangle 17"/>
          <p:cNvSpPr/>
          <p:nvPr/>
        </p:nvSpPr>
        <p:spPr>
          <a:xfrm>
            <a:off x="5029200" y="2970042"/>
            <a:ext cx="2883184"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70%: heart disease</a:t>
            </a:r>
          </a:p>
          <a:p>
            <a:pPr algn="ctr"/>
            <a:r>
              <a:rPr lang="en-US" sz="2000" smtClean="0">
                <a:solidFill>
                  <a:schemeClr val="tx1"/>
                </a:solidFill>
              </a:rPr>
              <a:t>30%: no heart disease</a:t>
            </a:r>
          </a:p>
        </p:txBody>
      </p:sp>
    </p:spTree>
    <p:extLst>
      <p:ext uri="{BB962C8B-B14F-4D97-AF65-F5344CB8AC3E}">
        <p14:creationId xmlns:p14="http://schemas.microsoft.com/office/powerpoint/2010/main" val="590324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5" grpId="0"/>
      <p:bldP spid="16" grpId="0"/>
      <p:bldP spid="17" grpId="0"/>
      <p:bldP spid="18" grpId="0"/>
    </p:bldLst>
  </p:timing>
</p:sld>
</file>

<file path=ppt/slides/slide3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Types of Decision Tree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Rectangle 2"/>
          <p:cNvSpPr/>
          <p:nvPr/>
        </p:nvSpPr>
        <p:spPr>
          <a:xfrm>
            <a:off x="304801" y="1773245"/>
            <a:ext cx="8382000" cy="37856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8775" indent="-358775">
              <a:buFont typeface="Wingdings" panose="05000000000000000000" pitchFamily="2" charset="2"/>
              <a:buChar char="v"/>
            </a:pPr>
            <a:r>
              <a:rPr lang="en-US" sz="2400" smtClean="0">
                <a:solidFill>
                  <a:srgbClr val="00B0F0"/>
                </a:solidFill>
                <a:latin typeface="Calibri" pitchFamily="34" charset="0"/>
                <a:cs typeface="Calibri" pitchFamily="34" charset="0"/>
              </a:rPr>
              <a:t>Decision trees are classified </a:t>
            </a:r>
            <a:r>
              <a:rPr lang="en-US" sz="2400">
                <a:solidFill>
                  <a:srgbClr val="00B0F0"/>
                </a:solidFill>
                <a:latin typeface="Calibri" pitchFamily="34" charset="0"/>
                <a:cs typeface="Calibri" pitchFamily="34" charset="0"/>
              </a:rPr>
              <a:t>based on </a:t>
            </a:r>
            <a:r>
              <a:rPr lang="en-US" sz="2400" u="sng">
                <a:solidFill>
                  <a:srgbClr val="00B0F0"/>
                </a:solidFill>
                <a:latin typeface="Calibri" pitchFamily="34" charset="0"/>
                <a:cs typeface="Calibri" pitchFamily="34" charset="0"/>
              </a:rPr>
              <a:t>the type of target </a:t>
            </a:r>
            <a:r>
              <a:rPr lang="en-US" sz="2400" u="sng" smtClean="0">
                <a:solidFill>
                  <a:srgbClr val="00B0F0"/>
                </a:solidFill>
                <a:latin typeface="Calibri" pitchFamily="34" charset="0"/>
                <a:cs typeface="Calibri" pitchFamily="34" charset="0"/>
              </a:rPr>
              <a:t>variable (dependent variable)</a:t>
            </a:r>
            <a:r>
              <a:rPr lang="en-US" sz="2400" smtClean="0">
                <a:solidFill>
                  <a:srgbClr val="00B0F0"/>
                </a:solidFill>
                <a:latin typeface="Calibri" pitchFamily="34" charset="0"/>
                <a:cs typeface="Calibri" pitchFamily="34" charset="0"/>
              </a:rPr>
              <a:t> </a:t>
            </a:r>
            <a:r>
              <a:rPr lang="en-US" sz="2400">
                <a:solidFill>
                  <a:srgbClr val="00B0F0"/>
                </a:solidFill>
                <a:latin typeface="Calibri" pitchFamily="34" charset="0"/>
                <a:cs typeface="Calibri" pitchFamily="34" charset="0"/>
              </a:rPr>
              <a:t>we have. It can be of two types</a:t>
            </a:r>
            <a:r>
              <a:rPr lang="en-US" sz="2400" smtClean="0">
                <a:solidFill>
                  <a:srgbClr val="00B0F0"/>
                </a:solidFill>
                <a:latin typeface="Calibri" pitchFamily="34" charset="0"/>
                <a:cs typeface="Calibri" pitchFamily="34" charset="0"/>
              </a:rPr>
              <a:t>:</a:t>
            </a:r>
          </a:p>
          <a:p>
            <a:pPr marL="358775" indent="-358775">
              <a:buFont typeface="Wingdings" panose="05000000000000000000" pitchFamily="2" charset="2"/>
              <a:buChar char="v"/>
            </a:pPr>
            <a:endParaRPr lang="en-US" sz="2400" smtClean="0">
              <a:solidFill>
                <a:srgbClr val="477D59"/>
              </a:solidFill>
              <a:latin typeface="Calibri" pitchFamily="34" charset="0"/>
              <a:cs typeface="Calibri" pitchFamily="34" charset="0"/>
            </a:endParaRPr>
          </a:p>
          <a:p>
            <a:pPr marL="625475" indent="-266700">
              <a:buFont typeface="+mj-lt"/>
              <a:buAutoNum type="arabicPeriod"/>
            </a:pPr>
            <a:r>
              <a:rPr lang="en-US" sz="2400" b="1" smtClean="0">
                <a:solidFill>
                  <a:srgbClr val="477D59"/>
                </a:solidFill>
                <a:latin typeface="Calibri" pitchFamily="34" charset="0"/>
                <a:cs typeface="Calibri" pitchFamily="34" charset="0"/>
              </a:rPr>
              <a:t>Classification Tree </a:t>
            </a:r>
            <a:r>
              <a:rPr lang="en-US" sz="2400" smtClean="0">
                <a:solidFill>
                  <a:srgbClr val="477D59"/>
                </a:solidFill>
                <a:latin typeface="Calibri" pitchFamily="34" charset="0"/>
                <a:cs typeface="Calibri" pitchFamily="34" charset="0"/>
              </a:rPr>
              <a:t>(Categorical </a:t>
            </a:r>
            <a:r>
              <a:rPr lang="en-US" sz="2400">
                <a:solidFill>
                  <a:srgbClr val="477D59"/>
                </a:solidFill>
                <a:latin typeface="Calibri" pitchFamily="34" charset="0"/>
                <a:cs typeface="Calibri" pitchFamily="34" charset="0"/>
              </a:rPr>
              <a:t>Variable Decision </a:t>
            </a:r>
            <a:r>
              <a:rPr lang="en-US" sz="2400" smtClean="0">
                <a:solidFill>
                  <a:srgbClr val="477D59"/>
                </a:solidFill>
                <a:latin typeface="Calibri" pitchFamily="34" charset="0"/>
                <a:cs typeface="Calibri" pitchFamily="34" charset="0"/>
              </a:rPr>
              <a:t>Tree): </a:t>
            </a:r>
            <a:br>
              <a:rPr lang="en-US" sz="2400" smtClean="0">
                <a:solidFill>
                  <a:srgbClr val="477D59"/>
                </a:solidFill>
                <a:latin typeface="Calibri" pitchFamily="34" charset="0"/>
                <a:cs typeface="Calibri" pitchFamily="34" charset="0"/>
              </a:rPr>
            </a:br>
            <a:br>
              <a:rPr lang="en-US" sz="2400" smtClean="0">
                <a:solidFill>
                  <a:srgbClr val="477D59"/>
                </a:solidFill>
                <a:latin typeface="Calibri" pitchFamily="34" charset="0"/>
                <a:cs typeface="Calibri" pitchFamily="34" charset="0"/>
              </a:rPr>
            </a:br>
            <a:r>
              <a:rPr lang="en-US" sz="2400" smtClean="0">
                <a:solidFill>
                  <a:srgbClr val="B610EA"/>
                </a:solidFill>
                <a:latin typeface="Calibri" pitchFamily="34" charset="0"/>
                <a:cs typeface="Calibri" pitchFamily="34" charset="0"/>
              </a:rPr>
              <a:t>Decision </a:t>
            </a:r>
            <a:r>
              <a:rPr lang="en-US" sz="2400">
                <a:solidFill>
                  <a:srgbClr val="B610EA"/>
                </a:solidFill>
                <a:latin typeface="Calibri" pitchFamily="34" charset="0"/>
                <a:cs typeface="Calibri" pitchFamily="34" charset="0"/>
              </a:rPr>
              <a:t>Tree </a:t>
            </a:r>
            <a:r>
              <a:rPr lang="en-US" sz="2400" smtClean="0">
                <a:solidFill>
                  <a:srgbClr val="B610EA"/>
                </a:solidFill>
                <a:latin typeface="Calibri" pitchFamily="34" charset="0"/>
                <a:cs typeface="Calibri" pitchFamily="34" charset="0"/>
              </a:rPr>
              <a:t>with a categorical </a:t>
            </a:r>
            <a:r>
              <a:rPr lang="en-US" sz="2400">
                <a:solidFill>
                  <a:srgbClr val="B610EA"/>
                </a:solidFill>
                <a:latin typeface="Calibri" pitchFamily="34" charset="0"/>
                <a:cs typeface="Calibri" pitchFamily="34" charset="0"/>
              </a:rPr>
              <a:t>target variable </a:t>
            </a:r>
            <a:br>
              <a:rPr lang="en-US" sz="2400" smtClean="0">
                <a:solidFill>
                  <a:srgbClr val="477D59"/>
                </a:solidFill>
                <a:latin typeface="Calibri" pitchFamily="34" charset="0"/>
                <a:cs typeface="Calibri" pitchFamily="34" charset="0"/>
              </a:rPr>
            </a:br>
            <a:br>
              <a:rPr lang="en-US" sz="2400" smtClean="0">
                <a:solidFill>
                  <a:srgbClr val="477D59"/>
                </a:solidFill>
                <a:latin typeface="Calibri" pitchFamily="34" charset="0"/>
                <a:cs typeface="Calibri" pitchFamily="34" charset="0"/>
              </a:rPr>
            </a:br>
            <a:r>
              <a:rPr lang="en-US" sz="2400" i="1" smtClean="0">
                <a:solidFill>
                  <a:srgbClr val="7030A0"/>
                </a:solidFill>
                <a:latin typeface="Calibri" pitchFamily="34" charset="0"/>
                <a:cs typeface="Calibri" pitchFamily="34" charset="0"/>
              </a:rPr>
              <a:t>E.g.</a:t>
            </a:r>
            <a:r>
              <a:rPr lang="en-US" sz="2400" smtClean="0">
                <a:solidFill>
                  <a:srgbClr val="7030A0"/>
                </a:solidFill>
                <a:latin typeface="Calibri" pitchFamily="34" charset="0"/>
                <a:cs typeface="Calibri" pitchFamily="34" charset="0"/>
              </a:rPr>
              <a:t>, </a:t>
            </a:r>
            <a:r>
              <a:rPr lang="en-US" sz="2400">
                <a:solidFill>
                  <a:srgbClr val="7030A0"/>
                </a:solidFill>
                <a:latin typeface="Calibri" pitchFamily="34" charset="0"/>
                <a:cs typeface="Calibri" pitchFamily="34" charset="0"/>
              </a:rPr>
              <a:t>In </a:t>
            </a:r>
            <a:r>
              <a:rPr lang="en-US" sz="2400" smtClean="0">
                <a:solidFill>
                  <a:srgbClr val="7030A0"/>
                </a:solidFill>
                <a:latin typeface="Calibri" pitchFamily="34" charset="0"/>
                <a:cs typeface="Calibri" pitchFamily="34" charset="0"/>
              </a:rPr>
              <a:t>the previous problem</a:t>
            </a:r>
            <a:r>
              <a:rPr lang="en-US" sz="2400">
                <a:solidFill>
                  <a:srgbClr val="7030A0"/>
                </a:solidFill>
                <a:latin typeface="Calibri" pitchFamily="34" charset="0"/>
                <a:cs typeface="Calibri" pitchFamily="34" charset="0"/>
              </a:rPr>
              <a:t>, </a:t>
            </a:r>
            <a:r>
              <a:rPr lang="en-US" sz="2400" smtClean="0">
                <a:solidFill>
                  <a:srgbClr val="7030A0"/>
                </a:solidFill>
                <a:latin typeface="Calibri" pitchFamily="34" charset="0"/>
                <a:cs typeface="Calibri" pitchFamily="34" charset="0"/>
              </a:rPr>
              <a:t>the </a:t>
            </a:r>
            <a:r>
              <a:rPr lang="en-US" sz="2400">
                <a:solidFill>
                  <a:srgbClr val="7030A0"/>
                </a:solidFill>
                <a:latin typeface="Calibri" pitchFamily="34" charset="0"/>
                <a:cs typeface="Calibri" pitchFamily="34" charset="0"/>
              </a:rPr>
              <a:t>target variable was </a:t>
            </a:r>
            <a:r>
              <a:rPr lang="en-US" sz="2400" smtClean="0">
                <a:solidFill>
                  <a:srgbClr val="7030A0"/>
                </a:solidFill>
                <a:latin typeface="Calibri" pitchFamily="34" charset="0"/>
                <a:cs typeface="Calibri" pitchFamily="34" charset="0"/>
              </a:rPr>
              <a:t>“Having a heart disease </a:t>
            </a:r>
            <a:r>
              <a:rPr lang="en-US" sz="2400">
                <a:solidFill>
                  <a:srgbClr val="7030A0"/>
                </a:solidFill>
                <a:latin typeface="Calibri" pitchFamily="34" charset="0"/>
                <a:cs typeface="Calibri" pitchFamily="34" charset="0"/>
              </a:rPr>
              <a:t>or not</a:t>
            </a:r>
            <a:r>
              <a:rPr lang="en-US" sz="2400" smtClean="0">
                <a:solidFill>
                  <a:srgbClr val="7030A0"/>
                </a:solidFill>
                <a:latin typeface="Calibri" pitchFamily="34" charset="0"/>
                <a:cs typeface="Calibri" pitchFamily="34" charset="0"/>
              </a:rPr>
              <a:t>”, </a:t>
            </a:r>
            <a:r>
              <a:rPr lang="en-US" sz="2400" i="1">
                <a:solidFill>
                  <a:srgbClr val="7030A0"/>
                </a:solidFill>
                <a:latin typeface="Calibri" pitchFamily="34" charset="0"/>
                <a:cs typeface="Calibri" pitchFamily="34" charset="0"/>
              </a:rPr>
              <a:t>i.e</a:t>
            </a:r>
            <a:r>
              <a:rPr lang="en-US" sz="2400" i="1" smtClean="0">
                <a:solidFill>
                  <a:srgbClr val="7030A0"/>
                </a:solidFill>
                <a:latin typeface="Calibri" pitchFamily="34" charset="0"/>
                <a:cs typeface="Calibri" pitchFamily="34" charset="0"/>
              </a:rPr>
              <a:t>., </a:t>
            </a:r>
            <a:r>
              <a:rPr lang="en-US" sz="2400">
                <a:solidFill>
                  <a:srgbClr val="7030A0"/>
                </a:solidFill>
                <a:latin typeface="Calibri" pitchFamily="34" charset="0"/>
                <a:cs typeface="Calibri" pitchFamily="34" charset="0"/>
              </a:rPr>
              <a:t>YES or NO</a:t>
            </a:r>
            <a:r>
              <a:rPr lang="en-US" sz="2400" smtClean="0">
                <a:solidFill>
                  <a:srgbClr val="7030A0"/>
                </a:solidFill>
                <a:latin typeface="Calibri" pitchFamily="34" charset="0"/>
                <a:cs typeface="Calibri" pitchFamily="34" charset="0"/>
              </a:rPr>
              <a:t>.</a:t>
            </a:r>
          </a:p>
          <a:p>
            <a:pPr marL="358775"/>
            <a:endParaRPr lang="en-US" sz="240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549162463"/>
      </p:ext>
    </p:extLst>
  </p:cSld>
  <p:clrMapOvr>
    <a:masterClrMapping/>
  </p:clrMapOvr>
  <p:transition/>
  <p:timing/>
</p:sld>
</file>

<file path=ppt/slides/slide3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Types of Decision Tree (Cont’d)</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Rectangle 2"/>
          <p:cNvSpPr/>
          <p:nvPr/>
        </p:nvSpPr>
        <p:spPr>
          <a:xfrm>
            <a:off x="304800" y="1773245"/>
            <a:ext cx="8382000"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15975" indent="-457200">
              <a:buFont typeface="+mj-lt"/>
              <a:buAutoNum type="arabicPeriod" startAt="2"/>
            </a:pPr>
            <a:r>
              <a:rPr lang="en-US" sz="2400" b="1" smtClean="0">
                <a:solidFill>
                  <a:srgbClr val="477D59"/>
                </a:solidFill>
                <a:latin typeface="Calibri" pitchFamily="34" charset="0"/>
                <a:cs typeface="Calibri" pitchFamily="34" charset="0"/>
              </a:rPr>
              <a:t>Regression Tree </a:t>
            </a:r>
            <a:r>
              <a:rPr lang="en-US" sz="2400" smtClean="0">
                <a:solidFill>
                  <a:srgbClr val="477D59"/>
                </a:solidFill>
                <a:latin typeface="Calibri" pitchFamily="34" charset="0"/>
                <a:cs typeface="Calibri" pitchFamily="34" charset="0"/>
              </a:rPr>
              <a:t>(Continuous </a:t>
            </a:r>
            <a:r>
              <a:rPr lang="en-US" sz="2400">
                <a:solidFill>
                  <a:srgbClr val="477D59"/>
                </a:solidFill>
                <a:latin typeface="Calibri" pitchFamily="34" charset="0"/>
                <a:cs typeface="Calibri" pitchFamily="34" charset="0"/>
              </a:rPr>
              <a:t>Variable Decision </a:t>
            </a:r>
            <a:r>
              <a:rPr lang="en-US" sz="2400" smtClean="0">
                <a:solidFill>
                  <a:srgbClr val="477D59"/>
                </a:solidFill>
                <a:latin typeface="Calibri" pitchFamily="34" charset="0"/>
                <a:cs typeface="Calibri" pitchFamily="34" charset="0"/>
              </a:rPr>
              <a:t>Tree):</a:t>
            </a:r>
            <a:br>
              <a:rPr lang="en-US" sz="2400" smtClean="0">
                <a:solidFill>
                  <a:srgbClr val="477D59"/>
                </a:solidFill>
                <a:latin typeface="Calibri" pitchFamily="34" charset="0"/>
                <a:cs typeface="Calibri" pitchFamily="34" charset="0"/>
              </a:rPr>
            </a:br>
            <a:br>
              <a:rPr lang="en-US" sz="2400" smtClean="0">
                <a:solidFill>
                  <a:srgbClr val="B610EA"/>
                </a:solidFill>
                <a:latin typeface="Calibri" pitchFamily="34" charset="0"/>
                <a:cs typeface="Calibri" pitchFamily="34" charset="0"/>
              </a:rPr>
            </a:br>
            <a:r>
              <a:rPr lang="en-US" sz="2400" smtClean="0">
                <a:solidFill>
                  <a:srgbClr val="B610EA"/>
                </a:solidFill>
                <a:latin typeface="Calibri" pitchFamily="34" charset="0"/>
                <a:cs typeface="Calibri" pitchFamily="34" charset="0"/>
              </a:rPr>
              <a:t>Decision </a:t>
            </a:r>
            <a:r>
              <a:rPr lang="en-US" sz="2400">
                <a:solidFill>
                  <a:srgbClr val="B610EA"/>
                </a:solidFill>
                <a:latin typeface="Calibri" pitchFamily="34" charset="0"/>
                <a:cs typeface="Calibri" pitchFamily="34" charset="0"/>
              </a:rPr>
              <a:t>Tree </a:t>
            </a:r>
            <a:r>
              <a:rPr lang="en-US" sz="2400" smtClean="0">
                <a:solidFill>
                  <a:srgbClr val="B610EA"/>
                </a:solidFill>
                <a:latin typeface="Calibri" pitchFamily="34" charset="0"/>
                <a:cs typeface="Calibri" pitchFamily="34" charset="0"/>
              </a:rPr>
              <a:t>with a </a:t>
            </a:r>
            <a:r>
              <a:rPr lang="en-US" sz="2400">
                <a:solidFill>
                  <a:srgbClr val="B610EA"/>
                </a:solidFill>
                <a:latin typeface="Calibri" pitchFamily="34" charset="0"/>
                <a:cs typeface="Calibri" pitchFamily="34" charset="0"/>
              </a:rPr>
              <a:t>continuous target </a:t>
            </a:r>
            <a:r>
              <a:rPr lang="en-US" sz="2400" smtClean="0">
                <a:solidFill>
                  <a:srgbClr val="B610EA"/>
                </a:solidFill>
                <a:latin typeface="Calibri" pitchFamily="34" charset="0"/>
                <a:cs typeface="Calibri" pitchFamily="34" charset="0"/>
              </a:rPr>
              <a:t>variable</a:t>
            </a:r>
            <a:endParaRPr lang="en-US" sz="2400">
              <a:solidFill>
                <a:srgbClr val="B610EA"/>
              </a:solidFill>
              <a:latin typeface="Calibri" pitchFamily="34" charset="0"/>
              <a:cs typeface="Calibri" pitchFamily="34" charset="0"/>
            </a:endParaRPr>
          </a:p>
        </p:txBody>
      </p:sp>
      <p:sp>
        <p:nvSpPr>
          <p:cNvPr id="2" name="Rectangle 1"/>
          <p:cNvSpPr/>
          <p:nvPr/>
        </p:nvSpPr>
        <p:spPr>
          <a:xfrm>
            <a:off x="467474" y="3312057"/>
            <a:ext cx="5029200" cy="24622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8775"/>
            <a:r>
              <a:rPr lang="en-US" sz="2200" i="1">
                <a:solidFill>
                  <a:srgbClr val="7030A0"/>
                </a:solidFill>
                <a:latin typeface="Calibri" pitchFamily="34" charset="0"/>
                <a:cs typeface="Calibri" pitchFamily="34" charset="0"/>
              </a:rPr>
              <a:t>E.g.</a:t>
            </a:r>
            <a:r>
              <a:rPr lang="en-US" sz="2200">
                <a:solidFill>
                  <a:srgbClr val="7030A0"/>
                </a:solidFill>
                <a:latin typeface="Calibri" pitchFamily="34" charset="0"/>
                <a:cs typeface="Calibri" pitchFamily="34" charset="0"/>
              </a:rPr>
              <a:t>, </a:t>
            </a:r>
            <a:r>
              <a:rPr lang="en-US" sz="2200" smtClean="0">
                <a:solidFill>
                  <a:srgbClr val="7030A0"/>
                </a:solidFill>
                <a:latin typeface="Calibri" pitchFamily="34" charset="0"/>
                <a:cs typeface="Calibri" pitchFamily="34" charset="0"/>
              </a:rPr>
              <a:t>An </a:t>
            </a:r>
            <a:r>
              <a:rPr lang="en-US" sz="2200">
                <a:solidFill>
                  <a:srgbClr val="7030A0"/>
                </a:solidFill>
                <a:latin typeface="Calibri" pitchFamily="34" charset="0"/>
                <a:cs typeface="Calibri" pitchFamily="34" charset="0"/>
              </a:rPr>
              <a:t>insurance company wants to build a decision tree to </a:t>
            </a:r>
            <a:r>
              <a:rPr lang="en-US" sz="2200" b="1">
                <a:solidFill>
                  <a:srgbClr val="7030A0"/>
                </a:solidFill>
                <a:latin typeface="Calibri" pitchFamily="34" charset="0"/>
                <a:cs typeface="Calibri" pitchFamily="34" charset="0"/>
              </a:rPr>
              <a:t>predict customer income</a:t>
            </a:r>
            <a:r>
              <a:rPr lang="en-US" sz="2200">
                <a:solidFill>
                  <a:srgbClr val="7030A0"/>
                </a:solidFill>
                <a:latin typeface="Calibri" pitchFamily="34" charset="0"/>
                <a:cs typeface="Calibri" pitchFamily="34" charset="0"/>
              </a:rPr>
              <a:t> based on occupation, </a:t>
            </a:r>
            <a:r>
              <a:rPr lang="en-US" sz="2200" smtClean="0">
                <a:solidFill>
                  <a:srgbClr val="7030A0"/>
                </a:solidFill>
                <a:latin typeface="Calibri" pitchFamily="34" charset="0"/>
                <a:cs typeface="Calibri" pitchFamily="34" charset="0"/>
              </a:rPr>
              <a:t>product, </a:t>
            </a:r>
            <a:r>
              <a:rPr lang="en-US" sz="2200">
                <a:solidFill>
                  <a:srgbClr val="7030A0"/>
                </a:solidFill>
                <a:latin typeface="Calibri" pitchFamily="34" charset="0"/>
                <a:cs typeface="Calibri" pitchFamily="34" charset="0"/>
              </a:rPr>
              <a:t>and various other variables. In this case, we are predicting </a:t>
            </a:r>
            <a:r>
              <a:rPr lang="en-US" sz="2200" smtClean="0">
                <a:solidFill>
                  <a:srgbClr val="7030A0"/>
                </a:solidFill>
                <a:latin typeface="Calibri" pitchFamily="34" charset="0"/>
                <a:cs typeface="Calibri" pitchFamily="34" charset="0"/>
              </a:rPr>
              <a:t>values </a:t>
            </a:r>
            <a:r>
              <a:rPr lang="en-US" sz="2200">
                <a:solidFill>
                  <a:srgbClr val="7030A0"/>
                </a:solidFill>
                <a:latin typeface="Calibri" pitchFamily="34" charset="0"/>
                <a:cs typeface="Calibri" pitchFamily="34" charset="0"/>
              </a:rPr>
              <a:t>for </a:t>
            </a:r>
            <a:r>
              <a:rPr lang="en-US" sz="2200" smtClean="0">
                <a:solidFill>
                  <a:srgbClr val="7030A0"/>
                </a:solidFill>
                <a:latin typeface="Calibri" pitchFamily="34" charset="0"/>
                <a:cs typeface="Calibri" pitchFamily="34" charset="0"/>
              </a:rPr>
              <a:t>a continuous </a:t>
            </a:r>
            <a:r>
              <a:rPr lang="en-US" sz="2200">
                <a:solidFill>
                  <a:srgbClr val="7030A0"/>
                </a:solidFill>
                <a:latin typeface="Calibri" pitchFamily="34" charset="0"/>
                <a:cs typeface="Calibri" pitchFamily="34" charset="0"/>
              </a:rPr>
              <a:t>variable.</a:t>
            </a:r>
          </a:p>
        </p:txBody>
      </p:sp>
      <p:sp>
        <p:nvSpPr>
          <p:cNvPr id="4" name="TextBox 3"/>
          <p:cNvSpPr txBox="1"/>
          <p:nvPr/>
        </p:nvSpPr>
        <p:spPr>
          <a:xfrm>
            <a:off x="5638800" y="6334780"/>
            <a:ext cx="3124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i="1" smtClean="0">
                <a:solidFill>
                  <a:srgbClr val="00B050"/>
                </a:solidFill>
              </a:rPr>
              <a:t>just for illustration purpose</a:t>
            </a:r>
          </a:p>
          <a:p>
            <a:pPr algn="r"/>
            <a:r>
              <a:rPr lang="en-US" sz="1400" i="1" smtClean="0">
                <a:solidFill>
                  <a:srgbClr val="00B050"/>
                </a:solidFill>
              </a:rPr>
              <a:t>- A target variable ranging from 1 to 10</a:t>
            </a:r>
            <a:endParaRPr lang="en-US" sz="1400" i="1">
              <a:solidFill>
                <a:srgbClr val="00B050"/>
              </a:solidFill>
            </a:endParaRPr>
          </a:p>
        </p:txBody>
      </p:sp>
      <p:pic>
        <p:nvPicPr>
          <p:cNvPr id="1026" name="Picture 2" descr="Mastering Machine Learning with R"/>
          <p:cNvPicPr>
            <a:picLocks noChangeAspect="1" noChangeArrowheads="1"/>
          </p:cNvPicPr>
          <p:nvPr/>
        </p:nvPicPr>
        <p:blipFill>
          <a:blip r:embed="rId3">
            <a:extLst>
              <a:ext uri="{28A0092B-C50C-407E-A947-70E740481C1C}">
                <a14:useLocalDpi xmlns:a14="http://schemas.microsoft.com/office/drawing/2010/main" val="0"/>
              </a:ext>
            </a:extLst>
          </a:blip>
          <a:srcRect l="9951" t="10919" r="7320" b="8046"/>
          <a:stretch>
            <a:fillRect/>
          </a:stretch>
        </p:blipFill>
        <p:spPr bwMode="auto">
          <a:xfrm>
            <a:off x="5334000" y="3733407"/>
            <a:ext cx="3810000" cy="255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563427"/>
      </p:ext>
    </p:extLst>
  </p:cSld>
  <p:clrMapOvr>
    <a:masterClrMapping/>
  </p:clrMapOvr>
  <p:transition/>
  <p:timing/>
</p:sld>
</file>

<file path=ppt/slides/slide3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Terminology</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0753" y="1981200"/>
            <a:ext cx="5247048"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89367" y="1658804"/>
            <a:ext cx="3596833"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2400" b="1">
                <a:solidFill>
                  <a:srgbClr val="477D59"/>
                </a:solidFill>
                <a:latin typeface="Calibri" pitchFamily="34" charset="0"/>
                <a:cs typeface="Calibri" pitchFamily="34" charset="0"/>
              </a:rPr>
              <a:t>Root Node</a:t>
            </a:r>
            <a:r>
              <a:rPr lang="en-US" sz="2400">
                <a:solidFill>
                  <a:srgbClr val="477D59"/>
                </a:solidFill>
                <a:latin typeface="Calibri" pitchFamily="34" charset="0"/>
                <a:cs typeface="Calibri" pitchFamily="34" charset="0"/>
              </a:rPr>
              <a:t>: </a:t>
            </a:r>
            <a:r>
              <a:rPr lang="en-US" sz="2400" smtClean="0">
                <a:solidFill>
                  <a:srgbClr val="477D59"/>
                </a:solidFill>
                <a:latin typeface="Calibri" pitchFamily="34" charset="0"/>
                <a:cs typeface="Calibri" pitchFamily="34" charset="0"/>
              </a:rPr>
              <a:t>Represents entire population or sample.</a:t>
            </a:r>
            <a:endParaRPr lang="en-US" sz="2400">
              <a:solidFill>
                <a:srgbClr val="477D59"/>
              </a:solidFill>
              <a:latin typeface="Calibri" pitchFamily="34" charset="0"/>
              <a:cs typeface="Calibri" pitchFamily="34" charset="0"/>
            </a:endParaRPr>
          </a:p>
          <a:p>
            <a:pPr marL="342900" indent="-342900">
              <a:buFont typeface="+mj-lt"/>
              <a:buAutoNum type="arabicPeriod"/>
            </a:pPr>
            <a:r>
              <a:rPr lang="en-US" sz="2400" b="1">
                <a:solidFill>
                  <a:srgbClr val="477D59"/>
                </a:solidFill>
                <a:latin typeface="Calibri" pitchFamily="34" charset="0"/>
                <a:cs typeface="Calibri" pitchFamily="34" charset="0"/>
              </a:rPr>
              <a:t>Splitting</a:t>
            </a:r>
            <a:r>
              <a:rPr lang="en-US" sz="2400">
                <a:solidFill>
                  <a:srgbClr val="477D59"/>
                </a:solidFill>
                <a:latin typeface="Calibri" pitchFamily="34" charset="0"/>
                <a:cs typeface="Calibri" pitchFamily="34" charset="0"/>
              </a:rPr>
              <a:t>: </a:t>
            </a:r>
            <a:r>
              <a:rPr lang="en-US" sz="2400" smtClean="0">
                <a:solidFill>
                  <a:srgbClr val="477D59"/>
                </a:solidFill>
                <a:latin typeface="Calibri" pitchFamily="34" charset="0"/>
                <a:cs typeface="Calibri" pitchFamily="34" charset="0"/>
              </a:rPr>
              <a:t>Dividing </a:t>
            </a:r>
            <a:r>
              <a:rPr lang="en-US" sz="2400">
                <a:solidFill>
                  <a:srgbClr val="477D59"/>
                </a:solidFill>
                <a:latin typeface="Calibri" pitchFamily="34" charset="0"/>
                <a:cs typeface="Calibri" pitchFamily="34" charset="0"/>
              </a:rPr>
              <a:t>a node into two or more </a:t>
            </a:r>
            <a:r>
              <a:rPr lang="en-US" sz="2400" smtClean="0">
                <a:solidFill>
                  <a:srgbClr val="477D59"/>
                </a:solidFill>
                <a:latin typeface="Calibri" pitchFamily="34" charset="0"/>
                <a:cs typeface="Calibri" pitchFamily="34" charset="0"/>
              </a:rPr>
              <a:t>sub-nodes</a:t>
            </a:r>
            <a:endParaRPr lang="en-US" sz="2400">
              <a:solidFill>
                <a:srgbClr val="477D59"/>
              </a:solidFill>
              <a:latin typeface="Calibri" pitchFamily="34" charset="0"/>
              <a:cs typeface="Calibri" pitchFamily="34" charset="0"/>
            </a:endParaRPr>
          </a:p>
          <a:p>
            <a:pPr marL="342900" indent="-342900">
              <a:buFont typeface="+mj-lt"/>
              <a:buAutoNum type="arabicPeriod"/>
            </a:pPr>
            <a:r>
              <a:rPr lang="en-US" sz="2400" b="1">
                <a:solidFill>
                  <a:srgbClr val="477D59"/>
                </a:solidFill>
                <a:latin typeface="Calibri" pitchFamily="34" charset="0"/>
                <a:cs typeface="Calibri" pitchFamily="34" charset="0"/>
              </a:rPr>
              <a:t>Decision Node</a:t>
            </a:r>
            <a:r>
              <a:rPr lang="en-US" sz="2400">
                <a:solidFill>
                  <a:srgbClr val="477D59"/>
                </a:solidFill>
                <a:latin typeface="Calibri" pitchFamily="34" charset="0"/>
                <a:cs typeface="Calibri" pitchFamily="34" charset="0"/>
              </a:rPr>
              <a:t>: When a </a:t>
            </a:r>
            <a:r>
              <a:rPr lang="en-US" sz="2400" smtClean="0">
                <a:solidFill>
                  <a:srgbClr val="477D59"/>
                </a:solidFill>
                <a:latin typeface="Calibri" pitchFamily="34" charset="0"/>
                <a:cs typeface="Calibri" pitchFamily="34" charset="0"/>
              </a:rPr>
              <a:t>node </a:t>
            </a:r>
            <a:r>
              <a:rPr lang="en-US" sz="2400">
                <a:solidFill>
                  <a:srgbClr val="477D59"/>
                </a:solidFill>
                <a:latin typeface="Calibri" pitchFamily="34" charset="0"/>
                <a:cs typeface="Calibri" pitchFamily="34" charset="0"/>
              </a:rPr>
              <a:t>splits into further sub-nodes, </a:t>
            </a:r>
            <a:r>
              <a:rPr lang="en-US" sz="2400" smtClean="0">
                <a:solidFill>
                  <a:srgbClr val="477D59"/>
                </a:solidFill>
                <a:latin typeface="Calibri" pitchFamily="34" charset="0"/>
                <a:cs typeface="Calibri" pitchFamily="34" charset="0"/>
              </a:rPr>
              <a:t>it </a:t>
            </a:r>
            <a:r>
              <a:rPr lang="en-US" sz="2400">
                <a:solidFill>
                  <a:srgbClr val="477D59"/>
                </a:solidFill>
                <a:latin typeface="Calibri" pitchFamily="34" charset="0"/>
                <a:cs typeface="Calibri" pitchFamily="34" charset="0"/>
              </a:rPr>
              <a:t>is called decision </a:t>
            </a:r>
            <a:r>
              <a:rPr lang="en-US" sz="2400" smtClean="0">
                <a:solidFill>
                  <a:srgbClr val="477D59"/>
                </a:solidFill>
                <a:latin typeface="Calibri" pitchFamily="34" charset="0"/>
                <a:cs typeface="Calibri" pitchFamily="34" charset="0"/>
              </a:rPr>
              <a:t>node</a:t>
            </a:r>
            <a:endParaRPr lang="en-US" sz="2400">
              <a:solidFill>
                <a:srgbClr val="477D59"/>
              </a:solidFill>
              <a:latin typeface="Calibri" pitchFamily="34" charset="0"/>
              <a:cs typeface="Calibri" pitchFamily="34" charset="0"/>
            </a:endParaRPr>
          </a:p>
          <a:p>
            <a:pPr marL="342900" indent="-342900">
              <a:buFont typeface="+mj-lt"/>
              <a:buAutoNum type="arabicPeriod"/>
            </a:pPr>
            <a:r>
              <a:rPr lang="en-US" sz="2400" b="1" smtClean="0">
                <a:solidFill>
                  <a:srgbClr val="477D59"/>
                </a:solidFill>
                <a:latin typeface="Calibri" pitchFamily="34" charset="0"/>
                <a:cs typeface="Calibri" pitchFamily="34" charset="0"/>
              </a:rPr>
              <a:t>Leaf or </a:t>
            </a:r>
            <a:r>
              <a:rPr lang="en-US" sz="2400" b="1">
                <a:solidFill>
                  <a:srgbClr val="477D59"/>
                </a:solidFill>
                <a:latin typeface="Calibri" pitchFamily="34" charset="0"/>
                <a:cs typeface="Calibri" pitchFamily="34" charset="0"/>
              </a:rPr>
              <a:t>Terminal Node</a:t>
            </a:r>
            <a:r>
              <a:rPr lang="en-US" sz="2400">
                <a:solidFill>
                  <a:srgbClr val="477D59"/>
                </a:solidFill>
                <a:latin typeface="Calibri" pitchFamily="34" charset="0"/>
                <a:cs typeface="Calibri" pitchFamily="34" charset="0"/>
              </a:rPr>
              <a:t>: Nodes </a:t>
            </a:r>
            <a:r>
              <a:rPr lang="en-US" sz="2400" smtClean="0">
                <a:solidFill>
                  <a:srgbClr val="477D59"/>
                </a:solidFill>
                <a:latin typeface="Calibri" pitchFamily="34" charset="0"/>
                <a:cs typeface="Calibri" pitchFamily="34" charset="0"/>
              </a:rPr>
              <a:t>that do </a:t>
            </a:r>
            <a:r>
              <a:rPr lang="en-US" sz="2400">
                <a:solidFill>
                  <a:srgbClr val="477D59"/>
                </a:solidFill>
                <a:latin typeface="Calibri" pitchFamily="34" charset="0"/>
                <a:cs typeface="Calibri" pitchFamily="34" charset="0"/>
              </a:rPr>
              <a:t>not </a:t>
            </a:r>
            <a:r>
              <a:rPr lang="en-US" sz="2400" smtClean="0">
                <a:solidFill>
                  <a:srgbClr val="477D59"/>
                </a:solidFill>
                <a:latin typeface="Calibri" pitchFamily="34" charset="0"/>
                <a:cs typeface="Calibri" pitchFamily="34" charset="0"/>
              </a:rPr>
              <a:t>split</a:t>
            </a:r>
            <a:endParaRPr lang="en-US" sz="240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2145384503"/>
      </p:ext>
    </p:extLst>
  </p:cSld>
  <p:clrMapOvr>
    <a:masterClrMapping/>
  </p:clrMapOvr>
  <p:transition/>
  <p:timing/>
</p:sld>
</file>

<file path=ppt/slides/slide3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Terminology (Cont’d)</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Rectangle 1"/>
          <p:cNvSpPr/>
          <p:nvPr/>
        </p:nvSpPr>
        <p:spPr>
          <a:xfrm>
            <a:off x="304800" y="1752600"/>
            <a:ext cx="320040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5"/>
            </a:pPr>
            <a:r>
              <a:rPr lang="en-US" sz="2400" b="1" smtClean="0">
                <a:solidFill>
                  <a:srgbClr val="477D59"/>
                </a:solidFill>
                <a:latin typeface="Calibri" pitchFamily="34" charset="0"/>
                <a:cs typeface="Calibri" pitchFamily="34" charset="0"/>
              </a:rPr>
              <a:t>Pruning</a:t>
            </a:r>
            <a:r>
              <a:rPr lang="en-US" sz="2400">
                <a:solidFill>
                  <a:srgbClr val="477D59"/>
                </a:solidFill>
                <a:latin typeface="Calibri" pitchFamily="34" charset="0"/>
                <a:cs typeface="Calibri" pitchFamily="34" charset="0"/>
              </a:rPr>
              <a:t>: </a:t>
            </a:r>
            <a:r>
              <a:rPr lang="en-US" sz="2400" smtClean="0">
                <a:solidFill>
                  <a:srgbClr val="477D59"/>
                </a:solidFill>
                <a:latin typeface="Calibri" pitchFamily="34" charset="0"/>
                <a:cs typeface="Calibri" pitchFamily="34" charset="0"/>
              </a:rPr>
              <a:t>Removing </a:t>
            </a:r>
            <a:r>
              <a:rPr lang="en-US" sz="2400">
                <a:solidFill>
                  <a:srgbClr val="477D59"/>
                </a:solidFill>
                <a:latin typeface="Calibri" pitchFamily="34" charset="0"/>
                <a:cs typeface="Calibri" pitchFamily="34" charset="0"/>
              </a:rPr>
              <a:t>sub-nodes of a decision </a:t>
            </a:r>
            <a:r>
              <a:rPr lang="en-US" sz="2400" smtClean="0">
                <a:solidFill>
                  <a:srgbClr val="477D59"/>
                </a:solidFill>
                <a:latin typeface="Calibri" pitchFamily="34" charset="0"/>
                <a:cs typeface="Calibri" pitchFamily="34" charset="0"/>
              </a:rPr>
              <a:t>node.</a:t>
            </a:r>
            <a:endParaRPr lang="en-US" sz="2400">
              <a:solidFill>
                <a:srgbClr val="477D59"/>
              </a:solidFill>
              <a:latin typeface="Calibri" pitchFamily="34" charset="0"/>
              <a:cs typeface="Calibri" pitchFamily="34" charset="0"/>
            </a:endParaRPr>
          </a:p>
          <a:p>
            <a:pPr marL="342900" indent="-342900">
              <a:buFont typeface="+mj-lt"/>
              <a:buAutoNum type="arabicPeriod" startAt="5"/>
            </a:pPr>
            <a:r>
              <a:rPr lang="en-US" sz="2400" b="1">
                <a:solidFill>
                  <a:srgbClr val="477D59"/>
                </a:solidFill>
                <a:latin typeface="Calibri" pitchFamily="34" charset="0"/>
                <a:cs typeface="Calibri" pitchFamily="34" charset="0"/>
              </a:rPr>
              <a:t>Branch / Sub-Tree</a:t>
            </a:r>
            <a:r>
              <a:rPr lang="en-US" sz="2400">
                <a:solidFill>
                  <a:srgbClr val="477D59"/>
                </a:solidFill>
                <a:latin typeface="Calibri" pitchFamily="34" charset="0"/>
                <a:cs typeface="Calibri" pitchFamily="34" charset="0"/>
              </a:rPr>
              <a:t>: A </a:t>
            </a:r>
            <a:r>
              <a:rPr lang="en-US" sz="2400" smtClean="0">
                <a:solidFill>
                  <a:srgbClr val="477D59"/>
                </a:solidFill>
                <a:latin typeface="Calibri" pitchFamily="34" charset="0"/>
                <a:cs typeface="Calibri" pitchFamily="34" charset="0"/>
              </a:rPr>
              <a:t>sub-section </a:t>
            </a:r>
            <a:r>
              <a:rPr lang="en-US" sz="2400">
                <a:solidFill>
                  <a:srgbClr val="477D59"/>
                </a:solidFill>
                <a:latin typeface="Calibri" pitchFamily="34" charset="0"/>
                <a:cs typeface="Calibri" pitchFamily="34" charset="0"/>
              </a:rPr>
              <a:t>of entire tree is called branch or sub-tree.</a:t>
            </a:r>
          </a:p>
          <a:p>
            <a:pPr marL="342900" indent="-342900">
              <a:buFont typeface="+mj-lt"/>
              <a:buAutoNum type="arabicPeriod" startAt="5"/>
            </a:pPr>
            <a:r>
              <a:rPr lang="en-US" sz="2400" b="1">
                <a:solidFill>
                  <a:srgbClr val="477D59"/>
                </a:solidFill>
                <a:latin typeface="Calibri" pitchFamily="34" charset="0"/>
                <a:cs typeface="Calibri" pitchFamily="34" charset="0"/>
              </a:rPr>
              <a:t>Parent and Child </a:t>
            </a:r>
            <a:r>
              <a:rPr lang="en-US" sz="2400" b="1" smtClean="0">
                <a:solidFill>
                  <a:srgbClr val="477D59"/>
                </a:solidFill>
                <a:latin typeface="Calibri" pitchFamily="34" charset="0"/>
                <a:cs typeface="Calibri" pitchFamily="34" charset="0"/>
              </a:rPr>
              <a:t>Node</a:t>
            </a:r>
            <a:endParaRPr lang="en-US" sz="2400">
              <a:solidFill>
                <a:srgbClr val="477D59"/>
              </a:solidFill>
              <a:latin typeface="Calibri" pitchFamily="34" charset="0"/>
              <a:cs typeface="Calibri"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0753" y="1981200"/>
            <a:ext cx="5247048"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880198"/>
      </p:ext>
    </p:extLst>
  </p:cSld>
  <p:clrMapOvr>
    <a:masterClrMapping/>
  </p:clrMapOvr>
  <p:transition/>
  <p:timing/>
</p:sld>
</file>

<file path=ppt/slides/slide3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941387"/>
          </a:xfrm>
        </p:spPr>
        <p:txBody>
          <a:bodyPr>
            <a:normAutofit/>
          </a:bodyPr>
          <a:lstStyle/>
          <a:p>
            <a:r>
              <a:rPr lang="en-US" smtClean="0"/>
              <a:t>Advantages of Decision Tree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371600"/>
            <a:ext cx="8458200" cy="553997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ts val="600"/>
              </a:spcBef>
              <a:spcAft>
                <a:spcPts val="600"/>
              </a:spcAft>
              <a:buFont typeface="+mj-lt"/>
              <a:buAutoNum type="arabicPeriod"/>
            </a:pPr>
            <a:r>
              <a:rPr lang="en-US" sz="2400" b="1" smtClean="0">
                <a:solidFill>
                  <a:srgbClr val="477D59"/>
                </a:solidFill>
                <a:latin typeface="Calibri" pitchFamily="34" charset="0"/>
                <a:cs typeface="Calibri" pitchFamily="34" charset="0"/>
              </a:rPr>
              <a:t>Easy </a:t>
            </a:r>
            <a:r>
              <a:rPr lang="en-US" sz="2400" b="1">
                <a:solidFill>
                  <a:srgbClr val="477D59"/>
                </a:solidFill>
                <a:latin typeface="Calibri" pitchFamily="34" charset="0"/>
                <a:cs typeface="Calibri" pitchFamily="34" charset="0"/>
              </a:rPr>
              <a:t>to </a:t>
            </a:r>
            <a:r>
              <a:rPr lang="en-US" sz="2400" b="1" smtClean="0">
                <a:solidFill>
                  <a:srgbClr val="477D59"/>
                </a:solidFill>
                <a:latin typeface="Calibri" pitchFamily="34" charset="0"/>
                <a:cs typeface="Calibri" pitchFamily="34" charset="0"/>
              </a:rPr>
              <a:t>understand with graphical illustration</a:t>
            </a:r>
            <a:endParaRPr lang="en-US" sz="2400" smtClean="0">
              <a:solidFill>
                <a:srgbClr val="477D59"/>
              </a:solidFill>
              <a:latin typeface="Calibri" pitchFamily="34" charset="0"/>
              <a:cs typeface="Calibri" pitchFamily="34" charset="0"/>
            </a:endParaRPr>
          </a:p>
          <a:p>
            <a:pPr marL="342900" indent="-342900">
              <a:spcBef>
                <a:spcPts val="600"/>
              </a:spcBef>
              <a:spcAft>
                <a:spcPts val="600"/>
              </a:spcAft>
              <a:buFont typeface="+mj-lt"/>
              <a:buAutoNum type="arabicPeriod"/>
            </a:pPr>
            <a:r>
              <a:rPr lang="en-US" sz="2400" b="1" smtClean="0">
                <a:solidFill>
                  <a:srgbClr val="477D59"/>
                </a:solidFill>
                <a:latin typeface="Calibri" pitchFamily="34" charset="0"/>
                <a:cs typeface="Calibri" pitchFamily="34" charset="0"/>
              </a:rPr>
              <a:t>Useful </a:t>
            </a:r>
            <a:r>
              <a:rPr lang="en-US" sz="2400" b="1">
                <a:solidFill>
                  <a:srgbClr val="477D59"/>
                </a:solidFill>
                <a:latin typeface="Calibri" pitchFamily="34" charset="0"/>
                <a:cs typeface="Calibri" pitchFamily="34" charset="0"/>
              </a:rPr>
              <a:t>in </a:t>
            </a:r>
            <a:r>
              <a:rPr lang="en-US" sz="2400" b="1" smtClean="0">
                <a:solidFill>
                  <a:srgbClr val="477D59"/>
                </a:solidFill>
                <a:latin typeface="Calibri" pitchFamily="34" charset="0"/>
                <a:cs typeface="Calibri" pitchFamily="34" charset="0"/>
              </a:rPr>
              <a:t>data exploration</a:t>
            </a:r>
            <a:r>
              <a:rPr lang="en-US" sz="2400">
                <a:solidFill>
                  <a:srgbClr val="477D59"/>
                </a:solidFill>
                <a:latin typeface="Calibri" pitchFamily="34" charset="0"/>
                <a:cs typeface="Calibri" pitchFamily="34" charset="0"/>
              </a:rPr>
              <a:t>: </a:t>
            </a:r>
            <a:r>
              <a:rPr lang="en-US" sz="2400" smtClean="0">
                <a:solidFill>
                  <a:srgbClr val="477D59"/>
                </a:solidFill>
                <a:latin typeface="Calibri" pitchFamily="34" charset="0"/>
                <a:cs typeface="Calibri" pitchFamily="34" charset="0"/>
              </a:rPr>
              <a:t>Decision tree is one </a:t>
            </a:r>
            <a:r>
              <a:rPr lang="en-US" sz="2400">
                <a:solidFill>
                  <a:srgbClr val="477D59"/>
                </a:solidFill>
                <a:latin typeface="Calibri" pitchFamily="34" charset="0"/>
                <a:cs typeface="Calibri" pitchFamily="34" charset="0"/>
              </a:rPr>
              <a:t>of the fastest </a:t>
            </a:r>
            <a:r>
              <a:rPr lang="en-US" sz="2400" smtClean="0">
                <a:solidFill>
                  <a:srgbClr val="477D59"/>
                </a:solidFill>
                <a:latin typeface="Calibri" pitchFamily="34" charset="0"/>
                <a:cs typeface="Calibri" pitchFamily="34" charset="0"/>
              </a:rPr>
              <a:t>ways </a:t>
            </a:r>
            <a:r>
              <a:rPr lang="en-US" sz="2400">
                <a:solidFill>
                  <a:srgbClr val="477D59"/>
                </a:solidFill>
                <a:latin typeface="Calibri" pitchFamily="34" charset="0"/>
                <a:cs typeface="Calibri" pitchFamily="34" charset="0"/>
              </a:rPr>
              <a:t>to identify most significant variables and relation between two or more </a:t>
            </a:r>
            <a:r>
              <a:rPr lang="en-US" sz="2400" smtClean="0">
                <a:solidFill>
                  <a:srgbClr val="477D59"/>
                </a:solidFill>
                <a:latin typeface="Calibri" pitchFamily="34" charset="0"/>
                <a:cs typeface="Calibri" pitchFamily="34" charset="0"/>
              </a:rPr>
              <a:t>variables </a:t>
            </a:r>
            <a:endParaRPr lang="en-US" sz="2400">
              <a:solidFill>
                <a:srgbClr val="477D59"/>
              </a:solidFill>
              <a:latin typeface="Calibri" pitchFamily="34" charset="0"/>
              <a:cs typeface="Calibri" pitchFamily="34" charset="0"/>
            </a:endParaRPr>
          </a:p>
          <a:p>
            <a:pPr marL="342900" indent="-342900">
              <a:spcBef>
                <a:spcPts val="600"/>
              </a:spcBef>
              <a:spcAft>
                <a:spcPts val="600"/>
              </a:spcAft>
              <a:buFont typeface="+mj-lt"/>
              <a:buAutoNum type="arabicPeriod"/>
            </a:pPr>
            <a:r>
              <a:rPr lang="en-US" sz="2400" b="1" smtClean="0">
                <a:solidFill>
                  <a:srgbClr val="477D59"/>
                </a:solidFill>
                <a:latin typeface="Calibri" pitchFamily="34" charset="0"/>
                <a:cs typeface="Calibri" pitchFamily="34" charset="0"/>
              </a:rPr>
              <a:t>Data </a:t>
            </a:r>
            <a:r>
              <a:rPr lang="en-US" sz="2400" b="1">
                <a:solidFill>
                  <a:srgbClr val="477D59"/>
                </a:solidFill>
                <a:latin typeface="Calibri" pitchFamily="34" charset="0"/>
                <a:cs typeface="Calibri" pitchFamily="34" charset="0"/>
              </a:rPr>
              <a:t>type is not a constraint</a:t>
            </a:r>
            <a:r>
              <a:rPr lang="en-US" sz="2400">
                <a:solidFill>
                  <a:srgbClr val="477D59"/>
                </a:solidFill>
                <a:latin typeface="Calibri" pitchFamily="34" charset="0"/>
                <a:cs typeface="Calibri" pitchFamily="34" charset="0"/>
              </a:rPr>
              <a:t>: It can handle both numerical and categorical </a:t>
            </a:r>
            <a:r>
              <a:rPr lang="en-US" sz="2400" smtClean="0">
                <a:solidFill>
                  <a:srgbClr val="477D59"/>
                </a:solidFill>
                <a:latin typeface="Calibri" pitchFamily="34" charset="0"/>
                <a:cs typeface="Calibri" pitchFamily="34" charset="0"/>
              </a:rPr>
              <a:t>variables for both predictor and response</a:t>
            </a:r>
            <a:endParaRPr lang="en-US" sz="2400">
              <a:solidFill>
                <a:srgbClr val="477D59"/>
              </a:solidFill>
              <a:latin typeface="Calibri" pitchFamily="34" charset="0"/>
              <a:cs typeface="Calibri" pitchFamily="34" charset="0"/>
            </a:endParaRPr>
          </a:p>
          <a:p>
            <a:pPr marL="342900" indent="-342900">
              <a:spcBef>
                <a:spcPts val="600"/>
              </a:spcBef>
              <a:spcAft>
                <a:spcPts val="600"/>
              </a:spcAft>
              <a:buFont typeface="+mj-lt"/>
              <a:buAutoNum type="arabicPeriod"/>
            </a:pPr>
            <a:r>
              <a:rPr lang="en-US" sz="2400" b="1" smtClean="0">
                <a:solidFill>
                  <a:srgbClr val="477D59"/>
                </a:solidFill>
                <a:latin typeface="Calibri" pitchFamily="34" charset="0"/>
                <a:cs typeface="Calibri" pitchFamily="34" charset="0"/>
              </a:rPr>
              <a:t>Non-Parametric </a:t>
            </a:r>
            <a:r>
              <a:rPr lang="en-US" sz="2400" b="1">
                <a:solidFill>
                  <a:srgbClr val="477D59"/>
                </a:solidFill>
                <a:latin typeface="Calibri" pitchFamily="34" charset="0"/>
                <a:cs typeface="Calibri" pitchFamily="34" charset="0"/>
              </a:rPr>
              <a:t>Method</a:t>
            </a:r>
            <a:r>
              <a:rPr lang="en-US" sz="2400">
                <a:solidFill>
                  <a:srgbClr val="477D59"/>
                </a:solidFill>
                <a:latin typeface="Calibri" pitchFamily="34" charset="0"/>
                <a:cs typeface="Calibri" pitchFamily="34" charset="0"/>
              </a:rPr>
              <a:t>: Decision tree is considered to be a non-parametric </a:t>
            </a:r>
            <a:r>
              <a:rPr lang="en-US" sz="2400" smtClean="0">
                <a:solidFill>
                  <a:srgbClr val="477D59"/>
                </a:solidFill>
                <a:latin typeface="Calibri" pitchFamily="34" charset="0"/>
                <a:cs typeface="Calibri" pitchFamily="34" charset="0"/>
              </a:rPr>
              <a:t>method</a:t>
            </a:r>
          </a:p>
          <a:p>
            <a:pPr marL="800100" lvl="1" indent="-342900">
              <a:spcBef>
                <a:spcPts val="600"/>
              </a:spcBef>
              <a:spcAft>
                <a:spcPts val="600"/>
              </a:spcAft>
              <a:buFont typeface="Wingdings" panose="05000000000000000000" pitchFamily="2" charset="2"/>
              <a:buChar char="ü"/>
            </a:pPr>
            <a:r>
              <a:rPr lang="en-US" sz="2000" smtClean="0">
                <a:solidFill>
                  <a:srgbClr val="477D59"/>
                </a:solidFill>
                <a:latin typeface="Calibri" pitchFamily="34" charset="0"/>
                <a:cs typeface="Calibri" pitchFamily="34" charset="0"/>
              </a:rPr>
              <a:t>This </a:t>
            </a:r>
            <a:r>
              <a:rPr lang="en-US" sz="2000">
                <a:solidFill>
                  <a:srgbClr val="477D59"/>
                </a:solidFill>
                <a:latin typeface="Calibri" pitchFamily="34" charset="0"/>
                <a:cs typeface="Calibri" pitchFamily="34" charset="0"/>
              </a:rPr>
              <a:t>means that decision trees assume neither a </a:t>
            </a:r>
            <a:r>
              <a:rPr lang="en-US" sz="2000" smtClean="0">
                <a:solidFill>
                  <a:srgbClr val="477D59"/>
                </a:solidFill>
                <a:latin typeface="Calibri" pitchFamily="34" charset="0"/>
                <a:cs typeface="Calibri" pitchFamily="34" charset="0"/>
              </a:rPr>
              <a:t>specific distribution nor a structure tuned by parameters</a:t>
            </a:r>
          </a:p>
          <a:p>
            <a:pPr marL="342900" indent="-342900">
              <a:spcBef>
                <a:spcPts val="600"/>
              </a:spcBef>
              <a:spcAft>
                <a:spcPts val="600"/>
              </a:spcAft>
              <a:buFont typeface="+mj-lt"/>
              <a:buAutoNum type="arabicPeriod"/>
            </a:pPr>
            <a:r>
              <a:rPr lang="en-US" sz="2400" smtClean="0">
                <a:solidFill>
                  <a:srgbClr val="477D59"/>
                </a:solidFill>
                <a:latin typeface="Calibri" pitchFamily="34" charset="0"/>
                <a:cs typeface="Calibri" pitchFamily="34" charset="0"/>
              </a:rPr>
              <a:t>Some people believe that</a:t>
            </a:r>
            <a:r>
              <a:rPr lang="en-US" sz="2400" b="1" smtClean="0">
                <a:solidFill>
                  <a:srgbClr val="477D59"/>
                </a:solidFill>
                <a:latin typeface="Calibri" pitchFamily="34" charset="0"/>
                <a:cs typeface="Calibri" pitchFamily="34" charset="0"/>
              </a:rPr>
              <a:t> decision trees more closely mirror human decision-making</a:t>
            </a:r>
            <a:r>
              <a:rPr lang="en-US" sz="2400">
                <a:solidFill>
                  <a:srgbClr val="477D59"/>
                </a:solidFill>
                <a:latin typeface="Calibri" pitchFamily="34" charset="0"/>
                <a:cs typeface="Calibri" pitchFamily="34" charset="0"/>
              </a:rPr>
              <a:t> </a:t>
            </a:r>
            <a:r>
              <a:rPr lang="en-US" sz="2400" smtClean="0">
                <a:solidFill>
                  <a:srgbClr val="477D59"/>
                </a:solidFill>
                <a:latin typeface="Calibri" pitchFamily="34" charset="0"/>
                <a:cs typeface="Calibri" pitchFamily="34" charset="0"/>
              </a:rPr>
              <a:t>than the linear regression and other classification approaches</a:t>
            </a:r>
            <a:endParaRPr lang="en-US" sz="240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3021270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Disadvantages of Decision Tree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676400"/>
            <a:ext cx="8458200"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2400" b="1" smtClean="0">
                <a:solidFill>
                  <a:srgbClr val="FF0000"/>
                </a:solidFill>
                <a:latin typeface="Calibri" pitchFamily="34" charset="0"/>
                <a:cs typeface="Calibri" pitchFamily="34" charset="0"/>
              </a:rPr>
              <a:t>Generally, trees do not have the same level of predictive accuracy as other prediction models</a:t>
            </a:r>
            <a:br>
              <a:rPr lang="en-US" sz="2400" b="1" smtClean="0">
                <a:solidFill>
                  <a:srgbClr val="477D59"/>
                </a:solidFill>
                <a:latin typeface="Calibri" pitchFamily="34" charset="0"/>
                <a:cs typeface="Calibri" pitchFamily="34" charset="0"/>
              </a:rPr>
            </a:br>
            <a:endParaRPr lang="en-US" sz="2400" smtClean="0">
              <a:solidFill>
                <a:srgbClr val="477D59"/>
              </a:solidFill>
              <a:latin typeface="Calibri" pitchFamily="34" charset="0"/>
              <a:cs typeface="Calibri" pitchFamily="34" charset="0"/>
            </a:endParaRPr>
          </a:p>
          <a:p>
            <a:pPr marL="342900" indent="-342900">
              <a:buFont typeface="+mj-lt"/>
              <a:buAutoNum type="arabicPeriod"/>
            </a:pPr>
            <a:r>
              <a:rPr lang="en-US" sz="2400" b="1" smtClean="0">
                <a:solidFill>
                  <a:srgbClr val="477D59"/>
                </a:solidFill>
                <a:latin typeface="Calibri" pitchFamily="34" charset="0"/>
                <a:cs typeface="Calibri" pitchFamily="34" charset="0"/>
              </a:rPr>
              <a:t>Trees can have high variance</a:t>
            </a:r>
            <a:br>
              <a:rPr lang="en-US" sz="2400" smtClean="0">
                <a:solidFill>
                  <a:srgbClr val="477D59"/>
                </a:solidFill>
                <a:latin typeface="Calibri" pitchFamily="34" charset="0"/>
                <a:cs typeface="Calibri" pitchFamily="34" charset="0"/>
              </a:rPr>
            </a:br>
            <a:r>
              <a:rPr lang="en-US" sz="2400" smtClean="0">
                <a:solidFill>
                  <a:srgbClr val="477D59"/>
                </a:solidFill>
                <a:latin typeface="Calibri" pitchFamily="34" charset="0"/>
                <a:cs typeface="Calibri" pitchFamily="34" charset="0"/>
              </a:rPr>
              <a:t>- A small change in the data can cause a large change in the estimated tree</a:t>
            </a:r>
            <a:endParaRPr lang="en-US" sz="2400">
              <a:solidFill>
                <a:srgbClr val="477D59"/>
              </a:solidFill>
              <a:latin typeface="Calibri" pitchFamily="34" charset="0"/>
              <a:cs typeface="Calibri" pitchFamily="34" charset="0"/>
            </a:endParaRPr>
          </a:p>
        </p:txBody>
      </p:sp>
    </p:spTree>
    <p:extLst>
      <p:ext uri="{BB962C8B-B14F-4D97-AF65-F5344CB8AC3E}">
        <p14:creationId xmlns:p14="http://schemas.microsoft.com/office/powerpoint/2010/main" val="3199915603"/>
      </p:ext>
    </p:extLst>
  </p:cSld>
  <p:clrMapOvr>
    <a:masterClrMapping/>
  </p:clrMapOvr>
  <p:transition/>
  <p:timing/>
</p:sld>
</file>

<file path=ppt/slides/slide3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368</a:t>
            </a:fld>
            <a:endParaRPr lang="en-US"/>
          </a:p>
        </p:txBody>
      </p:sp>
      <p:sp>
        <p:nvSpPr>
          <p:cNvPr id="3" name="Title 2"/>
          <p:cNvSpPr>
            <a:spLocks noGrp="1"/>
          </p:cNvSpPr>
          <p:nvPr>
            <p:ph type="title"/>
          </p:nvPr>
        </p:nvSpPr>
        <p:spPr/>
        <p:txBody>
          <a:bodyPr/>
          <a:lstStyle/>
          <a:p>
            <a:r>
              <a:rPr lang="en-US" smtClean="0"/>
              <a:t>Another Illustration of Decision Tree</a:t>
            </a:r>
            <a:endParaRPr lang="en-US"/>
          </a:p>
        </p:txBody>
      </p:sp>
      <p:pic>
        <p:nvPicPr>
          <p:cNvPr id="5" name="Picture 4"/>
          <p:cNvPicPr>
            <a:picLocks noChangeAspect="1"/>
          </p:cNvPicPr>
          <p:nvPr/>
        </p:nvPicPr>
        <p:blipFill>
          <a:blip r:embed="rId2"/>
          <a:stretch>
            <a:fillRect/>
          </a:stretch>
        </p:blipFill>
        <p:spPr>
          <a:xfrm>
            <a:off x="381000" y="1981200"/>
            <a:ext cx="4308280" cy="4400550"/>
          </a:xfrm>
          <a:prstGeom prst="rect">
            <a:avLst/>
          </a:prstGeom>
        </p:spPr>
      </p:pic>
      <p:pic>
        <p:nvPicPr>
          <p:cNvPr id="6" name="Picture 5"/>
          <p:cNvPicPr>
            <a:picLocks noChangeAspect="1"/>
          </p:cNvPicPr>
          <p:nvPr/>
        </p:nvPicPr>
        <p:blipFill>
          <a:blip r:embed="rId3"/>
          <a:stretch>
            <a:fillRect/>
          </a:stretch>
        </p:blipFill>
        <p:spPr>
          <a:xfrm>
            <a:off x="4953000" y="2016303"/>
            <a:ext cx="3657600" cy="3936401"/>
          </a:xfrm>
          <a:prstGeom prst="rect">
            <a:avLst/>
          </a:prstGeom>
        </p:spPr>
      </p:pic>
    </p:spTree>
    <p:extLst>
      <p:ext uri="{BB962C8B-B14F-4D97-AF65-F5344CB8AC3E}">
        <p14:creationId xmlns:p14="http://schemas.microsoft.com/office/powerpoint/2010/main" val="566472614"/>
      </p:ext>
    </p:extLst>
  </p:cSld>
  <p:clrMapOvr>
    <a:masterClrMapping/>
  </p:clrMapOvr>
  <p:transition/>
  <p:timing/>
</p:sld>
</file>

<file path=ppt/slides/slide3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369</a:t>
            </a:fld>
            <a:endParaRPr lang="en-US"/>
          </a:p>
        </p:txBody>
      </p:sp>
      <p:sp>
        <p:nvSpPr>
          <p:cNvPr id="3" name="Title 2"/>
          <p:cNvSpPr>
            <a:spLocks noGrp="1"/>
          </p:cNvSpPr>
          <p:nvPr>
            <p:ph type="title"/>
          </p:nvPr>
        </p:nvSpPr>
        <p:spPr/>
        <p:txBody>
          <a:bodyPr/>
          <a:lstStyle/>
          <a:p>
            <a:r>
              <a:rPr lang="en-US"/>
              <a:t>Another Illustration of Decision Tree</a:t>
            </a:r>
          </a:p>
        </p:txBody>
      </p:sp>
      <p:pic>
        <p:nvPicPr>
          <p:cNvPr id="5" name="Picture 4"/>
          <p:cNvPicPr>
            <a:picLocks noChangeAspect="1"/>
          </p:cNvPicPr>
          <p:nvPr/>
        </p:nvPicPr>
        <p:blipFill>
          <a:blip r:embed="rId2"/>
          <a:stretch>
            <a:fillRect/>
          </a:stretch>
        </p:blipFill>
        <p:spPr>
          <a:xfrm>
            <a:off x="3657600" y="1813334"/>
            <a:ext cx="4419600" cy="4700089"/>
          </a:xfrm>
          <a:prstGeom prst="rect">
            <a:avLst/>
          </a:prstGeom>
        </p:spPr>
      </p:pic>
      <p:sp>
        <p:nvSpPr>
          <p:cNvPr id="6" name="TextBox 5"/>
          <p:cNvSpPr txBox="1"/>
          <p:nvPr/>
        </p:nvSpPr>
        <p:spPr>
          <a:xfrm>
            <a:off x="304800" y="1905000"/>
            <a:ext cx="35052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Trees cannot look like this</a:t>
            </a:r>
          </a:p>
        </p:txBody>
      </p:sp>
    </p:spTree>
    <p:extLst>
      <p:ext uri="{BB962C8B-B14F-4D97-AF65-F5344CB8AC3E}">
        <p14:creationId xmlns:p14="http://schemas.microsoft.com/office/powerpoint/2010/main" val="4262897373"/>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228600" y="358914"/>
            <a:ext cx="8686800" cy="6155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3400" smtClean="0">
                <a:solidFill>
                  <a:srgbClr val="7030A0"/>
                </a:solidFill>
              </a:rPr>
              <a:t>Design View for the Table TblBrewers</a:t>
            </a:r>
            <a:endParaRPr lang="en-US" sz="3400">
              <a:solidFill>
                <a:srgbClr val="005828"/>
              </a:solidFill>
              <a:latin typeface="Calibri" pitchFamily="34" charset="0"/>
              <a:ea typeface="+mj-ea"/>
              <a:cs typeface="Calibri" pitchFamily="34" charset="0"/>
            </a:endParaRPr>
          </a:p>
        </p:txBody>
      </p:sp>
      <p:sp>
        <p:nvSpPr>
          <p:cNvPr id="5" name="Rectangle 4"/>
          <p:cNvSpPr/>
          <p:nvPr/>
        </p:nvSpPr>
        <p:spPr>
          <a:xfrm>
            <a:off x="357554" y="5830233"/>
            <a:ext cx="8686800"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smtClean="0">
                <a:solidFill>
                  <a:srgbClr val="005828"/>
                </a:solidFill>
                <a:latin typeface="Calibri" pitchFamily="34" charset="0"/>
                <a:ea typeface="+mj-ea"/>
                <a:cs typeface="Calibri" pitchFamily="34" charset="0"/>
              </a:rPr>
              <a:t>Use the Design view to provide meaningful names for our fields and specify each field’s properties.</a:t>
            </a:r>
            <a:endParaRPr lang="en-US" sz="2400">
              <a:solidFill>
                <a:srgbClr val="005828"/>
              </a:solidFill>
              <a:latin typeface="Calibri" pitchFamily="34" charset="0"/>
              <a:ea typeface="+mj-ea"/>
              <a:cs typeface="Calibri"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r="3974"/>
          <a:stretch>
            <a:fillRect/>
          </a:stretch>
        </p:blipFill>
        <p:spPr bwMode="auto">
          <a:xfrm>
            <a:off x="536826" y="1025972"/>
            <a:ext cx="8328256" cy="477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527944"/>
      </p:ext>
    </p:extLst>
  </p:cSld>
  <p:clrMapOvr>
    <a:masterClrMapping/>
  </p:clrMapOvr>
  <p:transition/>
  <p:timing/>
</p:sld>
</file>

<file path=ppt/slides/slide3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Including Good Attributes</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676400"/>
            <a:ext cx="8458200" cy="276998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spcAft>
                <a:spcPts val="1200"/>
              </a:spcAft>
            </a:pPr>
            <a:r>
              <a:rPr lang="en-US" sz="2400" smtClean="0">
                <a:solidFill>
                  <a:srgbClr val="FA1E00"/>
                </a:solidFill>
                <a:latin typeface="Calibri" pitchFamily="34" charset="0"/>
                <a:cs typeface="Calibri" pitchFamily="34" charset="0"/>
              </a:rPr>
              <a:t>Very important!</a:t>
            </a:r>
          </a:p>
          <a:p>
            <a:pPr marL="342900" indent="-342900">
              <a:spcBef>
                <a:spcPts val="600"/>
              </a:spcBef>
              <a:spcAft>
                <a:spcPts val="1200"/>
              </a:spcAft>
              <a:buFont typeface="Wingdings" panose="05000000000000000000" pitchFamily="2" charset="2"/>
              <a:buChar char="v"/>
            </a:pPr>
            <a:r>
              <a:rPr lang="en-US" sz="2400" smtClean="0">
                <a:solidFill>
                  <a:srgbClr val="477D59"/>
                </a:solidFill>
                <a:latin typeface="Calibri" pitchFamily="34" charset="0"/>
                <a:cs typeface="Calibri" pitchFamily="34" charset="0"/>
              </a:rPr>
              <a:t>If a crucial attribute is missing, decision tree (and also any other ML models) will not learn</a:t>
            </a:r>
          </a:p>
          <a:p>
            <a:pPr marL="342900" indent="-342900">
              <a:spcBef>
                <a:spcPts val="600"/>
              </a:spcBef>
              <a:spcAft>
                <a:spcPts val="1200"/>
              </a:spcAft>
              <a:buFont typeface="Wingdings" panose="05000000000000000000" pitchFamily="2" charset="2"/>
              <a:buChar char="v"/>
            </a:pPr>
            <a:r>
              <a:rPr lang="en-US" sz="2400" smtClean="0">
                <a:solidFill>
                  <a:srgbClr val="477D59"/>
                </a:solidFill>
                <a:latin typeface="Calibri" pitchFamily="34" charset="0"/>
                <a:cs typeface="Calibri" pitchFamily="34" charset="0"/>
              </a:rPr>
              <a:t>At extreme, if two training instances have the same attributes but belong to different classes, you need more data to differentiate them</a:t>
            </a:r>
            <a:endParaRPr lang="en-US" sz="2400">
              <a:solidFill>
                <a:srgbClr val="477D59"/>
              </a:solidFill>
              <a:latin typeface="Calibri" pitchFamily="34" charset="0"/>
              <a:cs typeface="Calibri" pitchFamily="34" charset="0"/>
            </a:endParaRPr>
          </a:p>
        </p:txBody>
      </p:sp>
      <p:pic>
        <p:nvPicPr>
          <p:cNvPr id="43009" name="Picture 1" descr="C:\Users\WXJ\AppData\Roaming\Tencent\Users\651237551\QQ\WinTemp\RichOle\N(Z4CYH@~2YOZSV2QA7CW7M.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9532" y="4648200"/>
            <a:ext cx="6328735" cy="1676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477775"/>
      </p:ext>
    </p:extLst>
  </p:cSld>
  <p:clrMapOvr>
    <a:masterClrMapping/>
  </p:clrMapOvr>
  <p:transition/>
  <p:timing/>
</p:sld>
</file>

<file path=ppt/slides/slide3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How To Split</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676400"/>
            <a:ext cx="8458200" cy="41549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smtClean="0">
                <a:solidFill>
                  <a:srgbClr val="477D59"/>
                </a:solidFill>
                <a:latin typeface="Calibri" pitchFamily="34" charset="0"/>
                <a:cs typeface="Calibri" pitchFamily="34" charset="0"/>
              </a:rPr>
              <a:t>The </a:t>
            </a:r>
            <a:r>
              <a:rPr lang="en-US" sz="2400">
                <a:solidFill>
                  <a:srgbClr val="477D59"/>
                </a:solidFill>
                <a:latin typeface="Calibri" pitchFamily="34" charset="0"/>
                <a:cs typeface="Calibri" pitchFamily="34" charset="0"/>
              </a:rPr>
              <a:t>decision of making </a:t>
            </a:r>
            <a:r>
              <a:rPr lang="en-US" sz="2400" smtClean="0">
                <a:solidFill>
                  <a:srgbClr val="477D59"/>
                </a:solidFill>
                <a:latin typeface="Calibri" pitchFamily="34" charset="0"/>
                <a:cs typeface="Calibri" pitchFamily="34" charset="0"/>
              </a:rPr>
              <a:t>splits </a:t>
            </a:r>
            <a:r>
              <a:rPr lang="en-US" sz="2400">
                <a:solidFill>
                  <a:srgbClr val="477D59"/>
                </a:solidFill>
                <a:latin typeface="Calibri" pitchFamily="34" charset="0"/>
                <a:cs typeface="Calibri" pitchFamily="34" charset="0"/>
              </a:rPr>
              <a:t>heavily affects a tree’s </a:t>
            </a:r>
            <a:r>
              <a:rPr lang="en-US" sz="2400" smtClean="0">
                <a:solidFill>
                  <a:srgbClr val="477D59"/>
                </a:solidFill>
                <a:latin typeface="Calibri" pitchFamily="34" charset="0"/>
                <a:cs typeface="Calibri" pitchFamily="34" charset="0"/>
              </a:rPr>
              <a:t>accuracy </a:t>
            </a:r>
          </a:p>
          <a:p>
            <a:pPr marL="342900" indent="-342900">
              <a:buFont typeface="Wingdings" panose="05000000000000000000" pitchFamily="2" charset="2"/>
              <a:buChar char="v"/>
            </a:pPr>
            <a:endParaRPr lang="en-US" sz="2400">
              <a:solidFill>
                <a:srgbClr val="477D59"/>
              </a:solidFill>
              <a:latin typeface="Calibri" pitchFamily="34" charset="0"/>
              <a:cs typeface="Calibri" pitchFamily="34" charset="0"/>
            </a:endParaRPr>
          </a:p>
          <a:p>
            <a:pPr marL="342900" indent="-342900">
              <a:buFont typeface="Wingdings" panose="05000000000000000000" pitchFamily="2" charset="2"/>
              <a:buChar char="v"/>
            </a:pPr>
            <a:r>
              <a:rPr lang="en-US" sz="2400" smtClean="0">
                <a:solidFill>
                  <a:srgbClr val="477D59"/>
                </a:solidFill>
                <a:latin typeface="Calibri" pitchFamily="34" charset="0"/>
                <a:cs typeface="Calibri" pitchFamily="34" charset="0"/>
              </a:rPr>
              <a:t>There are </a:t>
            </a:r>
            <a:r>
              <a:rPr lang="en-US" sz="2400">
                <a:solidFill>
                  <a:srgbClr val="477D59"/>
                </a:solidFill>
                <a:latin typeface="Calibri" pitchFamily="34" charset="0"/>
                <a:cs typeface="Calibri" pitchFamily="34" charset="0"/>
              </a:rPr>
              <a:t>multiple algorithms </a:t>
            </a:r>
            <a:r>
              <a:rPr lang="en-US" sz="2400" smtClean="0">
                <a:solidFill>
                  <a:srgbClr val="477D59"/>
                </a:solidFill>
                <a:latin typeface="Calibri" pitchFamily="34" charset="0"/>
                <a:cs typeface="Calibri" pitchFamily="34" charset="0"/>
              </a:rPr>
              <a:t>for determining whether to split </a:t>
            </a:r>
            <a:r>
              <a:rPr lang="en-US" sz="2400">
                <a:solidFill>
                  <a:srgbClr val="477D59"/>
                </a:solidFill>
                <a:latin typeface="Calibri" pitchFamily="34" charset="0"/>
                <a:cs typeface="Calibri" pitchFamily="34" charset="0"/>
              </a:rPr>
              <a:t>a </a:t>
            </a:r>
            <a:r>
              <a:rPr lang="en-US" sz="2400" smtClean="0">
                <a:solidFill>
                  <a:srgbClr val="477D59"/>
                </a:solidFill>
                <a:latin typeface="Calibri" pitchFamily="34" charset="0"/>
                <a:cs typeface="Calibri" pitchFamily="34" charset="0"/>
              </a:rPr>
              <a:t>node in two or more sub-nodes </a:t>
            </a:r>
          </a:p>
          <a:p>
            <a:pPr marL="342900" indent="-342900">
              <a:buFont typeface="Wingdings" panose="05000000000000000000" pitchFamily="2" charset="2"/>
              <a:buChar char="v"/>
            </a:pPr>
            <a:endParaRPr lang="en-US" sz="2400">
              <a:solidFill>
                <a:srgbClr val="477D59"/>
              </a:solidFill>
              <a:latin typeface="Calibri" pitchFamily="34" charset="0"/>
              <a:cs typeface="Calibri" pitchFamily="34" charset="0"/>
            </a:endParaRPr>
          </a:p>
          <a:p>
            <a:pPr marL="342900" indent="-342900">
              <a:buFont typeface="Wingdings" panose="05000000000000000000" pitchFamily="2" charset="2"/>
              <a:buChar char="v"/>
            </a:pPr>
            <a:r>
              <a:rPr lang="en-US" sz="2400">
                <a:solidFill>
                  <a:srgbClr val="477D59"/>
                </a:solidFill>
                <a:latin typeface="Calibri" pitchFamily="34" charset="0"/>
                <a:cs typeface="Calibri" pitchFamily="34" charset="0"/>
              </a:rPr>
              <a:t>The decision </a:t>
            </a:r>
            <a:r>
              <a:rPr lang="en-US" sz="2400" smtClean="0">
                <a:solidFill>
                  <a:srgbClr val="477D59"/>
                </a:solidFill>
                <a:latin typeface="Calibri" pitchFamily="34" charset="0"/>
                <a:cs typeface="Calibri" pitchFamily="34" charset="0"/>
              </a:rPr>
              <a:t>criterion </a:t>
            </a:r>
            <a:r>
              <a:rPr lang="en-US" sz="2400">
                <a:solidFill>
                  <a:srgbClr val="477D59"/>
                </a:solidFill>
                <a:latin typeface="Calibri" pitchFamily="34" charset="0"/>
                <a:cs typeface="Calibri" pitchFamily="34" charset="0"/>
              </a:rPr>
              <a:t>is different for classification and regression </a:t>
            </a:r>
            <a:r>
              <a:rPr lang="en-US" sz="2400" smtClean="0">
                <a:solidFill>
                  <a:srgbClr val="477D59"/>
                </a:solidFill>
                <a:latin typeface="Calibri" pitchFamily="34" charset="0"/>
                <a:cs typeface="Calibri" pitchFamily="34" charset="0"/>
              </a:rPr>
              <a:t>trees, so the selection of a criterion </a:t>
            </a:r>
            <a:r>
              <a:rPr lang="en-US" sz="2400">
                <a:solidFill>
                  <a:srgbClr val="477D59"/>
                </a:solidFill>
                <a:latin typeface="Calibri" pitchFamily="34" charset="0"/>
                <a:cs typeface="Calibri" pitchFamily="34" charset="0"/>
              </a:rPr>
              <a:t>is </a:t>
            </a:r>
            <a:r>
              <a:rPr lang="en-US" sz="2400" smtClean="0">
                <a:solidFill>
                  <a:srgbClr val="477D59"/>
                </a:solidFill>
                <a:latin typeface="Calibri" pitchFamily="34" charset="0"/>
                <a:cs typeface="Calibri" pitchFamily="34" charset="0"/>
              </a:rPr>
              <a:t>based </a:t>
            </a:r>
            <a:r>
              <a:rPr lang="en-US" sz="2400">
                <a:solidFill>
                  <a:srgbClr val="477D59"/>
                </a:solidFill>
                <a:latin typeface="Calibri" pitchFamily="34" charset="0"/>
                <a:cs typeface="Calibri" pitchFamily="34" charset="0"/>
              </a:rPr>
              <a:t>on </a:t>
            </a:r>
            <a:r>
              <a:rPr lang="en-US" sz="2400" smtClean="0">
                <a:solidFill>
                  <a:srgbClr val="477D59"/>
                </a:solidFill>
                <a:latin typeface="Calibri" pitchFamily="34" charset="0"/>
                <a:cs typeface="Calibri" pitchFamily="34" charset="0"/>
              </a:rPr>
              <a:t>a type </a:t>
            </a:r>
            <a:r>
              <a:rPr lang="en-US" sz="2400">
                <a:solidFill>
                  <a:srgbClr val="477D59"/>
                </a:solidFill>
                <a:latin typeface="Calibri" pitchFamily="34" charset="0"/>
                <a:cs typeface="Calibri" pitchFamily="34" charset="0"/>
              </a:rPr>
              <a:t>of target </a:t>
            </a:r>
            <a:r>
              <a:rPr lang="en-US" sz="2400" smtClean="0">
                <a:solidFill>
                  <a:srgbClr val="477D59"/>
                </a:solidFill>
                <a:latin typeface="Calibri" pitchFamily="34" charset="0"/>
                <a:cs typeface="Calibri" pitchFamily="34" charset="0"/>
              </a:rPr>
              <a:t>variable</a:t>
            </a:r>
          </a:p>
          <a:p>
            <a:pPr marL="342900" indent="-342900">
              <a:buFont typeface="Wingdings" panose="05000000000000000000" pitchFamily="2" charset="2"/>
              <a:buChar char="v"/>
            </a:pPr>
            <a:endParaRPr lang="en-US" sz="2400">
              <a:solidFill>
                <a:srgbClr val="477D59"/>
              </a:solidFill>
              <a:latin typeface="Calibri" pitchFamily="34" charset="0"/>
              <a:cs typeface="Calibri" pitchFamily="34" charset="0"/>
            </a:endParaRPr>
          </a:p>
          <a:p>
            <a:pPr marL="342900" indent="-342900">
              <a:buFont typeface="Wingdings" panose="05000000000000000000" pitchFamily="2" charset="2"/>
              <a:buChar char="v"/>
            </a:pPr>
            <a:r>
              <a:rPr lang="en-US" sz="2400" smtClean="0">
                <a:solidFill>
                  <a:srgbClr val="D60093"/>
                </a:solidFill>
                <a:latin typeface="Calibri" pitchFamily="34" charset="0"/>
                <a:cs typeface="Calibri" pitchFamily="34" charset="0"/>
              </a:rPr>
              <a:t>In this lecture, we will look at one of the most commonly used criteria in decision tree – </a:t>
            </a:r>
            <a:r>
              <a:rPr lang="en-US" sz="2400" b="1" i="1" smtClean="0">
                <a:solidFill>
                  <a:srgbClr val="D60093"/>
                </a:solidFill>
                <a:latin typeface="Calibri" pitchFamily="34" charset="0"/>
                <a:cs typeface="Calibri" pitchFamily="34" charset="0"/>
              </a:rPr>
              <a:t>Information Gain</a:t>
            </a:r>
            <a:endParaRPr lang="en-US" sz="2400">
              <a:solidFill>
                <a:srgbClr val="D60093"/>
              </a:solidFill>
              <a:latin typeface="Calibri" pitchFamily="34" charset="0"/>
              <a:cs typeface="Calibri" pitchFamily="34" charset="0"/>
            </a:endParaRPr>
          </a:p>
        </p:txBody>
      </p:sp>
    </p:spTree>
    <p:extLst>
      <p:ext uri="{BB962C8B-B14F-4D97-AF65-F5344CB8AC3E}">
        <p14:creationId xmlns:p14="http://schemas.microsoft.com/office/powerpoint/2010/main" val="683243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Rectangle 1"/>
          <p:cNvSpPr/>
          <p:nvPr/>
        </p:nvSpPr>
        <p:spPr>
          <a:xfrm>
            <a:off x="3581400" y="2884227"/>
            <a:ext cx="5053499" cy="83099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i="1" smtClean="0">
                <a:latin typeface="Calibri" pitchFamily="34" charset="0"/>
                <a:cs typeface="Calibri" pitchFamily="34" charset="0"/>
              </a:rPr>
              <a:t>2. Information Gain</a:t>
            </a:r>
            <a:endParaRPr lang="en-US" sz="4800" i="1">
              <a:latin typeface="Calibri" pitchFamily="34" charset="0"/>
              <a:cs typeface="Calibri" pitchFamily="34" charset="0"/>
            </a:endParaRPr>
          </a:p>
        </p:txBody>
      </p:sp>
    </p:spTree>
    <p:extLst>
      <p:ext uri="{BB962C8B-B14F-4D97-AF65-F5344CB8AC3E}">
        <p14:creationId xmlns:p14="http://schemas.microsoft.com/office/powerpoint/2010/main" val="3182889278"/>
      </p:ext>
    </p:extLst>
  </p:cSld>
  <p:clrMapOvr>
    <a:masterClrMapping/>
  </p:clrMapOvr>
  <p:transition/>
  <p:timing/>
</p:sld>
</file>

<file path=ppt/slides/slide3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Information Gain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676399"/>
            <a:ext cx="80010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smtClean="0">
                <a:solidFill>
                  <a:srgbClr val="C00000"/>
                </a:solidFill>
                <a:latin typeface="Calibri" pitchFamily="34" charset="0"/>
                <a:cs typeface="Calibri" pitchFamily="34" charset="0"/>
              </a:rPr>
              <a:t>Not-profitable (circles) vs profitable (crosses) </a:t>
            </a:r>
            <a:endParaRPr lang="en-US" sz="2400">
              <a:solidFill>
                <a:srgbClr val="00B0F0"/>
              </a:solidFill>
              <a:latin typeface="Calibri" pitchFamily="34" charset="0"/>
              <a:cs typeface="Calibri" pitchFamily="34" charset="0"/>
            </a:endParaRPr>
          </a:p>
        </p:txBody>
      </p:sp>
      <p:grpSp>
        <p:nvGrpSpPr>
          <p:cNvPr id="4" name="Group 3"/>
          <p:cNvGrpSpPr/>
          <p:nvPr/>
        </p:nvGrpSpPr>
        <p:grpSpPr>
          <a:xfrm>
            <a:off x="152401" y="2209800"/>
            <a:ext cx="4572000" cy="3918509"/>
            <a:chOff x="152401" y="2766157"/>
            <a:chExt cx="4572000" cy="3918509"/>
          </a:xfrm>
        </p:grpSpPr>
        <p:pic>
          <p:nvPicPr>
            <p:cNvPr id="6147" name="Picture 3" descr="C:\Users\WXJ\AppData\Roaming\Tencent\Users\651237551\QQ\WinTemp\RichOle\~[0Y%X%FGH%7R(BOPM[]V~J.png"/>
            <p:cNvPicPr>
              <a:picLocks noChangeAspect="1" noChangeArrowheads="1"/>
            </p:cNvPicPr>
            <p:nvPr/>
          </p:nvPicPr>
          <p:blipFill>
            <a:blip r:embed="rId3">
              <a:extLst>
                <a:ext uri="{28A0092B-C50C-407E-A947-70E740481C1C}">
                  <a14:useLocalDpi xmlns:a14="http://schemas.microsoft.com/office/drawing/2010/main" val="0"/>
                </a:ext>
              </a:extLst>
            </a:blip>
            <a:srcRect t="17429" r="48442" b="9949"/>
            <a:stretch>
              <a:fillRect/>
            </a:stretch>
          </p:blipFill>
          <p:spPr bwMode="auto">
            <a:xfrm>
              <a:off x="152401" y="3048001"/>
              <a:ext cx="4572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71600" y="2766157"/>
              <a:ext cx="23622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B610EA"/>
                  </a:solidFill>
                  <a:latin typeface="Calibri" pitchFamily="34" charset="0"/>
                  <a:cs typeface="Calibri" pitchFamily="34" charset="0"/>
                </a:rPr>
                <a:t>Split on Income</a:t>
              </a:r>
              <a:endParaRPr lang="en-US" sz="2400" b="1">
                <a:solidFill>
                  <a:srgbClr val="B610EA"/>
                </a:solidFill>
                <a:latin typeface="Calibri" pitchFamily="34" charset="0"/>
                <a:cs typeface="Calibri" pitchFamily="34" charset="0"/>
              </a:endParaRPr>
            </a:p>
          </p:txBody>
        </p:sp>
        <p:sp>
          <p:nvSpPr>
            <p:cNvPr id="3" name="TextBox 2"/>
            <p:cNvSpPr txBox="1"/>
            <p:nvPr/>
          </p:nvSpPr>
          <p:spPr>
            <a:xfrm>
              <a:off x="838200" y="6223000"/>
              <a:ext cx="1371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Calibri" pitchFamily="34" charset="0"/>
                  <a:cs typeface="Calibri" pitchFamily="34" charset="0"/>
                </a:rPr>
                <a:t>&lt;=50k</a:t>
              </a:r>
              <a:endParaRPr lang="en-US" sz="2400">
                <a:latin typeface="Calibri" pitchFamily="34" charset="0"/>
                <a:cs typeface="Calibri" pitchFamily="34" charset="0"/>
              </a:endParaRPr>
            </a:p>
          </p:txBody>
        </p:sp>
        <p:sp>
          <p:nvSpPr>
            <p:cNvPr id="13" name="TextBox 12"/>
            <p:cNvSpPr txBox="1"/>
            <p:nvPr/>
          </p:nvSpPr>
          <p:spPr>
            <a:xfrm>
              <a:off x="2781300" y="6223001"/>
              <a:ext cx="1371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Calibri" pitchFamily="34" charset="0"/>
                  <a:cs typeface="Calibri" pitchFamily="34" charset="0"/>
                </a:rPr>
                <a:t>&gt;50k</a:t>
              </a:r>
              <a:endParaRPr lang="en-US" sz="2400">
                <a:latin typeface="Calibri" pitchFamily="34" charset="0"/>
                <a:cs typeface="Calibri" pitchFamily="34" charset="0"/>
              </a:endParaRPr>
            </a:p>
          </p:txBody>
        </p:sp>
      </p:grpSp>
      <p:sp>
        <p:nvSpPr>
          <p:cNvPr id="5" name="TextBox 4"/>
          <p:cNvSpPr txBox="1"/>
          <p:nvPr/>
        </p:nvSpPr>
        <p:spPr>
          <a:xfrm>
            <a:off x="609600" y="6324600"/>
            <a:ext cx="739140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latin typeface="Calibri" pitchFamily="34" charset="0"/>
                <a:cs typeface="Calibri" pitchFamily="34" charset="0"/>
              </a:rPr>
              <a:t>Which classification is more informative?</a:t>
            </a:r>
          </a:p>
          <a:p>
            <a:endParaRPr lang="en-US"/>
          </a:p>
        </p:txBody>
      </p:sp>
      <p:grpSp>
        <p:nvGrpSpPr>
          <p:cNvPr id="15" name="Group 14"/>
          <p:cNvGrpSpPr/>
          <p:nvPr/>
        </p:nvGrpSpPr>
        <p:grpSpPr>
          <a:xfrm>
            <a:off x="4948718" y="2209800"/>
            <a:ext cx="4103135" cy="3895424"/>
            <a:chOff x="4917040" y="2789240"/>
            <a:chExt cx="4103135" cy="3895424"/>
          </a:xfrm>
        </p:grpSpPr>
        <p:pic>
          <p:nvPicPr>
            <p:cNvPr id="16" name="Picture 3" descr="C:\Users\WXJ\AppData\Roaming\Tencent\Users\651237551\QQ\WinTemp\RichOle\~[0Y%X%FGH%7R(BOPM[]V~J.png"/>
            <p:cNvPicPr>
              <a:picLocks noChangeAspect="1" noChangeArrowheads="1"/>
            </p:cNvPicPr>
            <p:nvPr/>
          </p:nvPicPr>
          <p:blipFill>
            <a:blip r:embed="rId3">
              <a:extLst>
                <a:ext uri="{28A0092B-C50C-407E-A947-70E740481C1C}">
                  <a14:useLocalDpi xmlns:a14="http://schemas.microsoft.com/office/drawing/2010/main" val="0"/>
                </a:ext>
              </a:extLst>
            </a:blip>
            <a:srcRect l="53730" t="17429" b="9949"/>
            <a:stretch>
              <a:fillRect/>
            </a:stretch>
          </p:blipFill>
          <p:spPr bwMode="auto">
            <a:xfrm>
              <a:off x="4917040" y="3048001"/>
              <a:ext cx="4103135" cy="3175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334000" y="2789240"/>
              <a:ext cx="31242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B610EA"/>
                  </a:solidFill>
                  <a:latin typeface="Calibri" pitchFamily="34" charset="0"/>
                  <a:cs typeface="Calibri" pitchFamily="34" charset="0"/>
                </a:rPr>
                <a:t>Split on </a:t>
              </a:r>
              <a:r>
                <a:rPr lang="en-US" sz="2400" b="1">
                  <a:solidFill>
                    <a:srgbClr val="B610EA"/>
                  </a:solidFill>
                  <a:latin typeface="Calibri" pitchFamily="34" charset="0"/>
                  <a:cs typeface="Calibri" pitchFamily="34" charset="0"/>
                </a:rPr>
                <a:t>e</a:t>
              </a:r>
              <a:r>
                <a:rPr lang="en-US" sz="2400" b="1" smtClean="0">
                  <a:solidFill>
                    <a:srgbClr val="B610EA"/>
                  </a:solidFill>
                  <a:latin typeface="Calibri" pitchFamily="34" charset="0"/>
                  <a:cs typeface="Calibri" pitchFamily="34" charset="0"/>
                </a:rPr>
                <a:t>mployment</a:t>
              </a:r>
              <a:endParaRPr lang="en-US" sz="2400" b="1">
                <a:solidFill>
                  <a:srgbClr val="B610EA"/>
                </a:solidFill>
                <a:latin typeface="Calibri" pitchFamily="34" charset="0"/>
                <a:cs typeface="Calibri" pitchFamily="34" charset="0"/>
              </a:endParaRPr>
            </a:p>
          </p:txBody>
        </p:sp>
        <p:sp>
          <p:nvSpPr>
            <p:cNvPr id="20" name="TextBox 19"/>
            <p:cNvSpPr txBox="1"/>
            <p:nvPr/>
          </p:nvSpPr>
          <p:spPr>
            <a:xfrm>
              <a:off x="5181600" y="6222999"/>
              <a:ext cx="1828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Calibri" pitchFamily="34" charset="0"/>
                  <a:cs typeface="Calibri" pitchFamily="34" charset="0"/>
                </a:rPr>
                <a:t>Unemployed</a:t>
              </a:r>
              <a:endParaRPr lang="en-US" sz="2400">
                <a:latin typeface="Calibri" pitchFamily="34" charset="0"/>
                <a:cs typeface="Calibri" pitchFamily="34" charset="0"/>
              </a:endParaRPr>
            </a:p>
          </p:txBody>
        </p:sp>
        <p:sp>
          <p:nvSpPr>
            <p:cNvPr id="22" name="TextBox 21"/>
            <p:cNvSpPr txBox="1"/>
            <p:nvPr/>
          </p:nvSpPr>
          <p:spPr>
            <a:xfrm>
              <a:off x="7239000" y="6222998"/>
              <a:ext cx="1447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Calibri" pitchFamily="34" charset="0"/>
                  <a:cs typeface="Calibri" pitchFamily="34" charset="0"/>
                </a:rPr>
                <a:t>Employed</a:t>
              </a:r>
              <a:endParaRPr lang="en-US" sz="2400">
                <a:latin typeface="Calibri" pitchFamily="34" charset="0"/>
                <a:cs typeface="Calibri" pitchFamily="34" charset="0"/>
              </a:endParaRPr>
            </a:p>
          </p:txBody>
        </p:sp>
      </p:grpSp>
    </p:spTree>
    <p:extLst>
      <p:ext uri="{BB962C8B-B14F-4D97-AF65-F5344CB8AC3E}">
        <p14:creationId xmlns:p14="http://schemas.microsoft.com/office/powerpoint/2010/main" val="30518564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Entropy</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676399"/>
            <a:ext cx="8001000"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3200" b="1" smtClean="0">
                <a:solidFill>
                  <a:srgbClr val="477D59"/>
                </a:solidFill>
                <a:latin typeface="Calibri" pitchFamily="34" charset="0"/>
                <a:cs typeface="Calibri" pitchFamily="34" charset="0"/>
              </a:rPr>
              <a:t>Entropy</a:t>
            </a:r>
            <a:r>
              <a:rPr lang="en-US" sz="2400" smtClean="0">
                <a:solidFill>
                  <a:srgbClr val="477D59"/>
                </a:solidFill>
                <a:latin typeface="Calibri" pitchFamily="34" charset="0"/>
                <a:cs typeface="Calibri" pitchFamily="34" charset="0"/>
              </a:rPr>
              <a:t> is a common way to measure </a:t>
            </a:r>
            <a:r>
              <a:rPr lang="en-US" sz="2400" b="1" smtClean="0">
                <a:solidFill>
                  <a:srgbClr val="477D59"/>
                </a:solidFill>
                <a:latin typeface="Calibri" pitchFamily="34" charset="0"/>
                <a:cs typeface="Calibri" pitchFamily="34" charset="0"/>
              </a:rPr>
              <a:t>impurity</a:t>
            </a:r>
            <a:r>
              <a:rPr lang="en-US" sz="2400" smtClean="0">
                <a:solidFill>
                  <a:srgbClr val="477D59"/>
                </a:solidFill>
                <a:latin typeface="Calibri" pitchFamily="34" charset="0"/>
                <a:cs typeface="Calibri" pitchFamily="34" charset="0"/>
              </a:rPr>
              <a:t>.</a:t>
            </a:r>
            <a:endParaRPr lang="en-US" sz="2400">
              <a:solidFill>
                <a:srgbClr val="477D59"/>
              </a:solidFill>
              <a:latin typeface="Calibri" pitchFamily="34" charset="0"/>
              <a:cs typeface="Calibri" pitchFamily="34" charset="0"/>
            </a:endParaRPr>
          </a:p>
        </p:txBody>
      </p:sp>
      <p:grpSp>
        <p:nvGrpSpPr>
          <p:cNvPr id="3" name="Group 2"/>
          <p:cNvGrpSpPr/>
          <p:nvPr/>
        </p:nvGrpSpPr>
        <p:grpSpPr>
          <a:xfrm>
            <a:off x="1388722" y="2261174"/>
            <a:ext cx="6536078" cy="4181587"/>
            <a:chOff x="1523999" y="2590800"/>
            <a:chExt cx="6155079" cy="3851961"/>
          </a:xfrm>
        </p:grpSpPr>
        <p:pic>
          <p:nvPicPr>
            <p:cNvPr id="14337" name="Picture 1" descr="C:\Users\WXJ\AppData\Roaming\Tencent\Users\651237551\QQ\WinTemp\RichOle\{GXLU6@AF~TGGTMR}G8`VVB.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3999" y="2590800"/>
              <a:ext cx="6155079" cy="34731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95252" y="6050616"/>
              <a:ext cx="162679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D60093"/>
                  </a:solidFill>
                  <a:latin typeface="Calibri" pitchFamily="34" charset="0"/>
                  <a:cs typeface="Calibri" pitchFamily="34" charset="0"/>
                </a:rPr>
                <a:t>higher entropy</a:t>
              </a:r>
              <a:endParaRPr lang="en-US"/>
            </a:p>
          </p:txBody>
        </p:sp>
        <p:sp>
          <p:nvSpPr>
            <p:cNvPr id="9" name="Rectangle 8"/>
            <p:cNvSpPr/>
            <p:nvPr/>
          </p:nvSpPr>
          <p:spPr>
            <a:xfrm>
              <a:off x="5943600" y="6073429"/>
              <a:ext cx="15052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D60093"/>
                  </a:solidFill>
                  <a:latin typeface="Calibri" pitchFamily="34" charset="0"/>
                  <a:cs typeface="Calibri" pitchFamily="34" charset="0"/>
                </a:rPr>
                <a:t>lower entropy</a:t>
              </a:r>
              <a:endParaRPr lang="en-US"/>
            </a:p>
          </p:txBody>
        </p:sp>
      </p:grpSp>
    </p:spTree>
    <p:extLst>
      <p:ext uri="{BB962C8B-B14F-4D97-AF65-F5344CB8AC3E}">
        <p14:creationId xmlns:p14="http://schemas.microsoft.com/office/powerpoint/2010/main" val="1671768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Entropy (Cont’d)</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mc:AlternateContent>
        <mc:Choice Requires="a14">
          <p:sp>
            <p:nvSpPr>
              <p:cNvPr id="7" name="Rectangle 6"/>
              <p:cNvSpPr/>
              <p:nvPr/>
            </p:nvSpPr>
            <p:spPr>
              <a:xfrm>
                <a:off x="304800" y="1676399"/>
                <a:ext cx="8001000" cy="47069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14:m>
                  <m:oMathPara>
                    <m:oMathParaPr>
                      <m:jc/>
                    </m:oMathParaPr>
                    <m:oMath>
                      <m:r>
                        <m:rPr>
                          <m:sty m:val="bi"/>
                        </m:rPr>
                        <a:rPr lang="en-US" sz="3200" b="1" i="1" smtClean="0">
                          <a:solidFill>
                            <a:srgbClr val="FF0000"/>
                          </a:solidFill>
                          <a:latin typeface="Cambria Math"/>
                          <a:cs typeface="Calibri" panose="020f0502020204030204" pitchFamily="34" charset="0"/>
                        </a:rPr>
                        <m:t>𝑬𝒏𝒕𝒓𝒐𝒑𝒚</m:t>
                      </m:r>
                      <m:r>
                        <m:rPr>
                          <m:sty m:val="bi"/>
                        </m:rPr>
                        <a:rPr lang="en-US" sz="3200" b="1" i="1" smtClean="0">
                          <a:solidFill>
                            <a:srgbClr val="FF0000"/>
                          </a:solidFill>
                          <a:latin typeface="Cambria Math"/>
                          <a:cs typeface="Calibri" panose="020f0502020204030204" pitchFamily="34" charset="0"/>
                        </a:rPr>
                        <m:t>=</m:t>
                      </m:r>
                      <m:nary>
                        <m:naryPr>
                          <m:chr m:val="∑"/>
                          <m:grow m:val="off"/>
                          <m:subHide m:val="off"/>
                          <m:supHide m:val="on"/>
                          <m:ctrlPr>
                            <a:rPr lang="en-US" sz="3200" b="1" i="1" smtClean="0">
                              <a:solidFill>
                                <a:srgbClr val="FF0000"/>
                              </a:solidFill>
                              <a:latin typeface="Cambria Math" panose="02040503050406030204" pitchFamily="18" charset="0"/>
                              <a:cs typeface="Calibri" panose="020f0502020204030204" pitchFamily="34" charset="0"/>
                            </a:rPr>
                          </m:ctrlPr>
                        </m:naryPr>
                        <m:sub>
                          <m:r>
                            <m:rPr>
                              <m:sty m:val="bi"/>
                            </m:rPr>
                            <a:rPr lang="en-US" sz="3200" b="1" i="1" smtClean="0">
                              <a:solidFill>
                                <a:srgbClr val="FF0000"/>
                              </a:solidFill>
                              <a:latin typeface="Cambria Math"/>
                              <a:cs typeface="Calibri" panose="020f0502020204030204" pitchFamily="34" charset="0"/>
                            </a:rPr>
                            <m:t>𝒊</m:t>
                          </m:r>
                        </m:sub>
                        <m:sup/>
                        <m:e>
                          <m:r>
                            <m:rPr>
                              <m:sty m:val="bi"/>
                            </m:rPr>
                            <a:rPr lang="en-US" sz="3200" b="1" i="1" smtClean="0">
                              <a:solidFill>
                                <a:srgbClr val="FF0000"/>
                              </a:solidFill>
                              <a:latin typeface="Cambria Math"/>
                              <a:cs typeface="Calibri" panose="020f0502020204030204" pitchFamily="34" charset="0"/>
                            </a:rPr>
                            <m:t> (−</m:t>
                          </m:r>
                          <m:sSub>
                            <m:sSubPr>
                              <m:ctrlPr>
                                <a:rPr lang="en-US" sz="3200" b="1" i="1" smtClean="0">
                                  <a:solidFill>
                                    <a:srgbClr val="FF0000"/>
                                  </a:solidFill>
                                  <a:latin typeface="Cambria Math" panose="02040503050406030204" pitchFamily="18" charset="0"/>
                                  <a:cs typeface="Calibri" panose="020f0502020204030204" pitchFamily="34" charset="0"/>
                                </a:rPr>
                              </m:ctrlPr>
                            </m:sSubPr>
                            <m:e>
                              <m:r>
                                <m:rPr>
                                  <m:sty m:val="bi"/>
                                </m:rPr>
                                <a:rPr lang="en-US" sz="3200" b="1" i="1" smtClean="0">
                                  <a:solidFill>
                                    <a:srgbClr val="FF0000"/>
                                  </a:solidFill>
                                  <a:latin typeface="Cambria Math"/>
                                  <a:cs typeface="Calibri" panose="020f0502020204030204" pitchFamily="34" charset="0"/>
                                </a:rPr>
                                <m:t>𝒑</m:t>
                              </m:r>
                            </m:e>
                            <m:sub>
                              <m:r>
                                <m:rPr>
                                  <m:sty m:val="bi"/>
                                </m:rPr>
                                <a:rPr lang="en-US" sz="3200" b="1" i="1" smtClean="0">
                                  <a:solidFill>
                                    <a:srgbClr val="FF0000"/>
                                  </a:solidFill>
                                  <a:latin typeface="Cambria Math"/>
                                  <a:cs typeface="Calibri" panose="020f0502020204030204" pitchFamily="34" charset="0"/>
                                </a:rPr>
                                <m:t>𝒊</m:t>
                              </m:r>
                            </m:sub>
                          </m:sSub>
                          <m:sSub>
                            <m:sSubPr>
                              <m:ctrlPr>
                                <a:rPr lang="en-US" sz="3200" b="1" i="1" smtClean="0">
                                  <a:solidFill>
                                    <a:srgbClr val="FF0000"/>
                                  </a:solidFill>
                                  <a:latin typeface="Cambria Math" panose="02040503050406030204" pitchFamily="18" charset="0"/>
                                  <a:cs typeface="Calibri" panose="020f0502020204030204" pitchFamily="34" charset="0"/>
                                </a:rPr>
                              </m:ctrlPr>
                            </m:sSubPr>
                            <m:e>
                              <m:r>
                                <m:rPr>
                                  <m:sty m:val="bi"/>
                                </m:rPr>
                                <a:rPr lang="en-US" sz="3200" b="1" i="1" smtClean="0">
                                  <a:solidFill>
                                    <a:srgbClr val="FF0000"/>
                                  </a:solidFill>
                                  <a:latin typeface="Cambria Math"/>
                                  <a:cs typeface="Calibri" panose="020f0502020204030204" pitchFamily="34" charset="0"/>
                                </a:rPr>
                                <m:t> </m:t>
                              </m:r>
                              <m:r>
                                <m:rPr>
                                  <m:sty m:val="bi"/>
                                </m:rPr>
                                <a:rPr lang="en-US" sz="3200" b="1" i="1" smtClean="0">
                                  <a:solidFill>
                                    <a:srgbClr val="FF0000"/>
                                  </a:solidFill>
                                  <a:latin typeface="Cambria Math"/>
                                  <a:cs typeface="Calibri" panose="020f0502020204030204" pitchFamily="34" charset="0"/>
                                </a:rPr>
                                <m:t>𝒍𝒐𝒈</m:t>
                              </m:r>
                            </m:e>
                            <m:sub>
                              <m:r>
                                <m:rPr>
                                  <m:sty m:val="bi"/>
                                </m:rPr>
                                <a:rPr lang="en-US" sz="3200" b="1" i="1" smtClean="0">
                                  <a:solidFill>
                                    <a:srgbClr val="FF0000"/>
                                  </a:solidFill>
                                  <a:latin typeface="Cambria Math"/>
                                  <a:cs typeface="Calibri" panose="020f0502020204030204" pitchFamily="34" charset="0"/>
                                </a:rPr>
                                <m:t>𝟐</m:t>
                              </m:r>
                            </m:sub>
                          </m:sSub>
                          <m:sSub>
                            <m:sSubPr>
                              <m:ctrlPr>
                                <a:rPr lang="en-US" sz="3200" b="1" i="1" smtClean="0">
                                  <a:solidFill>
                                    <a:srgbClr val="FF0000"/>
                                  </a:solidFill>
                                  <a:latin typeface="Cambria Math" panose="02040503050406030204" pitchFamily="18" charset="0"/>
                                  <a:cs typeface="Calibri" panose="020f0502020204030204" pitchFamily="34" charset="0"/>
                                </a:rPr>
                              </m:ctrlPr>
                            </m:sSubPr>
                            <m:e>
                              <m:r>
                                <m:rPr>
                                  <m:sty m:val="bi"/>
                                </m:rPr>
                                <a:rPr lang="en-US" sz="3200" b="1" i="1" smtClean="0">
                                  <a:solidFill>
                                    <a:srgbClr val="FF0000"/>
                                  </a:solidFill>
                                  <a:latin typeface="Cambria Math"/>
                                  <a:cs typeface="Calibri" panose="020f0502020204030204" pitchFamily="34" charset="0"/>
                                </a:rPr>
                                <m:t> </m:t>
                              </m:r>
                              <m:r>
                                <m:rPr>
                                  <m:sty m:val="bi"/>
                                </m:rPr>
                                <a:rPr lang="en-US" sz="3200" b="1" i="1" smtClean="0">
                                  <a:solidFill>
                                    <a:srgbClr val="FF0000"/>
                                  </a:solidFill>
                                  <a:latin typeface="Cambria Math"/>
                                  <a:cs typeface="Calibri" panose="020f0502020204030204" pitchFamily="34" charset="0"/>
                                </a:rPr>
                                <m:t>𝒑</m:t>
                              </m:r>
                            </m:e>
                            <m:sub>
                              <m:r>
                                <m:rPr>
                                  <m:sty m:val="bi"/>
                                </m:rPr>
                                <a:rPr lang="en-US" sz="3200" b="1" i="1" smtClean="0">
                                  <a:solidFill>
                                    <a:srgbClr val="FF0000"/>
                                  </a:solidFill>
                                  <a:latin typeface="Cambria Math"/>
                                  <a:cs typeface="Calibri" panose="020f0502020204030204" pitchFamily="34" charset="0"/>
                                </a:rPr>
                                <m:t>𝒊</m:t>
                              </m:r>
                            </m:sub>
                          </m:sSub>
                          <m:r>
                            <m:rPr>
                              <m:sty m:val="bi"/>
                            </m:rPr>
                            <a:rPr lang="en-US" sz="3200" b="1" i="1" smtClean="0">
                              <a:solidFill>
                                <a:srgbClr val="FF0000"/>
                              </a:solidFill>
                              <a:latin typeface="Cambria Math"/>
                              <a:cs typeface="Calibri" panose="020f0502020204030204" pitchFamily="34" charset="0"/>
                            </a:rPr>
                            <m:t>)</m:t>
                          </m:r>
                        </m:e>
                      </m:nary>
                    </m:oMath>
                  </m:oMathPara>
                </a14:m>
                <a:br>
                  <a:rPr lang="en-US" sz="2400" smtClean="0">
                    <a:solidFill>
                      <a:srgbClr val="477D59"/>
                    </a:solidFill>
                    <a:latin typeface="Calibri" pitchFamily="34" charset="0"/>
                    <a:cs typeface="Calibri" pitchFamily="34" charset="0"/>
                  </a:rPr>
                </a:br>
                <a:endParaRPr lang="en-US" sz="800" smtClean="0">
                  <a:solidFill>
                    <a:srgbClr val="477D59"/>
                  </a:solidFill>
                  <a:latin typeface="Calibri" pitchFamily="34" charset="0"/>
                  <a:cs typeface="Calibri" pitchFamily="34" charset="0"/>
                </a:endParaRPr>
              </a:p>
              <a:p>
                <a:pPr lvl="1"/>
                <a:r>
                  <a:rPr lang="en-US" sz="2400" smtClean="0">
                    <a:solidFill>
                      <a:srgbClr val="477D59"/>
                    </a:solidFill>
                    <a:latin typeface="Calibri" pitchFamily="34" charset="0"/>
                    <a:cs typeface="Calibri" pitchFamily="34" charset="0"/>
                  </a:rPr>
                  <a:t>where</a:t>
                </a:r>
                <a14:m>
                  <m:oMathPara>
                    <m:oMathParaPr>
                      <m:jc/>
                    </m:oMathParaPr>
                    <m:oMath>
                      <m:sSub>
                        <m:sSubPr>
                          <m:ctrlPr>
                            <a:rPr lang="en-US" sz="2400" i="1">
                              <a:solidFill>
                                <a:srgbClr val="477D59"/>
                              </a:solidFill>
                              <a:latin typeface="Cambria Math" panose="02040503050406030204" pitchFamily="18" charset="0"/>
                              <a:cs typeface="Calibri" panose="020f0502020204030204" pitchFamily="34" charset="0"/>
                            </a:rPr>
                          </m:ctrlPr>
                        </m:sSubPr>
                        <m:e>
                          <m:r>
                            <a:rPr lang="en-US" sz="2400" i="1">
                              <a:solidFill>
                                <a:srgbClr val="477D59"/>
                              </a:solidFill>
                              <a:latin typeface="Cambria Math"/>
                              <a:cs typeface="Calibri" panose="020f0502020204030204" pitchFamily="34" charset="0"/>
                            </a:rPr>
                            <m:t> </m:t>
                          </m:r>
                          <m:r>
                            <a:rPr lang="en-US" sz="2400" i="1">
                              <a:solidFill>
                                <a:srgbClr val="477D59"/>
                              </a:solidFill>
                              <a:latin typeface="Cambria Math"/>
                              <a:cs typeface="Calibri" panose="020f0502020204030204" pitchFamily="34" charset="0"/>
                            </a:rPr>
                            <m:t>𝑝</m:t>
                          </m:r>
                        </m:e>
                        <m:sub>
                          <m:r>
                            <a:rPr lang="en-US" sz="2400" i="1">
                              <a:solidFill>
                                <a:srgbClr val="477D59"/>
                              </a:solidFill>
                              <a:latin typeface="Cambria Math"/>
                              <a:cs typeface="Calibri" panose="020f0502020204030204" pitchFamily="34" charset="0"/>
                            </a:rPr>
                            <m:t>𝑖</m:t>
                          </m:r>
                        </m:sub>
                      </m:sSub>
                    </m:oMath>
                  </m:oMathPara>
                </a14:m>
                <a:r>
                  <a:rPr lang="en-US" sz="2400" smtClean="0">
                    <a:solidFill>
                      <a:srgbClr val="477D59"/>
                    </a:solidFill>
                    <a:latin typeface="Calibri" pitchFamily="34" charset="0"/>
                    <a:cs typeface="Calibri" pitchFamily="34" charset="0"/>
                  </a:rPr>
                  <a:t> is the probability of class </a:t>
                </a:r>
                <a14:m>
                  <m:oMathPara>
                    <m:oMathParaPr>
                      <m:jc/>
                    </m:oMathParaPr>
                    <m:oMath>
                      <m:r>
                        <a:rPr lang="en-US" sz="2400" b="0" i="1" smtClean="0">
                          <a:solidFill>
                            <a:srgbClr val="477D59"/>
                          </a:solidFill>
                          <a:latin typeface="Cambria Math"/>
                          <a:cs typeface="Calibri" panose="020f0502020204030204" pitchFamily="34" charset="0"/>
                        </a:rPr>
                        <m:t>𝑖</m:t>
                      </m:r>
                    </m:oMath>
                  </m:oMathPara>
                </a14:m>
                <a:br>
                  <a:rPr lang="en-US" sz="2400">
                    <a:solidFill>
                      <a:srgbClr val="477D59"/>
                    </a:solidFill>
                    <a:latin typeface="Calibri" pitchFamily="34" charset="0"/>
                    <a:cs typeface="Calibri" pitchFamily="34" charset="0"/>
                  </a:rPr>
                </a:br>
                <a:r>
                  <a:rPr lang="en-US" sz="2400" smtClean="0">
                    <a:solidFill>
                      <a:srgbClr val="477D59"/>
                    </a:solidFill>
                    <a:latin typeface="Calibri" pitchFamily="34" charset="0"/>
                    <a:cs typeface="Calibri" pitchFamily="34" charset="0"/>
                  </a:rPr>
                  <a:t>(compute </a:t>
                </a:r>
                <a14:m>
                  <m:oMathPara>
                    <m:oMathParaPr>
                      <m:jc/>
                    </m:oMathParaPr>
                    <m:oMath>
                      <m:sSub>
                        <m:sSubPr>
                          <m:ctrlPr>
                            <a:rPr lang="en-US" sz="2400" i="1">
                              <a:solidFill>
                                <a:srgbClr val="477D59"/>
                              </a:solidFill>
                              <a:latin typeface="Cambria Math" panose="02040503050406030204" pitchFamily="18" charset="0"/>
                              <a:cs typeface="Calibri" panose="020f0502020204030204" pitchFamily="34" charset="0"/>
                            </a:rPr>
                          </m:ctrlPr>
                        </m:sSubPr>
                        <m:e>
                          <m:r>
                            <a:rPr lang="en-US" sz="2400" i="1">
                              <a:solidFill>
                                <a:srgbClr val="477D59"/>
                              </a:solidFill>
                              <a:latin typeface="Cambria Math"/>
                              <a:cs typeface="Calibri" panose="020f0502020204030204" pitchFamily="34" charset="0"/>
                            </a:rPr>
                            <m:t> </m:t>
                          </m:r>
                          <m:r>
                            <a:rPr lang="en-US" sz="2400" i="1">
                              <a:solidFill>
                                <a:srgbClr val="477D59"/>
                              </a:solidFill>
                              <a:latin typeface="Cambria Math"/>
                              <a:cs typeface="Calibri" panose="020f0502020204030204" pitchFamily="34" charset="0"/>
                            </a:rPr>
                            <m:t>𝑝</m:t>
                          </m:r>
                        </m:e>
                        <m:sub>
                          <m:r>
                            <a:rPr lang="en-US" sz="2400" i="1">
                              <a:solidFill>
                                <a:srgbClr val="477D59"/>
                              </a:solidFill>
                              <a:latin typeface="Cambria Math"/>
                              <a:cs typeface="Calibri" panose="020f0502020204030204" pitchFamily="34" charset="0"/>
                            </a:rPr>
                            <m:t>𝑖</m:t>
                          </m:r>
                        </m:sub>
                      </m:sSub>
                    </m:oMath>
                  </m:oMathPara>
                </a14:m>
                <a:r>
                  <a:rPr lang="en-US" sz="2400" smtClean="0">
                    <a:solidFill>
                      <a:srgbClr val="477D59"/>
                    </a:solidFill>
                    <a:latin typeface="Calibri" pitchFamily="34" charset="0"/>
                    <a:cs typeface="Calibri" pitchFamily="34" charset="0"/>
                  </a:rPr>
                  <a:t> as the proportion of class </a:t>
                </a:r>
                <a14:m>
                  <m:oMathPara>
                    <m:oMathParaPr>
                      <m:jc/>
                    </m:oMathParaPr>
                    <m:oMath>
                      <m:r>
                        <a:rPr lang="en-US" sz="2400" b="0" i="1" smtClean="0">
                          <a:solidFill>
                            <a:srgbClr val="477D59"/>
                          </a:solidFill>
                          <a:latin typeface="Cambria Math"/>
                          <a:cs typeface="Calibri" panose="020f0502020204030204" pitchFamily="34" charset="0"/>
                        </a:rPr>
                        <m:t>𝑖</m:t>
                      </m:r>
                    </m:oMath>
                  </m:oMathPara>
                </a14:m>
                <a:r>
                  <a:rPr lang="en-US" sz="2400" smtClean="0">
                    <a:solidFill>
                      <a:srgbClr val="477D59"/>
                    </a:solidFill>
                    <a:latin typeface="Calibri" pitchFamily="34" charset="0"/>
                    <a:cs typeface="Calibri" pitchFamily="34" charset="0"/>
                  </a:rPr>
                  <a:t> in the set)</a:t>
                </a:r>
              </a:p>
              <a:p>
                <a:pPr marL="342900" indent="-342900">
                  <a:buFont typeface="Wingdings" panose="05000000000000000000" pitchFamily="2" charset="2"/>
                  <a:buChar char="v"/>
                </a:pPr>
                <a:endParaRPr lang="en-US" sz="2400" smtClean="0">
                  <a:solidFill>
                    <a:srgbClr val="00B0F0"/>
                  </a:solidFill>
                  <a:latin typeface="Calibri" pitchFamily="34" charset="0"/>
                  <a:cs typeface="Calibri" pitchFamily="34" charset="0"/>
                </a:endParaRPr>
              </a:p>
              <a:p>
                <a:pPr marL="358775"/>
                <a:r>
                  <a:rPr lang="en-US" sz="2400" smtClean="0">
                    <a:solidFill>
                      <a:srgbClr val="00B0F0"/>
                    </a:solidFill>
                    <a:latin typeface="Calibri" pitchFamily="34" charset="0"/>
                    <a:cs typeface="Calibri" pitchFamily="34" charset="0"/>
                  </a:rPr>
                  <a:t>16/30 are green circles; </a:t>
                </a:r>
              </a:p>
              <a:p>
                <a:pPr marL="358775"/>
                <a:r>
                  <a:rPr lang="en-US" sz="2400" smtClean="0">
                    <a:solidFill>
                      <a:srgbClr val="00B0F0"/>
                    </a:solidFill>
                    <a:latin typeface="Calibri" pitchFamily="34" charset="0"/>
                    <a:cs typeface="Calibri" pitchFamily="34" charset="0"/>
                  </a:rPr>
                  <a:t>14/30 are pink crosses.</a:t>
                </a:r>
              </a:p>
              <a:p>
                <a:pPr marL="358775"/>
                <a14:m>
                  <m:oMathPara>
                    <m:oMathParaPr>
                      <m:jc/>
                    </m:oMathParaPr>
                    <m:oMath>
                      <m:sSub>
                        <m:sSubPr>
                          <m:ctrlPr>
                            <a:rPr lang="en-US" sz="2000" i="1">
                              <a:solidFill>
                                <a:srgbClr val="00B0F0"/>
                              </a:solidFill>
                              <a:latin typeface="Cambria Math" panose="02040503050406030204" pitchFamily="18" charset="0"/>
                              <a:cs typeface="Calibri" panose="020f0502020204030204" pitchFamily="34" charset="0"/>
                            </a:rPr>
                          </m:ctrlPr>
                        </m:sSubPr>
                        <m:e>
                          <m:r>
                            <a:rPr lang="en-US" sz="2000" i="1">
                              <a:solidFill>
                                <a:srgbClr val="00B0F0"/>
                              </a:solidFill>
                              <a:latin typeface="Cambria Math"/>
                              <a:cs typeface="Calibri" panose="020f0502020204030204" pitchFamily="34" charset="0"/>
                            </a:rPr>
                            <m:t> </m:t>
                          </m:r>
                          <m:r>
                            <a:rPr lang="en-US" sz="2000" i="1">
                              <a:solidFill>
                                <a:srgbClr val="00B0F0"/>
                              </a:solidFill>
                              <a:latin typeface="Cambria Math"/>
                              <a:cs typeface="Calibri" panose="020f0502020204030204" pitchFamily="34" charset="0"/>
                            </a:rPr>
                            <m:t>𝑙𝑜𝑔</m:t>
                          </m:r>
                        </m:e>
                        <m:sub>
                          <m:r>
                            <a:rPr lang="en-US" sz="2000" i="1">
                              <a:solidFill>
                                <a:srgbClr val="00B0F0"/>
                              </a:solidFill>
                              <a:latin typeface="Cambria Math"/>
                              <a:cs typeface="Calibri" panose="020f0502020204030204" pitchFamily="34" charset="0"/>
                            </a:rPr>
                            <m:t>2</m:t>
                          </m:r>
                        </m:sub>
                      </m:sSub>
                      <m:d>
                        <m:dPr>
                          <m:begChr m:val="("/>
                          <m:sepChr m:val="|"/>
                          <m:endChr m:val=")"/>
                          <m:grow m:val="on"/>
                          <m:shp m:val="centered"/>
                          <m:ctrlPr>
                            <a:rPr lang="en-US" sz="2000" b="0" i="1" smtClean="0">
                              <a:solidFill>
                                <a:srgbClr val="00B0F0"/>
                              </a:solidFill>
                              <a:latin typeface="Cambria Math" panose="02040503050406030204" pitchFamily="18" charset="0"/>
                              <a:cs typeface="Calibri" panose="020f0502020204030204" pitchFamily="34" charset="0"/>
                            </a:rPr>
                          </m:ctrlPr>
                        </m:dPr>
                        <m:e>
                          <m:f>
                            <m:fPr>
                              <m:type m:val="bar"/>
                              <m:ctrlPr>
                                <a:rPr lang="en-US" sz="2000" b="0" i="1" smtClean="0">
                                  <a:solidFill>
                                    <a:srgbClr val="00B0F0"/>
                                  </a:solidFill>
                                  <a:latin typeface="Cambria Math" panose="02040503050406030204" pitchFamily="18" charset="0"/>
                                  <a:cs typeface="Calibri" panose="020f0502020204030204" pitchFamily="34" charset="0"/>
                                </a:rPr>
                              </m:ctrlPr>
                            </m:fPr>
                            <m:num>
                              <m:r>
                                <a:rPr lang="en-US" sz="2000" b="0" i="1" smtClean="0">
                                  <a:solidFill>
                                    <a:srgbClr val="00B0F0"/>
                                  </a:solidFill>
                                  <a:latin typeface="Cambria Math"/>
                                  <a:cs typeface="Calibri" panose="020f0502020204030204" pitchFamily="34" charset="0"/>
                                </a:rPr>
                                <m:t>16</m:t>
                              </m:r>
                            </m:num>
                            <m:den>
                              <m:r>
                                <a:rPr lang="en-US" sz="2000" b="0" i="1" smtClean="0">
                                  <a:solidFill>
                                    <a:srgbClr val="00B0F0"/>
                                  </a:solidFill>
                                  <a:latin typeface="Cambria Math"/>
                                  <a:cs typeface="Calibri" panose="020f0502020204030204" pitchFamily="34" charset="0"/>
                                </a:rPr>
                                <m:t>30</m:t>
                              </m:r>
                            </m:den>
                          </m:f>
                        </m:e>
                      </m:d>
                      <m:r>
                        <a:rPr lang="en-US" sz="2000" b="0" i="1" smtClean="0">
                          <a:solidFill>
                            <a:srgbClr val="00B0F0"/>
                          </a:solidFill>
                          <a:latin typeface="Cambria Math"/>
                          <a:cs typeface="Calibri" panose="020f0502020204030204" pitchFamily="34" charset="0"/>
                        </a:rPr>
                        <m:t>=−0.9</m:t>
                      </m:r>
                    </m:oMath>
                  </m:oMathPara>
                </a14:m>
                <a:r>
                  <a:rPr lang="en-US" sz="2000" smtClean="0">
                    <a:solidFill>
                      <a:srgbClr val="00B0F0"/>
                    </a:solidFill>
                    <a:latin typeface="Calibri" pitchFamily="34" charset="0"/>
                    <a:cs typeface="Calibri" pitchFamily="34" charset="0"/>
                  </a:rPr>
                  <a:t>; </a:t>
                </a:r>
                <a14:m>
                  <m:oMathPara>
                    <m:oMathParaPr>
                      <m:jc/>
                    </m:oMathParaPr>
                    <m:oMath>
                      <m:sSub>
                        <m:sSubPr>
                          <m:ctrlPr>
                            <a:rPr lang="en-US" sz="2000" i="1">
                              <a:solidFill>
                                <a:srgbClr val="00B0F0"/>
                              </a:solidFill>
                              <a:latin typeface="Cambria Math" panose="02040503050406030204" pitchFamily="18" charset="0"/>
                              <a:cs typeface="Calibri" panose="020f0502020204030204" pitchFamily="34" charset="0"/>
                            </a:rPr>
                          </m:ctrlPr>
                        </m:sSubPr>
                        <m:e>
                          <m:r>
                            <a:rPr lang="en-US" sz="2000" i="1">
                              <a:solidFill>
                                <a:srgbClr val="00B0F0"/>
                              </a:solidFill>
                              <a:latin typeface="Cambria Math"/>
                              <a:cs typeface="Calibri" panose="020f0502020204030204" pitchFamily="34" charset="0"/>
                            </a:rPr>
                            <m:t> </m:t>
                          </m:r>
                          <m:r>
                            <a:rPr lang="en-US" sz="2000" i="1">
                              <a:solidFill>
                                <a:srgbClr val="00B0F0"/>
                              </a:solidFill>
                              <a:latin typeface="Cambria Math"/>
                              <a:cs typeface="Calibri" panose="020f0502020204030204" pitchFamily="34" charset="0"/>
                            </a:rPr>
                            <m:t>𝑙𝑜𝑔</m:t>
                          </m:r>
                        </m:e>
                        <m:sub>
                          <m:r>
                            <a:rPr lang="en-US" sz="2000" i="1">
                              <a:solidFill>
                                <a:srgbClr val="00B0F0"/>
                              </a:solidFill>
                              <a:latin typeface="Cambria Math"/>
                              <a:cs typeface="Calibri" panose="020f0502020204030204" pitchFamily="34" charset="0"/>
                            </a:rPr>
                            <m:t>2</m:t>
                          </m:r>
                        </m:sub>
                      </m:sSub>
                      <m:d>
                        <m:dPr>
                          <m:begChr m:val="("/>
                          <m:sepChr m:val="|"/>
                          <m:endChr m:val=")"/>
                          <m:grow m:val="on"/>
                          <m:shp m:val="centered"/>
                          <m:ctrlPr>
                            <a:rPr lang="en-US" sz="2000" i="1">
                              <a:solidFill>
                                <a:srgbClr val="00B0F0"/>
                              </a:solidFill>
                              <a:latin typeface="Cambria Math" panose="02040503050406030204" pitchFamily="18" charset="0"/>
                              <a:cs typeface="Calibri" panose="020f0502020204030204" pitchFamily="34" charset="0"/>
                            </a:rPr>
                          </m:ctrlPr>
                        </m:dPr>
                        <m:e>
                          <m:f>
                            <m:fPr>
                              <m:type m:val="bar"/>
                              <m:ctrlPr>
                                <a:rPr lang="en-US" sz="2000" i="1">
                                  <a:solidFill>
                                    <a:srgbClr val="00B0F0"/>
                                  </a:solidFill>
                                  <a:latin typeface="Cambria Math" panose="02040503050406030204" pitchFamily="18" charset="0"/>
                                  <a:cs typeface="Calibri" panose="020f0502020204030204" pitchFamily="34" charset="0"/>
                                </a:rPr>
                              </m:ctrlPr>
                            </m:fPr>
                            <m:num>
                              <m:r>
                                <a:rPr lang="en-US" sz="2000" i="1">
                                  <a:solidFill>
                                    <a:srgbClr val="00B0F0"/>
                                  </a:solidFill>
                                  <a:latin typeface="Cambria Math"/>
                                  <a:cs typeface="Calibri" panose="020f0502020204030204" pitchFamily="34" charset="0"/>
                                </a:rPr>
                                <m:t>1</m:t>
                              </m:r>
                              <m:r>
                                <a:rPr lang="en-US" sz="2000" b="0" i="1" smtClean="0">
                                  <a:solidFill>
                                    <a:srgbClr val="00B0F0"/>
                                  </a:solidFill>
                                  <a:latin typeface="Cambria Math"/>
                                  <a:cs typeface="Calibri" panose="020f0502020204030204" pitchFamily="34" charset="0"/>
                                </a:rPr>
                                <m:t>4</m:t>
                              </m:r>
                            </m:num>
                            <m:den>
                              <m:r>
                                <a:rPr lang="en-US" sz="2000" i="1">
                                  <a:solidFill>
                                    <a:srgbClr val="00B0F0"/>
                                  </a:solidFill>
                                  <a:latin typeface="Cambria Math"/>
                                  <a:cs typeface="Calibri" panose="020f0502020204030204" pitchFamily="34" charset="0"/>
                                </a:rPr>
                                <m:t>30</m:t>
                              </m:r>
                            </m:den>
                          </m:f>
                        </m:e>
                      </m:d>
                      <m:r>
                        <a:rPr lang="en-US" sz="2000" i="1">
                          <a:solidFill>
                            <a:srgbClr val="00B0F0"/>
                          </a:solidFill>
                          <a:latin typeface="Cambria Math"/>
                          <a:cs typeface="Calibri" panose="020f0502020204030204" pitchFamily="34" charset="0"/>
                        </a:rPr>
                        <m:t>=−</m:t>
                      </m:r>
                      <m:r>
                        <a:rPr lang="en-US" sz="2000" b="0" i="1" smtClean="0">
                          <a:solidFill>
                            <a:srgbClr val="00B0F0"/>
                          </a:solidFill>
                          <a:latin typeface="Cambria Math"/>
                          <a:cs typeface="Calibri" panose="020f0502020204030204" pitchFamily="34" charset="0"/>
                        </a:rPr>
                        <m:t>1.1</m:t>
                      </m:r>
                    </m:oMath>
                  </m:oMathPara>
                </a14:m>
                <a:endParaRPr lang="en-US" sz="2000" smtClean="0">
                  <a:solidFill>
                    <a:srgbClr val="00B0F0"/>
                  </a:solidFill>
                  <a:latin typeface="Calibri" pitchFamily="34" charset="0"/>
                  <a:cs typeface="Calibri" pitchFamily="34" charset="0"/>
                </a:endParaRPr>
              </a:p>
              <a:p>
                <a:pPr marL="358775"/>
                <a:r>
                  <a:rPr lang="en-US" sz="2400" smtClean="0">
                    <a:solidFill>
                      <a:srgbClr val="00B0F0"/>
                    </a:solidFill>
                    <a:latin typeface="Calibri" pitchFamily="34" charset="0"/>
                    <a:cs typeface="Calibri" pitchFamily="34" charset="0"/>
                  </a:rPr>
                  <a:t>Entropy = </a:t>
                </a:r>
                <a14:m>
                  <m:oMathPara>
                    <m:oMathParaPr>
                      <m:jc/>
                    </m:oMathParaPr>
                    <m:oMath>
                      <m:r>
                        <m:rPr>
                          <m:sty m:val="p"/>
                        </m:rPr>
                        <a:rPr lang="en-US" sz="2000" b="0" i="0" smtClean="0">
                          <a:solidFill>
                            <a:srgbClr val="00B0F0"/>
                          </a:solidFill>
                          <a:latin typeface="Cambria Math"/>
                          <a:cs typeface="Calibri" panose="020f0502020204030204" pitchFamily="34" charset="0"/>
                        </a:rPr>
                        <m:t>−</m:t>
                      </m:r>
                      <m:r>
                        <a:rPr lang="en-US" sz="2000" b="0" i="1" smtClean="0">
                          <a:solidFill>
                            <a:srgbClr val="00B0F0"/>
                          </a:solidFill>
                          <a:latin typeface="Cambria Math"/>
                          <a:cs typeface="Calibri" panose="020f0502020204030204" pitchFamily="34" charset="0"/>
                        </a:rPr>
                        <m:t>(</m:t>
                      </m:r>
                      <m:f>
                        <m:fPr>
                          <m:type m:val="bar"/>
                          <m:ctrlPr>
                            <a:rPr lang="en-US" sz="2000" i="1">
                              <a:solidFill>
                                <a:srgbClr val="00B0F0"/>
                              </a:solidFill>
                              <a:latin typeface="Cambria Math" panose="02040503050406030204" pitchFamily="18" charset="0"/>
                              <a:cs typeface="Calibri" panose="020f0502020204030204" pitchFamily="34" charset="0"/>
                            </a:rPr>
                          </m:ctrlPr>
                        </m:fPr>
                        <m:num>
                          <m:r>
                            <a:rPr lang="en-US" sz="2000" i="1">
                              <a:solidFill>
                                <a:srgbClr val="00B0F0"/>
                              </a:solidFill>
                              <a:latin typeface="Cambria Math"/>
                              <a:cs typeface="Calibri" panose="020f0502020204030204" pitchFamily="34" charset="0"/>
                            </a:rPr>
                            <m:t>16</m:t>
                          </m:r>
                        </m:num>
                        <m:den>
                          <m:r>
                            <a:rPr lang="en-US" sz="2000" i="1">
                              <a:solidFill>
                                <a:srgbClr val="00B0F0"/>
                              </a:solidFill>
                              <a:latin typeface="Cambria Math"/>
                              <a:cs typeface="Calibri" panose="020f0502020204030204" pitchFamily="34" charset="0"/>
                            </a:rPr>
                            <m:t>30</m:t>
                          </m:r>
                        </m:den>
                      </m:f>
                      <m:r>
                        <a:rPr lang="en-US" sz="2000" b="0" i="1" smtClean="0">
                          <a:solidFill>
                            <a:srgbClr val="00B0F0"/>
                          </a:solidFill>
                          <a:latin typeface="Cambria Math"/>
                          <a:cs typeface="Calibri" panose="020f0502020204030204" pitchFamily="34" charset="0"/>
                        </a:rPr>
                        <m:t>)</m:t>
                      </m:r>
                      <m:d>
                        <m:dPr>
                          <m:begChr m:val="("/>
                          <m:sepChr m:val="|"/>
                          <m:endChr m:val=")"/>
                          <m:grow m:val="on"/>
                          <m:shp m:val="centered"/>
                          <m:ctrlPr>
                            <a:rPr lang="en-US" sz="2000" b="0" i="1" smtClean="0">
                              <a:solidFill>
                                <a:srgbClr val="00B0F0"/>
                              </a:solidFill>
                              <a:latin typeface="Cambria Math" panose="02040503050406030204" pitchFamily="18" charset="0"/>
                              <a:cs typeface="Calibri" panose="020f0502020204030204" pitchFamily="34" charset="0"/>
                            </a:rPr>
                          </m:ctrlPr>
                        </m:dPr>
                        <m:e>
                          <m:r>
                            <a:rPr lang="en-US" sz="2000" b="0" i="1" smtClean="0">
                              <a:solidFill>
                                <a:srgbClr val="00B0F0"/>
                              </a:solidFill>
                              <a:latin typeface="Cambria Math"/>
                              <a:cs typeface="Calibri" panose="020f0502020204030204" pitchFamily="34" charset="0"/>
                            </a:rPr>
                            <m:t>−0.9</m:t>
                          </m:r>
                        </m:e>
                      </m:d>
                      <m:r>
                        <a:rPr lang="en-US" sz="2000" b="0" i="1" smtClean="0">
                          <a:solidFill>
                            <a:srgbClr val="00B0F0"/>
                          </a:solidFill>
                          <a:latin typeface="Cambria Math"/>
                          <a:cs typeface="Calibri" panose="020f0502020204030204" pitchFamily="34" charset="0"/>
                        </a:rPr>
                        <m:t>−</m:t>
                      </m:r>
                    </m:oMath>
                  </m:oMathPara>
                </a14:m>
                <a:r>
                  <a:rPr lang="en-US" sz="2000">
                    <a:solidFill>
                      <a:srgbClr val="00B0F0"/>
                    </a:solidFill>
                    <a:cs typeface="Calibri" pitchFamily="34" charset="0"/>
                  </a:rPr>
                  <a:t> </a:t>
                </a:r>
                <a14:m>
                  <m:oMathPara>
                    <m:oMathParaPr>
                      <m:jc/>
                    </m:oMathParaPr>
                    <m:oMath>
                      <m:d>
                        <m:dPr>
                          <m:begChr m:val="("/>
                          <m:sepChr m:val="|"/>
                          <m:endChr m:val=")"/>
                          <m:grow m:val="on"/>
                          <m:shp m:val="centered"/>
                          <m:ctrlPr>
                            <a:rPr lang="en-US" sz="2000" i="1">
                              <a:solidFill>
                                <a:srgbClr val="00B0F0"/>
                              </a:solidFill>
                              <a:latin typeface="Cambria Math" panose="02040503050406030204" pitchFamily="18" charset="0"/>
                              <a:cs typeface="Calibri" panose="020f0502020204030204" pitchFamily="34" charset="0"/>
                            </a:rPr>
                          </m:ctrlPr>
                        </m:dPr>
                        <m:e>
                          <m:f>
                            <m:fPr>
                              <m:type m:val="bar"/>
                              <m:ctrlPr>
                                <a:rPr lang="en-US" sz="2000" i="1">
                                  <a:solidFill>
                                    <a:srgbClr val="00B0F0"/>
                                  </a:solidFill>
                                  <a:latin typeface="Cambria Math" panose="02040503050406030204" pitchFamily="18" charset="0"/>
                                  <a:cs typeface="Calibri" panose="020f0502020204030204" pitchFamily="34" charset="0"/>
                                </a:rPr>
                              </m:ctrlPr>
                            </m:fPr>
                            <m:num>
                              <m:r>
                                <a:rPr lang="en-US" sz="2000" i="1">
                                  <a:solidFill>
                                    <a:srgbClr val="00B0F0"/>
                                  </a:solidFill>
                                  <a:latin typeface="Cambria Math"/>
                                  <a:cs typeface="Calibri" panose="020f0502020204030204" pitchFamily="34" charset="0"/>
                                </a:rPr>
                                <m:t>1</m:t>
                              </m:r>
                              <m:r>
                                <a:rPr lang="en-US" sz="2000" b="0" i="1" smtClean="0">
                                  <a:solidFill>
                                    <a:srgbClr val="00B0F0"/>
                                  </a:solidFill>
                                  <a:latin typeface="Cambria Math"/>
                                  <a:cs typeface="Calibri" panose="020f0502020204030204" pitchFamily="34" charset="0"/>
                                </a:rPr>
                                <m:t>4</m:t>
                              </m:r>
                            </m:num>
                            <m:den>
                              <m:r>
                                <a:rPr lang="en-US" sz="2000" i="1">
                                  <a:solidFill>
                                    <a:srgbClr val="00B0F0"/>
                                  </a:solidFill>
                                  <a:latin typeface="Cambria Math"/>
                                  <a:cs typeface="Calibri" panose="020f0502020204030204" pitchFamily="34" charset="0"/>
                                </a:rPr>
                                <m:t>30</m:t>
                              </m:r>
                            </m:den>
                          </m:f>
                        </m:e>
                      </m:d>
                      <m:d>
                        <m:dPr>
                          <m:begChr m:val="("/>
                          <m:sepChr m:val="|"/>
                          <m:endChr m:val=")"/>
                          <m:grow m:val="on"/>
                          <m:shp m:val="centered"/>
                          <m:ctrlPr>
                            <a:rPr lang="en-US" sz="2000" i="1">
                              <a:solidFill>
                                <a:srgbClr val="00B0F0"/>
                              </a:solidFill>
                              <a:latin typeface="Cambria Math" panose="02040503050406030204" pitchFamily="18" charset="0"/>
                              <a:cs typeface="Calibri" panose="020f0502020204030204" pitchFamily="34" charset="0"/>
                            </a:rPr>
                          </m:ctrlPr>
                        </m:dPr>
                        <m:e>
                          <m:r>
                            <a:rPr lang="en-US" sz="2000" i="1">
                              <a:solidFill>
                                <a:srgbClr val="00B0F0"/>
                              </a:solidFill>
                              <a:latin typeface="Cambria Math"/>
                              <a:cs typeface="Calibri" panose="020f0502020204030204" pitchFamily="34" charset="0"/>
                            </a:rPr>
                            <m:t>−</m:t>
                          </m:r>
                          <m:r>
                            <a:rPr lang="en-US" sz="2000" b="0" i="1" smtClean="0">
                              <a:solidFill>
                                <a:srgbClr val="00B0F0"/>
                              </a:solidFill>
                              <a:latin typeface="Cambria Math"/>
                              <a:cs typeface="Calibri" panose="020f0502020204030204" pitchFamily="34" charset="0"/>
                            </a:rPr>
                            <m:t>1</m:t>
                          </m:r>
                          <m:r>
                            <a:rPr lang="en-US" sz="2000" i="1">
                              <a:solidFill>
                                <a:srgbClr val="00B0F0"/>
                              </a:solidFill>
                              <a:latin typeface="Cambria Math"/>
                              <a:cs typeface="Calibri" panose="020f0502020204030204" pitchFamily="34" charset="0"/>
                            </a:rPr>
                            <m:t>.</m:t>
                          </m:r>
                          <m:r>
                            <a:rPr lang="en-US" sz="2000" b="0" i="1" smtClean="0">
                              <a:solidFill>
                                <a:srgbClr val="00B0F0"/>
                              </a:solidFill>
                              <a:latin typeface="Cambria Math"/>
                              <a:cs typeface="Calibri" panose="020f0502020204030204" pitchFamily="34" charset="0"/>
                            </a:rPr>
                            <m:t>1</m:t>
                          </m:r>
                        </m:e>
                      </m:d>
                      <m:r>
                        <a:rPr lang="en-US" sz="2000" b="0" i="1" smtClean="0">
                          <a:solidFill>
                            <a:srgbClr val="00B0F0"/>
                          </a:solidFill>
                          <a:latin typeface="Cambria Math"/>
                          <a:cs typeface="Calibri" panose="020f0502020204030204" pitchFamily="34" charset="0"/>
                        </a:rPr>
                        <m:t>=0.99</m:t>
                      </m:r>
                    </m:oMath>
                  </m:oMathPara>
                </a14:m>
                <a:endParaRPr lang="en-US" sz="2400" smtClean="0">
                  <a:solidFill>
                    <a:srgbClr val="00B0F0"/>
                  </a:solidFill>
                  <a:latin typeface="Calibri" pitchFamily="34" charset="0"/>
                  <a:cs typeface="Calibri" pitchFamily="34" charset="0"/>
                </a:endParaRPr>
              </a:p>
              <a:p>
                <a:pPr marL="358775"/>
                <a:endParaRPr lang="en-US" sz="2400">
                  <a:solidFill>
                    <a:srgbClr val="7030A0"/>
                  </a:solidFill>
                  <a:latin typeface="Calibri" pitchFamily="34" charset="0"/>
                  <a:cs typeface="Calibri" pitchFamily="34" charset="0"/>
                </a:endParaRPr>
              </a:p>
              <a:p>
                <a:pPr marL="358775" indent="-358775">
                  <a:buFont typeface="Wingdings" panose="05000000000000000000" pitchFamily="2" charset="2"/>
                  <a:buChar char="v"/>
                </a:pPr>
                <a:r>
                  <a:rPr lang="en-US" sz="2400" smtClean="0">
                    <a:solidFill>
                      <a:srgbClr val="477D59"/>
                    </a:solidFill>
                    <a:latin typeface="Calibri" pitchFamily="34" charset="0"/>
                    <a:cs typeface="Calibri" pitchFamily="34" charset="0"/>
                  </a:rPr>
                  <a:t>0*log</a:t>
                </a:r>
                <a:r>
                  <a:rPr lang="en-US" sz="2400" baseline="-25000" smtClean="0">
                    <a:solidFill>
                      <a:srgbClr val="477D59"/>
                    </a:solidFill>
                    <a:latin typeface="Calibri" pitchFamily="34" charset="0"/>
                    <a:cs typeface="Calibri" pitchFamily="34" charset="0"/>
                  </a:rPr>
                  <a:t>2</a:t>
                </a:r>
                <a:r>
                  <a:rPr lang="en-US" sz="2400" smtClean="0">
                    <a:solidFill>
                      <a:srgbClr val="477D59"/>
                    </a:solidFill>
                    <a:latin typeface="Calibri" pitchFamily="34" charset="0"/>
                    <a:cs typeface="Calibri" pitchFamily="34" charset="0"/>
                  </a:rPr>
                  <a:t>0 is considered zero for the entropy calculation</a:t>
                </a:r>
              </a:p>
              <a:p>
                <a:pPr marL="358775" indent="-358775">
                  <a:buFont typeface="Wingdings" panose="05000000000000000000" pitchFamily="2" charset="2"/>
                  <a:buChar char="v"/>
                </a:pPr>
                <a:r>
                  <a:rPr lang="en-US" sz="2400" smtClean="0">
                    <a:solidFill>
                      <a:srgbClr val="477D59"/>
                    </a:solidFill>
                    <a:latin typeface="Calibri" pitchFamily="34" charset="0"/>
                    <a:cs typeface="Calibri" pitchFamily="34" charset="0"/>
                  </a:rPr>
                  <a:t>The concept of entropy comes from information theory</a:t>
                </a:r>
              </a:p>
              <a:p>
                <a:pPr marL="358775" indent="-358775">
                  <a:buFont typeface="Wingdings" panose="05000000000000000000" pitchFamily="2" charset="2"/>
                  <a:buChar char="v"/>
                </a:pPr>
                <a:endParaRPr lang="en-US" sz="800" smtClean="0">
                  <a:solidFill>
                    <a:srgbClr val="477D59"/>
                  </a:solidFill>
                  <a:latin typeface="Calibri" pitchFamily="34" charset="0"/>
                  <a:cs typeface="Calibri" pitchFamily="34" charset="0"/>
                </a:endParaRPr>
              </a:p>
            </p:txBody>
          </p:sp>
        </mc:Choice>
        <mc:Fallback>
          <p:sp>
            <p:nvSpPr>
              <p:cNvPr id="7" name="Rectangle 6"/>
              <p:cNvSpPr>
                <a:spLocks noRot="1" noChangeAspect="1" noMove="1" noResize="1" noEditPoints="1" noAdjustHandles="1" noChangeArrowheads="1" noChangeShapeType="1" noTextEdit="1"/>
              </p:cNvSpPr>
              <p:nvPr/>
            </p:nvSpPr>
            <p:spPr>
              <a:xfrm>
                <a:off x="304800" y="1676399"/>
                <a:ext cx="8001000" cy="4706930"/>
              </a:xfrm>
              <a:prstGeom prst="rect">
                <a:avLst/>
              </a:prstGeom>
              <a:blipFill>
                <a:blip r:embed="rId3"/>
                <a:stretch>
                  <a:fillRect l="-990"/>
                </a:stretch>
              </a:blipFill>
            </p:spPr>
            <p:txBody>
              <a:bodyPr/>
              <a:lstStyle/>
              <a:p>
                <a:r>
                  <a:rPr lang="en-US">
                    <a:noFill/>
                  </a:rPr>
                  <a:t> </a:t>
                </a:r>
              </a:p>
            </p:txBody>
          </p:sp>
        </mc:Fallback>
      </mc:AlternateContent>
      <p:pic>
        <p:nvPicPr>
          <p:cNvPr id="15361" name="Picture 1" descr="C:\Users\WXJ\AppData\Roaming\Tencent\Users\651237551\QQ\WinTemp\RichOle\X3{ME`K)[~$62]NKS`O_M9K.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2200" y="3048000"/>
            <a:ext cx="241935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494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6385" name="Picture 1" descr="C:\Users\WXJ\AppData\Roaming\Tencent\Users\651237551\QQ\WinTemp\RichOle\)US$0@B0%S`15B[~7~$JMGR.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21298" y="1447800"/>
            <a:ext cx="1990725" cy="2533650"/>
          </a:xfrm>
          <a:prstGeom prst="rect">
            <a:avLst/>
          </a:prstGeom>
          <a:noFill/>
          <a:extLst>
            <a:ext uri="{909E8E84-426E-40DD-AFC4-6F175D3DCCD1}">
              <a14:hiddenFill xmlns:a14="http://schemas.microsoft.com/office/drawing/2010/main">
                <a:solidFill>
                  <a:srgbClr val="FFFFFF"/>
                </a:solidFill>
              </a14:hiddenFill>
            </a:ext>
          </a:extLst>
        </p:spPr>
      </p:pic>
      <p:sp>
        <p:nvSpPr>
          <p:cNvPr id="9218" name="Rectangle 2"/>
          <p:cNvSpPr>
            <a:spLocks noGrp="1" noChangeArrowheads="1"/>
          </p:cNvSpPr>
          <p:nvPr>
            <p:ph type="title"/>
          </p:nvPr>
        </p:nvSpPr>
        <p:spPr>
          <a:xfrm>
            <a:off x="304800" y="277813"/>
            <a:ext cx="8382000" cy="1139825"/>
          </a:xfrm>
        </p:spPr>
        <p:txBody>
          <a:bodyPr>
            <a:normAutofit/>
          </a:bodyPr>
          <a:lstStyle/>
          <a:p>
            <a:r>
              <a:rPr lang="en-US"/>
              <a:t>Entropy</a:t>
            </a:r>
            <a:r>
              <a:rPr lang="en-US" smtClean="0"/>
              <a:t> (Cont’d)</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mc:AlternateContent>
        <mc:Choice Requires="a14">
          <p:sp>
            <p:nvSpPr>
              <p:cNvPr id="7" name="Rectangle 6"/>
              <p:cNvSpPr/>
              <p:nvPr/>
            </p:nvSpPr>
            <p:spPr>
              <a:xfrm>
                <a:off x="304800" y="1676399"/>
                <a:ext cx="6858000" cy="41549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smtClean="0">
                    <a:solidFill>
                      <a:srgbClr val="00B0F0"/>
                    </a:solidFill>
                    <a:latin typeface="Calibri" pitchFamily="34" charset="0"/>
                    <a:cs typeface="Calibri" pitchFamily="34" charset="0"/>
                  </a:rPr>
                  <a:t>2-Class Cases</a:t>
                </a:r>
              </a:p>
              <a:p>
                <a:pPr marL="342900" indent="-342900">
                  <a:buFont typeface="Wingdings" panose="05000000000000000000" pitchFamily="2" charset="2"/>
                  <a:buChar char="v"/>
                </a:pPr>
                <a:r>
                  <a:rPr lang="en-US" sz="2400" smtClean="0">
                    <a:solidFill>
                      <a:srgbClr val="477D59"/>
                    </a:solidFill>
                    <a:latin typeface="Calibri" pitchFamily="34" charset="0"/>
                    <a:cs typeface="Calibri" pitchFamily="34" charset="0"/>
                  </a:rPr>
                  <a:t>What is the entropy of a group in which all examples belong to the same class?</a:t>
                </a:r>
              </a:p>
              <a:p>
                <a:pPr marL="358775"/>
                <a:r>
                  <a:rPr lang="en-US" sz="2400" smtClean="0">
                    <a:solidFill>
                      <a:srgbClr val="477D59"/>
                    </a:solidFill>
                    <a:latin typeface="Calibri" pitchFamily="34" charset="0"/>
                    <a:cs typeface="Calibri" pitchFamily="34" charset="0"/>
                  </a:rPr>
                  <a:t>Entropy = </a:t>
                </a:r>
                <a14:m>
                  <m:oMathPara>
                    <m:oMathParaPr>
                      <m:jc/>
                    </m:oMathParaPr>
                    <m:oMath>
                      <m:r>
                        <m:rPr>
                          <m:sty m:val="p"/>
                        </m:rPr>
                        <a:rPr lang="en-US" sz="2000" b="0" i="0" smtClean="0">
                          <a:solidFill>
                            <a:srgbClr val="477D59"/>
                          </a:solidFill>
                          <a:latin typeface="Cambria Math"/>
                          <a:cs typeface="Calibri" panose="020f0502020204030204" pitchFamily="34" charset="0"/>
                        </a:rPr>
                        <m:t>−</m:t>
                      </m:r>
                      <m:r>
                        <a:rPr lang="en-US" sz="2000" b="0" i="1" smtClean="0">
                          <a:solidFill>
                            <a:srgbClr val="477D59"/>
                          </a:solidFill>
                          <a:latin typeface="Cambria Math"/>
                          <a:cs typeface="Calibri" panose="020f0502020204030204" pitchFamily="34" charset="0"/>
                        </a:rPr>
                        <m:t>1</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b="0" i="1" smtClean="0">
                              <a:solidFill>
                                <a:srgbClr val="477D59"/>
                              </a:solidFill>
                              <a:latin typeface="Cambria Math"/>
                              <a:cs typeface="Calibri" panose="020f0502020204030204" pitchFamily="34" charset="0"/>
                            </a:rPr>
                            <m:t>1</m:t>
                          </m:r>
                        </m:e>
                      </m:d>
                      <m:r>
                        <a:rPr lang="en-US" sz="2000" b="0" i="1" smtClean="0">
                          <a:solidFill>
                            <a:srgbClr val="477D59"/>
                          </a:solidFill>
                          <a:latin typeface="Cambria Math"/>
                          <a:cs typeface="Calibri" panose="020f0502020204030204" pitchFamily="34" charset="0"/>
                        </a:rPr>
                        <m:t>=0</m:t>
                      </m:r>
                    </m:oMath>
                  </m:oMathPara>
                </a14:m>
                <a:endParaRPr lang="en-US" sz="2400" smtClean="0">
                  <a:solidFill>
                    <a:srgbClr val="477D59"/>
                  </a:solidFill>
                  <a:latin typeface="Calibri" pitchFamily="34" charset="0"/>
                  <a:cs typeface="Calibri" pitchFamily="34" charset="0"/>
                </a:endParaRPr>
              </a:p>
              <a:p>
                <a:pPr marL="701675" indent="-342900">
                  <a:buFont typeface="Wingdings" panose="05000000000000000000" pitchFamily="2" charset="2"/>
                  <a:buChar char="à"/>
                </a:pPr>
                <a:r>
                  <a:rPr lang="en-US" sz="2400" smtClean="0">
                    <a:solidFill>
                      <a:srgbClr val="D60093"/>
                    </a:solidFill>
                    <a:latin typeface="Calibri" pitchFamily="34" charset="0"/>
                    <a:cs typeface="Calibri" pitchFamily="34" charset="0"/>
                  </a:rPr>
                  <a:t>A good node to obtain by a split</a:t>
                </a:r>
              </a:p>
              <a:p>
                <a:pPr marL="701675" indent="-342900">
                  <a:buFont typeface="Wingdings" panose="05000000000000000000" pitchFamily="2" charset="2"/>
                  <a:buChar char="à"/>
                </a:pPr>
                <a:endParaRPr lang="en-US" sz="2400">
                  <a:solidFill>
                    <a:srgbClr val="D60093"/>
                  </a:solidFill>
                  <a:latin typeface="Calibri" pitchFamily="34" charset="0"/>
                  <a:cs typeface="Calibri" pitchFamily="34" charset="0"/>
                </a:endParaRPr>
              </a:p>
              <a:p>
                <a:pPr marL="701675" indent="-342900">
                  <a:buFont typeface="Wingdings" panose="05000000000000000000" pitchFamily="2" charset="2"/>
                  <a:buChar char="à"/>
                </a:pPr>
                <a:endParaRPr lang="en-US" sz="2400" smtClean="0">
                  <a:solidFill>
                    <a:srgbClr val="D60093"/>
                  </a:solidFill>
                  <a:latin typeface="Calibri" pitchFamily="34" charset="0"/>
                  <a:cs typeface="Calibri" pitchFamily="34" charset="0"/>
                </a:endParaRPr>
              </a:p>
              <a:p>
                <a:pPr marL="342900" indent="-342900">
                  <a:buFont typeface="Wingdings" panose="05000000000000000000" pitchFamily="2" charset="2"/>
                  <a:buChar char="v"/>
                </a:pPr>
                <a:r>
                  <a:rPr lang="en-US" sz="2400" smtClean="0">
                    <a:solidFill>
                      <a:srgbClr val="477D59"/>
                    </a:solidFill>
                    <a:latin typeface="Calibri" pitchFamily="34" charset="0"/>
                    <a:cs typeface="Calibri" pitchFamily="34" charset="0"/>
                  </a:rPr>
                  <a:t>What </a:t>
                </a:r>
                <a:r>
                  <a:rPr lang="en-US" sz="2400">
                    <a:solidFill>
                      <a:srgbClr val="477D59"/>
                    </a:solidFill>
                    <a:latin typeface="Calibri" pitchFamily="34" charset="0"/>
                    <a:cs typeface="Calibri" pitchFamily="34" charset="0"/>
                  </a:rPr>
                  <a:t>is the entropy of a group </a:t>
                </a:r>
                <a:r>
                  <a:rPr lang="en-US" sz="2400" smtClean="0">
                    <a:solidFill>
                      <a:srgbClr val="477D59"/>
                    </a:solidFill>
                    <a:latin typeface="Calibri" pitchFamily="34" charset="0"/>
                    <a:cs typeface="Calibri" pitchFamily="34" charset="0"/>
                  </a:rPr>
                  <a:t>with 50% in either </a:t>
                </a:r>
                <a:r>
                  <a:rPr lang="en-US" sz="2400">
                    <a:solidFill>
                      <a:srgbClr val="477D59"/>
                    </a:solidFill>
                    <a:latin typeface="Calibri" pitchFamily="34" charset="0"/>
                    <a:cs typeface="Calibri" pitchFamily="34" charset="0"/>
                  </a:rPr>
                  <a:t>class?</a:t>
                </a:r>
              </a:p>
              <a:p>
                <a:pPr marL="358775"/>
                <a:r>
                  <a:rPr lang="en-US" sz="2400">
                    <a:solidFill>
                      <a:srgbClr val="477D59"/>
                    </a:solidFill>
                    <a:latin typeface="Calibri" pitchFamily="34" charset="0"/>
                    <a:cs typeface="Calibri" pitchFamily="34" charset="0"/>
                  </a:rPr>
                  <a:t>Entropy = </a:t>
                </a:r>
                <a14:m>
                  <m:oMathPara>
                    <m:oMathParaPr>
                      <m:jc/>
                    </m:oMathParaPr>
                    <m:oMath>
                      <m:r>
                        <m:rPr>
                          <m:sty m:val="p"/>
                        </m:rPr>
                        <a:rPr lang="en-US" sz="2000">
                          <a:solidFill>
                            <a:srgbClr val="477D59"/>
                          </a:solidFill>
                          <a:latin typeface="Cambria Math"/>
                          <a:cs typeface="Calibri" panose="020f0502020204030204" pitchFamily="34" charset="0"/>
                        </a:rPr>
                        <m:t>−</m:t>
                      </m:r>
                      <m:r>
                        <a:rPr lang="en-US" sz="2000" b="0" i="1" smtClean="0">
                          <a:solidFill>
                            <a:srgbClr val="477D59"/>
                          </a:solidFill>
                          <a:latin typeface="Cambria Math"/>
                          <a:cs typeface="Calibri" panose="020f0502020204030204" pitchFamily="34" charset="0"/>
                        </a:rPr>
                        <m:t>0.5</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b="0" i="1" smtClean="0">
                              <a:solidFill>
                                <a:srgbClr val="477D59"/>
                              </a:solidFill>
                              <a:latin typeface="Cambria Math"/>
                              <a:cs typeface="Calibri" panose="020f0502020204030204" pitchFamily="34" charset="0"/>
                            </a:rPr>
                            <m:t>0.5</m:t>
                          </m:r>
                        </m:e>
                      </m:d>
                      <m:r>
                        <a:rPr lang="en-US" sz="2000" b="0" i="1" smtClean="0">
                          <a:solidFill>
                            <a:srgbClr val="477D59"/>
                          </a:solidFill>
                          <a:latin typeface="Cambria Math"/>
                          <a:cs typeface="Calibri" panose="020f0502020204030204" pitchFamily="34" charset="0"/>
                        </a:rPr>
                        <m:t>−0.5</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0.5</m:t>
                          </m:r>
                        </m:e>
                      </m:d>
                      <m:r>
                        <a:rPr lang="en-US" sz="2000" i="1">
                          <a:solidFill>
                            <a:srgbClr val="477D59"/>
                          </a:solidFill>
                          <a:latin typeface="Cambria Math"/>
                          <a:cs typeface="Calibri" panose="020f0502020204030204" pitchFamily="34" charset="0"/>
                        </a:rPr>
                        <m:t>=</m:t>
                      </m:r>
                      <m:r>
                        <a:rPr lang="en-US" sz="2000" b="0" i="1" smtClean="0">
                          <a:solidFill>
                            <a:srgbClr val="477D59"/>
                          </a:solidFill>
                          <a:latin typeface="Cambria Math"/>
                          <a:cs typeface="Calibri" panose="020f0502020204030204" pitchFamily="34" charset="0"/>
                        </a:rPr>
                        <m:t>1</m:t>
                      </m:r>
                    </m:oMath>
                  </m:oMathPara>
                </a14:m>
                <a:br>
                  <a:rPr lang="en-US" sz="2400" smtClean="0">
                    <a:solidFill>
                      <a:srgbClr val="D60093"/>
                    </a:solidFill>
                    <a:latin typeface="Calibri" pitchFamily="34" charset="0"/>
                    <a:cs typeface="Calibri" pitchFamily="34" charset="0"/>
                    <a:sym typeface="Wingdings" panose="05000000000000000000" pitchFamily="2" charset="2"/>
                  </a:rPr>
                </a:br>
                <a:r>
                  <a:rPr lang="en-US" sz="2400" smtClean="0">
                    <a:solidFill>
                      <a:srgbClr val="D60093"/>
                    </a:solidFill>
                    <a:latin typeface="Calibri" pitchFamily="34" charset="0"/>
                    <a:cs typeface="Calibri" pitchFamily="34" charset="0"/>
                    <a:sym typeface="Wingdings" panose="05000000000000000000" pitchFamily="2" charset="2"/>
                  </a:rPr>
                  <a:t> Needs more splitting</a:t>
                </a:r>
                <a:r>
                  <a:rPr lang="en-US" sz="2400" smtClean="0">
                    <a:solidFill>
                      <a:srgbClr val="D60093"/>
                    </a:solidFill>
                    <a:latin typeface="Calibri" pitchFamily="34" charset="0"/>
                    <a:cs typeface="Calibri" pitchFamily="34" charset="0"/>
                  </a:rPr>
                  <a:t> </a:t>
                </a:r>
                <a:endParaRPr lang="en-US" sz="2400">
                  <a:solidFill>
                    <a:srgbClr val="D60093"/>
                  </a:solidFill>
                  <a:latin typeface="Calibri" pitchFamily="34" charset="0"/>
                  <a:cs typeface="Calibri" pitchFamily="34" charset="0"/>
                </a:endParaRPr>
              </a:p>
            </p:txBody>
          </p:sp>
        </mc:Choice>
        <mc:Fallback>
          <p:sp>
            <p:nvSpPr>
              <p:cNvPr id="7" name="Rectangle 6"/>
              <p:cNvSpPr>
                <a:spLocks noRot="1" noChangeAspect="1" noMove="1" noResize="1" noEditPoints="1" noAdjustHandles="1" noChangeArrowheads="1" noChangeShapeType="1" noTextEdit="1"/>
              </p:cNvSpPr>
              <p:nvPr/>
            </p:nvSpPr>
            <p:spPr>
              <a:xfrm>
                <a:off x="304800" y="1676399"/>
                <a:ext cx="6858000" cy="4154984"/>
              </a:xfrm>
              <a:prstGeom prst="rect">
                <a:avLst/>
              </a:prstGeom>
              <a:blipFill>
                <a:blip r:embed="rId4"/>
                <a:stretch>
                  <a:fillRect l="-1333" t="-1173" b="-2346"/>
                </a:stretch>
              </a:blipFill>
            </p:spPr>
            <p:txBody>
              <a:bodyPr/>
              <a:lstStyle/>
              <a:p>
                <a:r>
                  <a:rPr lang="en-US">
                    <a:noFill/>
                  </a:rPr>
                  <a:t> </a:t>
                </a:r>
              </a:p>
            </p:txBody>
          </p:sp>
        </mc:Fallback>
      </mc:AlternateContent>
      <p:pic>
        <p:nvPicPr>
          <p:cNvPr id="16386" name="Picture 2" descr="C:\Users\WXJ\AppData\Roaming\Tencent\Users\651237551\QQ\WinTemp\RichOle\$P3NLY2WY4V(5$(G3NVL0`E.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26074" y="4191000"/>
            <a:ext cx="178117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9851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163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16386"/>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l="23045"/>
          <a:stretch>
            <a:fillRect/>
          </a:stretch>
        </p:blipFill>
        <p:spPr bwMode="auto">
          <a:xfrm>
            <a:off x="2146300" y="838200"/>
            <a:ext cx="6997700" cy="5674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1220629" y="3122934"/>
            <a:ext cx="492443" cy="110490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smtClean="0">
                <a:cs typeface="Calibri" pitchFamily="34" charset="0"/>
              </a:rPr>
              <a:t>Entropy</a:t>
            </a:r>
            <a:endParaRPr lang="en-US" sz="2000" b="1">
              <a:cs typeface="Calibri" pitchFamily="34" charset="0"/>
            </a:endParaRPr>
          </a:p>
        </p:txBody>
      </p:sp>
    </p:spTree>
    <p:extLst>
      <p:ext uri="{BB962C8B-B14F-4D97-AF65-F5344CB8AC3E}">
        <p14:creationId xmlns:p14="http://schemas.microsoft.com/office/powerpoint/2010/main" val="3848934275"/>
      </p:ext>
    </p:extLst>
  </p:cSld>
  <p:clrMapOvr>
    <a:masterClrMapping/>
  </p:clrMapOvr>
  <p:transition/>
  <p:timing/>
</p:sld>
</file>

<file path=ppt/slides/slide3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Information Gain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p:cNvSpPr/>
          <p:nvPr/>
        </p:nvSpPr>
        <p:spPr>
          <a:xfrm>
            <a:off x="304800" y="1676399"/>
            <a:ext cx="8458200"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800" smtClean="0">
                <a:solidFill>
                  <a:srgbClr val="477D59"/>
                </a:solidFill>
                <a:latin typeface="Calibri" pitchFamily="34" charset="0"/>
                <a:cs typeface="Calibri" pitchFamily="34" charset="0"/>
              </a:rPr>
              <a:t>We will use information gain to decide the </a:t>
            </a:r>
            <a:r>
              <a:rPr lang="en-US" sz="2800" b="1" smtClean="0">
                <a:solidFill>
                  <a:srgbClr val="477D59"/>
                </a:solidFill>
                <a:latin typeface="Calibri" pitchFamily="34" charset="0"/>
                <a:cs typeface="Calibri" pitchFamily="34" charset="0"/>
              </a:rPr>
              <a:t>ordering</a:t>
            </a:r>
            <a:r>
              <a:rPr lang="en-US" sz="2800" smtClean="0">
                <a:solidFill>
                  <a:srgbClr val="477D59"/>
                </a:solidFill>
                <a:latin typeface="Calibri" pitchFamily="34" charset="0"/>
                <a:cs typeface="Calibri" pitchFamily="34" charset="0"/>
              </a:rPr>
              <a:t> of attributes in the nodes of a decision tree.</a:t>
            </a:r>
          </a:p>
          <a:p>
            <a:pPr marL="342900" indent="-342900">
              <a:buFont typeface="Wingdings" panose="05000000000000000000" pitchFamily="2" charset="2"/>
              <a:buChar char="v"/>
            </a:pPr>
            <a:endParaRPr lang="en-US" sz="2400">
              <a:solidFill>
                <a:srgbClr val="477D59"/>
              </a:solidFill>
              <a:latin typeface="Calibri" pitchFamily="34" charset="0"/>
              <a:cs typeface="Calibri" pitchFamily="34" charset="0"/>
            </a:endParaRPr>
          </a:p>
          <a:p>
            <a:r>
              <a:rPr lang="en-US" sz="2400" b="1" smtClean="0">
                <a:solidFill>
                  <a:srgbClr val="D60093"/>
                </a:solidFill>
                <a:latin typeface="Calibri" pitchFamily="34" charset="0"/>
                <a:cs typeface="Calibri" pitchFamily="34" charset="0"/>
              </a:rPr>
              <a:t>Information Gain </a:t>
            </a:r>
            <a:r>
              <a:rPr lang="en-US" sz="2400" smtClean="0">
                <a:solidFill>
                  <a:srgbClr val="D60093"/>
                </a:solidFill>
                <a:latin typeface="Calibri" pitchFamily="34" charset="0"/>
                <a:cs typeface="Calibri" pitchFamily="34" charset="0"/>
              </a:rPr>
              <a:t>= (entropy of the parent) – (the average entropy of the children)</a:t>
            </a:r>
          </a:p>
          <a:p>
            <a:endParaRPr lang="en-US" sz="240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1757947718"/>
      </p:ext>
    </p:extLst>
  </p:cSld>
  <p:clrMapOvr>
    <a:masterClrMapping/>
  </p:clrMapOvr>
  <p:transition/>
  <p:timing/>
</p:sld>
</file>

<file path=ppt/slides/slide3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Recall the Heart Disease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TextBox 19"/>
          <p:cNvSpPr txBox="1"/>
          <p:nvPr/>
        </p:nvSpPr>
        <p:spPr>
          <a:xfrm>
            <a:off x="3877846" y="4360635"/>
            <a:ext cx="144142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Chest Pain?</a:t>
            </a:r>
            <a:endParaRPr lang="en-US"/>
          </a:p>
        </p:txBody>
      </p:sp>
      <p:cxnSp>
        <p:nvCxnSpPr>
          <p:cNvPr id="21" name="Straight Arrow Connector 20"/>
          <p:cNvCxnSpPr/>
          <p:nvPr/>
        </p:nvCxnSpPr>
        <p:spPr>
          <a:xfrm flipH="1">
            <a:off x="3159484" y="4746070"/>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468099" y="4746070"/>
            <a:ext cx="1094139"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63110" y="4729967"/>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24" name="TextBox 23"/>
          <p:cNvSpPr txBox="1"/>
          <p:nvPr/>
        </p:nvSpPr>
        <p:spPr>
          <a:xfrm>
            <a:off x="3290867" y="4773245"/>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25" name="Rounded Rectangle 24"/>
          <p:cNvSpPr/>
          <p:nvPr/>
        </p:nvSpPr>
        <p:spPr>
          <a:xfrm>
            <a:off x="707798" y="5386151"/>
            <a:ext cx="3170048"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80%: heart disease </a:t>
            </a:r>
          </a:p>
          <a:p>
            <a:pPr algn="ctr"/>
            <a:r>
              <a:rPr lang="en-US" sz="2000">
                <a:solidFill>
                  <a:schemeClr val="tx1"/>
                </a:solidFill>
              </a:rPr>
              <a:t>2</a:t>
            </a:r>
            <a:r>
              <a:rPr lang="en-US" sz="2000" smtClean="0">
                <a:solidFill>
                  <a:schemeClr val="tx1"/>
                </a:solidFill>
              </a:rPr>
              <a:t>0%: no heart disease</a:t>
            </a:r>
          </a:p>
        </p:txBody>
      </p:sp>
      <p:sp>
        <p:nvSpPr>
          <p:cNvPr id="26" name="Rounded Rectangle 25"/>
          <p:cNvSpPr/>
          <p:nvPr/>
        </p:nvSpPr>
        <p:spPr>
          <a:xfrm>
            <a:off x="5029200" y="5386151"/>
            <a:ext cx="2883184"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10%: heart disease</a:t>
            </a:r>
          </a:p>
          <a:p>
            <a:pPr algn="ctr"/>
            <a:r>
              <a:rPr lang="en-US" sz="2000">
                <a:solidFill>
                  <a:schemeClr val="tx1"/>
                </a:solidFill>
              </a:rPr>
              <a:t>9</a:t>
            </a:r>
            <a:r>
              <a:rPr lang="en-US" sz="2000" smtClean="0">
                <a:solidFill>
                  <a:schemeClr val="tx1"/>
                </a:solidFill>
              </a:rPr>
              <a:t>0%: no heart disease</a:t>
            </a:r>
          </a:p>
        </p:txBody>
      </p:sp>
      <p:sp>
        <p:nvSpPr>
          <p:cNvPr id="27" name="TextBox 26"/>
          <p:cNvSpPr txBox="1"/>
          <p:nvPr/>
        </p:nvSpPr>
        <p:spPr>
          <a:xfrm>
            <a:off x="4137839" y="1974326"/>
            <a:ext cx="75854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Ca&lt;1?</a:t>
            </a:r>
            <a:endParaRPr lang="en-US"/>
          </a:p>
        </p:txBody>
      </p:sp>
      <p:cxnSp>
        <p:nvCxnSpPr>
          <p:cNvPr id="28" name="Straight Arrow Connector 27"/>
          <p:cNvCxnSpPr/>
          <p:nvPr/>
        </p:nvCxnSpPr>
        <p:spPr>
          <a:xfrm flipH="1">
            <a:off x="3159484" y="2329961"/>
            <a:ext cx="1308615"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468099" y="2329961"/>
            <a:ext cx="1094139" cy="640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163110" y="2313858"/>
            <a:ext cx="4555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No</a:t>
            </a:r>
            <a:endParaRPr lang="en-US"/>
          </a:p>
        </p:txBody>
      </p:sp>
      <p:sp>
        <p:nvSpPr>
          <p:cNvPr id="31" name="TextBox 30"/>
          <p:cNvSpPr txBox="1"/>
          <p:nvPr/>
        </p:nvSpPr>
        <p:spPr>
          <a:xfrm>
            <a:off x="3290867" y="2357136"/>
            <a:ext cx="4855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Yes</a:t>
            </a:r>
            <a:endParaRPr lang="en-US"/>
          </a:p>
        </p:txBody>
      </p:sp>
      <p:sp>
        <p:nvSpPr>
          <p:cNvPr id="32" name="Rounded Rectangle 31"/>
          <p:cNvSpPr/>
          <p:nvPr/>
        </p:nvSpPr>
        <p:spPr>
          <a:xfrm>
            <a:off x="707798" y="2970042"/>
            <a:ext cx="3170048"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40%: heart disease </a:t>
            </a:r>
          </a:p>
          <a:p>
            <a:pPr algn="ctr"/>
            <a:r>
              <a:rPr lang="en-US" sz="2000" smtClean="0">
                <a:solidFill>
                  <a:schemeClr val="tx1"/>
                </a:solidFill>
              </a:rPr>
              <a:t>60%: no heart disease</a:t>
            </a:r>
          </a:p>
        </p:txBody>
      </p:sp>
      <p:sp>
        <p:nvSpPr>
          <p:cNvPr id="33" name="Rounded Rectangle 32"/>
          <p:cNvSpPr/>
          <p:nvPr/>
        </p:nvSpPr>
        <p:spPr>
          <a:xfrm>
            <a:off x="5029200" y="2970042"/>
            <a:ext cx="2883184" cy="11000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z="2000" smtClean="0">
                <a:solidFill>
                  <a:schemeClr val="tx1"/>
                </a:solidFill>
              </a:rPr>
              <a:t>70%: heart disease</a:t>
            </a:r>
          </a:p>
          <a:p>
            <a:pPr algn="ctr"/>
            <a:r>
              <a:rPr lang="en-US" sz="2000" smtClean="0">
                <a:solidFill>
                  <a:schemeClr val="tx1"/>
                </a:solidFill>
              </a:rPr>
              <a:t>30%: no heart disease</a:t>
            </a:r>
          </a:p>
        </p:txBody>
      </p:sp>
      <p:sp>
        <p:nvSpPr>
          <p:cNvPr id="19" name="Rectangle 18"/>
          <p:cNvSpPr/>
          <p:nvPr/>
        </p:nvSpPr>
        <p:spPr>
          <a:xfrm>
            <a:off x="304800" y="2700056"/>
            <a:ext cx="8458200" cy="3108543"/>
          </a:xfrm>
          <a:prstGeom prst="rect">
            <a:avLst/>
          </a:prstGeom>
          <a:solidFill>
            <a:schemeClr val="bg1"/>
          </a:solidFill>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800" smtClean="0">
                <a:solidFill>
                  <a:srgbClr val="477D59"/>
                </a:solidFill>
                <a:latin typeface="Calibri" pitchFamily="34" charset="0"/>
                <a:cs typeface="Calibri" pitchFamily="34" charset="0"/>
              </a:rPr>
              <a:t>We want to determine which attribute in the given training set is </a:t>
            </a:r>
            <a:r>
              <a:rPr lang="en-US" sz="2800" b="1" smtClean="0">
                <a:solidFill>
                  <a:srgbClr val="477D59"/>
                </a:solidFill>
                <a:latin typeface="Calibri" pitchFamily="34" charset="0"/>
                <a:cs typeface="Calibri" pitchFamily="34" charset="0"/>
              </a:rPr>
              <a:t>the </a:t>
            </a:r>
            <a:r>
              <a:rPr lang="en-US" sz="2800" b="1" smtClean="0">
                <a:solidFill>
                  <a:srgbClr val="FA1E00"/>
                </a:solidFill>
                <a:latin typeface="Calibri" pitchFamily="34" charset="0"/>
                <a:cs typeface="Calibri" pitchFamily="34" charset="0"/>
              </a:rPr>
              <a:t>most useful for predicting the target attribute</a:t>
            </a:r>
            <a:r>
              <a:rPr lang="en-US" sz="2800" smtClean="0">
                <a:solidFill>
                  <a:srgbClr val="477D59"/>
                </a:solidFill>
                <a:latin typeface="Calibri" pitchFamily="34" charset="0"/>
                <a:cs typeface="Calibri" pitchFamily="34" charset="0"/>
              </a:rPr>
              <a:t> </a:t>
            </a:r>
          </a:p>
          <a:p>
            <a:pPr marL="342900" indent="-342900">
              <a:buFont typeface="Wingdings" panose="05000000000000000000" pitchFamily="2" charset="2"/>
              <a:buChar char="v"/>
            </a:pPr>
            <a:r>
              <a:rPr lang="en-US" sz="2800" smtClean="0">
                <a:solidFill>
                  <a:srgbClr val="477D59"/>
                </a:solidFill>
                <a:latin typeface="Calibri" pitchFamily="34" charset="0"/>
                <a:cs typeface="Calibri" pitchFamily="34" charset="0"/>
              </a:rPr>
              <a:t>We want to split the tree on an attribute that gives you all pure or most pure subsets</a:t>
            </a:r>
          </a:p>
          <a:p>
            <a:pPr marL="342900" indent="-342900">
              <a:buFont typeface="Wingdings" panose="05000000000000000000" pitchFamily="2" charset="2"/>
              <a:buChar char="v"/>
            </a:pPr>
            <a:r>
              <a:rPr lang="en-US" sz="2800">
                <a:solidFill>
                  <a:srgbClr val="477D59"/>
                </a:solidFill>
                <a:latin typeface="Calibri" pitchFamily="34" charset="0"/>
                <a:cs typeface="Calibri" pitchFamily="34" charset="0"/>
              </a:rPr>
              <a:t>Information gain tells us </a:t>
            </a:r>
            <a:r>
              <a:rPr lang="en-US" sz="2800">
                <a:solidFill>
                  <a:srgbClr val="FA1E00"/>
                </a:solidFill>
                <a:latin typeface="Calibri" pitchFamily="34" charset="0"/>
                <a:cs typeface="Calibri" pitchFamily="34" charset="0"/>
              </a:rPr>
              <a:t>how important a given attribute </a:t>
            </a:r>
            <a:r>
              <a:rPr lang="en-US" sz="2800" smtClean="0">
                <a:solidFill>
                  <a:srgbClr val="477D59"/>
                </a:solidFill>
                <a:latin typeface="Calibri" pitchFamily="34" charset="0"/>
                <a:cs typeface="Calibri" pitchFamily="34" charset="0"/>
              </a:rPr>
              <a:t>is</a:t>
            </a:r>
          </a:p>
        </p:txBody>
      </p:sp>
    </p:spTree>
    <p:extLst>
      <p:ext uri="{BB962C8B-B14F-4D97-AF65-F5344CB8AC3E}">
        <p14:creationId xmlns:p14="http://schemas.microsoft.com/office/powerpoint/2010/main" val="30939773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dur="1"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dur="1"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dur="1"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dur="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dur="1"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dur="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dur="1" fill="hold"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dur="1" fill="hold" nodeType="clickEffect">
                                  <p:stCondLst>
                                    <p:cond delay="0"/>
                                  </p:stCondLst>
                                  <p:childTnLst>
                                    <p:set>
                                      <p:cBhvr>
                                        <p:cTn id="4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ntr" presetSubtype="0" dur="1" fill="hold" nodeType="clickEffect">
                                  <p:stCondLst>
                                    <p:cond delay="0"/>
                                  </p:stCondLst>
                                  <p:childTnLst>
                                    <p:set>
                                      <p:cBhvr>
                                        <p:cTn id="4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P spid="25" grpId="0"/>
      <p:bldP spid="26" grpId="0"/>
      <p:bldP spid="27" grpId="0"/>
      <p:bldP spid="30" grpId="0"/>
      <p:bldP spid="31" grpId="0"/>
      <p:bldP spid="32" grpId="0"/>
      <p:bldP spid="33" grpId="0"/>
      <p:bldP spid="19" grpId="0"/>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12" name="Table 11"/>
          <p:cNvGraphicFramePr>
            <a:graphicFrameLocks noGrp="1"/>
          </p:cNvGraphicFramePr>
          <p:nvPr>
            <p:extLst/>
          </p:nvPr>
        </p:nvGraphicFramePr>
        <p:xfrm>
          <a:off x="117963" y="1231657"/>
          <a:ext cx="4930775" cy="2204577"/>
        </p:xfrm>
        <a:graphic>
          <a:graphicData uri="http://schemas.openxmlformats.org/drawingml/2006/table">
            <a:tbl>
              <a:tblPr/>
              <a:tblGrid>
                <a:gridCol w="1514475">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1120775">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Customers</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CustomerID</a:t>
                      </a:r>
                      <a:endParaRPr kumimoji="0" lang="en-US" altLang="en-US" sz="1800" b="0" i="0" u="none" strike="noStrike" cap="none" normalizeH="0" baseline="0" smtClean="0">
                        <a:ln>
                          <a:noFill/>
                        </a:ln>
                        <a:solidFill>
                          <a:srgbClr val="7030A0"/>
                        </a:solidFill>
                        <a:effectLst/>
                        <a:latin typeface="Arial"/>
                      </a:endParaRP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CompanyName</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City</a:t>
                      </a:r>
                    </a:p>
                  </a:txBody>
                  <a:tcPr marL="91448" marR="91448"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Alfreds Futterkiste</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Berlin</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54038">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s-ES" altLang="en-US" sz="1800" b="0" i="0" u="none" strike="noStrike" cap="none" normalizeH="0" baseline="0" smtClean="0">
                          <a:ln>
                            <a:noFill/>
                          </a:ln>
                          <a:solidFill>
                            <a:srgbClr val="7030A0"/>
                          </a:solidFill>
                          <a:effectLst/>
                          <a:latin typeface="Calibri" pitchFamily="34" charset="0"/>
                        </a:rPr>
                        <a:t>Ana Trujillo Emparedados y helados</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554038">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Antonio Moreno Taquería</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México D.F.</a:t>
                      </a:r>
                    </a:p>
                  </a:txBody>
                  <a:tcPr marL="4763" marR="4763" marT="476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5181600" y="1219200"/>
          <a:ext cx="3838575" cy="2191952"/>
        </p:xfrm>
        <a:graphic>
          <a:graphicData uri="http://schemas.openxmlformats.org/drawingml/2006/table">
            <a:tbl>
              <a:tblPr/>
              <a:tblGrid>
                <a:gridCol w="1058863">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312862">
                  <a:extLst>
                    <a:ext uri="{9D8B030D-6E8A-4147-A177-3AD203B41FA5}">
                      <a16:colId xmlns:a16="http://schemas.microsoft.com/office/drawing/2014/main" val="20002"/>
                    </a:ext>
                  </a:extLst>
                </a:gridCol>
              </a:tblGrid>
              <a:tr h="365125">
                <a:tc gridSpan="3">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7030A0"/>
                          </a:solidFill>
                          <a:effectLst/>
                          <a:latin typeface="Arial"/>
                        </a:rPr>
                        <a:t>Orders</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10000"/>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sng" strike="noStrike" cap="none" normalizeH="0" baseline="0" smtClean="0">
                          <a:ln>
                            <a:noFill/>
                          </a:ln>
                          <a:solidFill>
                            <a:srgbClr val="7030A0"/>
                          </a:solidFill>
                          <a:effectLst/>
                          <a:latin typeface="Arial"/>
                        </a:rPr>
                        <a:t>OrderID</a:t>
                      </a:r>
                      <a:endParaRPr kumimoji="0" lang="en-US" altLang="en-US" sz="1800" b="0" i="0" u="none" strike="noStrike" cap="none" normalizeH="0" baseline="0" smtClean="0">
                        <a:ln>
                          <a:noFill/>
                        </a:ln>
                        <a:solidFill>
                          <a:srgbClr val="7030A0"/>
                        </a:solidFill>
                        <a:effectLst/>
                        <a:latin typeface="Arial"/>
                      </a:endParaRP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CustomerID</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Arial"/>
                        </a:rPr>
                        <a:t>OrderDate</a:t>
                      </a:r>
                    </a:p>
                  </a:txBody>
                  <a:tcPr marL="91455" marR="91455"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10643</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ALFKI</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8/25/1997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10625</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ANATR</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8/8/1997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10677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9/22/1997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365125">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10682</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ANTON</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vert="horz" wrap="square"/>
                    <a:lstStyle>
                      <a:lvl1pPr>
                        <a:spcBef>
                          <a:spcPct val="20000"/>
                        </a:spcBef>
                        <a:defRPr sz="2800">
                          <a:solidFill>
                            <a:schemeClr val="tx1"/>
                          </a:solidFill>
                          <a:latin typeface="Arial"/>
                        </a:defRPr>
                      </a:lvl1pPr>
                      <a:lvl2pPr marL="742950" indent="-285750">
                        <a:spcBef>
                          <a:spcPct val="20000"/>
                        </a:spcBef>
                        <a:defRPr sz="2400">
                          <a:solidFill>
                            <a:schemeClr val="tx1"/>
                          </a:solidFill>
                          <a:latin typeface="Arial"/>
                        </a:defRPr>
                      </a:lvl2pPr>
                      <a:lvl3pPr marL="1143000" indent="-228600">
                        <a:spcBef>
                          <a:spcPct val="20000"/>
                        </a:spcBef>
                        <a:defRPr sz="2000">
                          <a:solidFill>
                            <a:schemeClr val="tx1"/>
                          </a:solidFill>
                          <a:latin typeface="Arial"/>
                        </a:defRPr>
                      </a:lvl3pPr>
                      <a:lvl4pPr marL="1600200" indent="-228600">
                        <a:spcBef>
                          <a:spcPct val="20000"/>
                        </a:spcBef>
                        <a:defRPr>
                          <a:solidFill>
                            <a:schemeClr val="tx1"/>
                          </a:solidFill>
                          <a:latin typeface="Arial"/>
                        </a:defRPr>
                      </a:lvl4pPr>
                      <a:lvl5pPr marL="2057400" indent="-228600">
                        <a:spcBef>
                          <a:spcPct val="20000"/>
                        </a:spcBef>
                        <a:defRPr>
                          <a:solidFill>
                            <a:schemeClr val="tx1"/>
                          </a:solidFill>
                          <a:latin typeface="Arial"/>
                        </a:defRPr>
                      </a:lvl5pPr>
                      <a:lvl6pPr marL="2514600" indent="-228600" eaLnBrk="0" fontAlgn="base" hangingPunct="0">
                        <a:spcBef>
                          <a:spcPct val="20000"/>
                        </a:spcBef>
                        <a:spcAft>
                          <a:spcPct val="0"/>
                        </a:spcAft>
                        <a:defRPr>
                          <a:solidFill>
                            <a:schemeClr val="tx1"/>
                          </a:solidFill>
                          <a:latin typeface="Arial"/>
                        </a:defRPr>
                      </a:lvl6pPr>
                      <a:lvl7pPr marL="2971800" indent="-228600" eaLnBrk="0" fontAlgn="base" hangingPunct="0">
                        <a:spcBef>
                          <a:spcPct val="20000"/>
                        </a:spcBef>
                        <a:spcAft>
                          <a:spcPct val="0"/>
                        </a:spcAft>
                        <a:defRPr>
                          <a:solidFill>
                            <a:schemeClr val="tx1"/>
                          </a:solidFill>
                          <a:latin typeface="Arial"/>
                        </a:defRPr>
                      </a:lvl7pPr>
                      <a:lvl8pPr marL="3429000" indent="-228600" eaLnBrk="0" fontAlgn="base" hangingPunct="0">
                        <a:spcBef>
                          <a:spcPct val="20000"/>
                        </a:spcBef>
                        <a:spcAft>
                          <a:spcPct val="0"/>
                        </a:spcAft>
                        <a:defRPr>
                          <a:solidFill>
                            <a:schemeClr val="tx1"/>
                          </a:solidFill>
                          <a:latin typeface="Arial"/>
                        </a:defRPr>
                      </a:lvl8pPr>
                      <a:lvl9pPr marL="3886200" indent="-228600" eaLnBrk="0" fontAlgn="base" hangingPunct="0">
                        <a:spcBef>
                          <a:spcPct val="20000"/>
                        </a:spcBef>
                        <a:spcAft>
                          <a:spcPct val="0"/>
                        </a:spcAft>
                        <a:defRPr>
                          <a:solidFill>
                            <a:schemeClr val="tx1"/>
                          </a:solidFill>
                          <a:latin typeface="Arial"/>
                        </a:defRPr>
                      </a:lvl9pPr>
                    </a:lstStyle>
                    <a:p>
                      <a:pPr marL="0" marR="0" lvl="0" indent="0" algn="l" defTabSz="914400" rtl="0" eaLnBrk="1" fontAlgn="b" latinLnBrk="0" hangingPunct="1">
                        <a:lnSpc>
                          <a:spcPct val="100000"/>
                        </a:lnSpc>
                        <a:spcBef>
                          <a:spcPct val="0"/>
                        </a:spcBef>
                        <a:spcAft>
                          <a:spcPct val="0"/>
                        </a:spcAft>
                        <a:buClrTx/>
                        <a:buSzTx/>
                        <a:buFontTx/>
                        <a:buNone/>
                      </a:pPr>
                      <a:r>
                        <a:rPr kumimoji="0" lang="en-US" altLang="en-US" sz="1800" b="0" i="0" u="none" strike="noStrike" cap="none" normalizeH="0" baseline="0" smtClean="0">
                          <a:ln>
                            <a:noFill/>
                          </a:ln>
                          <a:solidFill>
                            <a:srgbClr val="7030A0"/>
                          </a:solidFill>
                          <a:effectLst/>
                          <a:latin typeface="Calibri" pitchFamily="34" charset="0"/>
                        </a:rPr>
                        <a:t>9/25/1997</a:t>
                      </a:r>
                    </a:p>
                  </a:txBody>
                  <a:tcPr marL="4764" marR="4764" marT="476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bl>
          </a:graphicData>
        </a:graphic>
      </p:graphicFrame>
      <p:sp>
        <p:nvSpPr>
          <p:cNvPr id="16" name="TextBox 3"/>
          <p:cNvSpPr txBox="1">
            <a:spLocks noChangeArrowheads="1"/>
          </p:cNvSpPr>
          <p:nvPr/>
        </p:nvSpPr>
        <p:spPr bwMode="auto">
          <a:xfrm>
            <a:off x="454101" y="3546332"/>
            <a:ext cx="784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a:spcBef>
                <a:spcPct val="0"/>
              </a:spcBef>
              <a:buFontTx/>
              <a:buNone/>
            </a:pPr>
            <a:r>
              <a:rPr lang="en-US" altLang="en-US" sz="2400">
                <a:latin typeface="Calibri" pitchFamily="34" charset="0"/>
                <a:cs typeface="Calibri" pitchFamily="34" charset="0"/>
              </a:rPr>
              <a:t>What is the </a:t>
            </a:r>
            <a:r>
              <a:rPr lang="en-US" altLang="en-US" sz="2400" b="1" smtClean="0">
                <a:latin typeface="Calibri" pitchFamily="34" charset="0"/>
                <a:cs typeface="Calibri" pitchFamily="34" charset="0"/>
              </a:rPr>
              <a:t>association</a:t>
            </a:r>
            <a:r>
              <a:rPr lang="en-US" altLang="en-US" sz="2400" smtClean="0">
                <a:latin typeface="Calibri" pitchFamily="34" charset="0"/>
                <a:cs typeface="Calibri" pitchFamily="34" charset="0"/>
              </a:rPr>
              <a:t> between Customers and Orders?</a:t>
            </a:r>
            <a:endParaRPr lang="en-US" altLang="en-US" sz="2400">
              <a:latin typeface="Calibri" pitchFamily="34" charset="0"/>
              <a:cs typeface="Calibri" pitchFamily="34" charset="0"/>
            </a:endParaRPr>
          </a:p>
        </p:txBody>
      </p:sp>
      <mc:AlternateContent>
        <mc:Choice Requires="a14">
          <p:sp>
            <p:nvSpPr>
              <p:cNvPr id="6" name="TextBox 3"/>
              <p:cNvSpPr txBox="1">
                <a:spLocks noChangeArrowheads="1"/>
              </p:cNvSpPr>
              <p:nvPr/>
            </p:nvSpPr>
            <p:spPr bwMode="auto">
              <a:xfrm>
                <a:off x="454101" y="3977879"/>
                <a:ext cx="85914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a:spcBef>
                    <a:spcPct val="0"/>
                  </a:spcBef>
                  <a:buFont typeface="Wingdings" panose="05000000000000000000" pitchFamily="2" charset="2"/>
                  <a:buChar char="Ø"/>
                </a:pPr>
                <a:r>
                  <a:rPr lang="en-US" altLang="en-US" sz="2400" smtClean="0">
                    <a:solidFill>
                      <a:srgbClr val="0070C0"/>
                    </a:solidFill>
                    <a:latin typeface="Calibri" pitchFamily="34" charset="0"/>
                    <a:cs typeface="Calibri" pitchFamily="34" charset="0"/>
                  </a:rPr>
                  <a:t>Each </a:t>
                </a:r>
                <a:r>
                  <a:rPr lang="en-US" altLang="en-US" sz="2400">
                    <a:solidFill>
                      <a:srgbClr val="0070C0"/>
                    </a:solidFill>
                    <a:latin typeface="Calibri" pitchFamily="34" charset="0"/>
                    <a:cs typeface="Calibri" pitchFamily="34" charset="0"/>
                  </a:rPr>
                  <a:t>customer may have any number (0 to </a:t>
                </a:r>
                <a14:m>
                  <m:oMathPara>
                    <m:oMathParaPr>
                      <m:jc/>
                    </m:oMathParaPr>
                    <m:oMath>
                      <m:r>
                        <a:rPr lang="en-US" altLang="en-US" sz="2400" i="1">
                          <a:solidFill>
                            <a:srgbClr val="0070C0"/>
                          </a:solidFill>
                          <a:latin typeface="Cambria Math"/>
                          <a:ea typeface="Cambria Math"/>
                          <a:cs typeface="Calibri" panose="020f0502020204030204" pitchFamily="34" charset="0"/>
                        </a:rPr>
                        <m:t>∞</m:t>
                      </m:r>
                    </m:oMath>
                  </m:oMathPara>
                </a14:m>
                <a:r>
                  <a:rPr lang="en-US" altLang="en-US" sz="2400">
                    <a:solidFill>
                      <a:srgbClr val="0070C0"/>
                    </a:solidFill>
                    <a:latin typeface="Calibri" pitchFamily="34" charset="0"/>
                    <a:cs typeface="Calibri" pitchFamily="34" charset="0"/>
                  </a:rPr>
                  <a:t>) of </a:t>
                </a:r>
                <a:r>
                  <a:rPr lang="en-US" altLang="en-US" sz="2400" smtClean="0">
                    <a:solidFill>
                      <a:srgbClr val="0070C0"/>
                    </a:solidFill>
                    <a:latin typeface="Calibri" pitchFamily="34" charset="0"/>
                    <a:cs typeface="Calibri" pitchFamily="34" charset="0"/>
                  </a:rPr>
                  <a:t>orders</a:t>
                </a:r>
              </a:p>
              <a:p>
                <a:pPr>
                  <a:spcBef>
                    <a:spcPct val="0"/>
                  </a:spcBef>
                  <a:buFont typeface="Wingdings" panose="05000000000000000000" pitchFamily="2" charset="2"/>
                  <a:buChar char="Ø"/>
                </a:pPr>
                <a:r>
                  <a:rPr lang="en-US" altLang="en-US" sz="2400" smtClean="0">
                    <a:solidFill>
                      <a:srgbClr val="FF0000"/>
                    </a:solidFill>
                    <a:latin typeface="Calibri" pitchFamily="34" charset="0"/>
                    <a:cs typeface="Calibri" pitchFamily="34" charset="0"/>
                  </a:rPr>
                  <a:t>Customers are in 0..</a:t>
                </a:r>
                <a14:m>
                  <m:oMathPara>
                    <m:oMathParaPr>
                      <m:jc/>
                    </m:oMathParaPr>
                    <m:oMath>
                      <m:r>
                        <a:rPr lang="en-US" altLang="en-US" sz="2400" i="1">
                          <a:solidFill>
                            <a:srgbClr val="FF0000"/>
                          </a:solidFill>
                          <a:latin typeface="Cambria Math"/>
                          <a:ea typeface="Cambria Math"/>
                          <a:cs typeface="Calibri" panose="020f0502020204030204" pitchFamily="34" charset="0"/>
                        </a:rPr>
                        <m:t>∞</m:t>
                      </m:r>
                    </m:oMath>
                  </m:oMathPara>
                </a14:m>
                <a:r>
                  <a:rPr lang="en-US" altLang="en-US" sz="2400">
                    <a:solidFill>
                      <a:srgbClr val="FF0000"/>
                    </a:solidFill>
                    <a:latin typeface="Calibri" pitchFamily="34" charset="0"/>
                    <a:cs typeface="Calibri" pitchFamily="34" charset="0"/>
                  </a:rPr>
                  <a:t> (read “0 to </a:t>
                </a:r>
                <a14:m>
                  <m:oMathPara>
                    <m:oMathParaPr>
                      <m:jc/>
                    </m:oMathParaPr>
                    <m:oMath>
                      <m:r>
                        <a:rPr lang="en-US" altLang="en-US" sz="2400" i="1">
                          <a:solidFill>
                            <a:srgbClr val="FF0000"/>
                          </a:solidFill>
                          <a:latin typeface="Cambria Math"/>
                          <a:ea typeface="Cambria Math"/>
                          <a:cs typeface="Calibri" panose="020f0502020204030204" pitchFamily="34" charset="0"/>
                        </a:rPr>
                        <m:t>∞</m:t>
                      </m:r>
                    </m:oMath>
                  </m:oMathPara>
                </a14:m>
                <a:r>
                  <a:rPr lang="en-US" altLang="en-US" sz="2400">
                    <a:solidFill>
                      <a:srgbClr val="FF0000"/>
                    </a:solidFill>
                    <a:latin typeface="Calibri" pitchFamily="34" charset="0"/>
                    <a:cs typeface="Calibri" pitchFamily="34" charset="0"/>
                  </a:rPr>
                  <a:t>”) association with orders</a:t>
                </a:r>
              </a:p>
              <a:p>
                <a:pPr>
                  <a:spcBef>
                    <a:spcPct val="0"/>
                  </a:spcBef>
                  <a:buFont typeface="Wingdings" panose="05000000000000000000" pitchFamily="2" charset="2"/>
                  <a:buChar char="Ø"/>
                </a:pPr>
                <a:endParaRPr lang="en-US" altLang="en-US" sz="2400">
                  <a:solidFill>
                    <a:srgbClr val="0070C0"/>
                  </a:solidFill>
                  <a:latin typeface="Calibri" pitchFamily="34" charset="0"/>
                  <a:cs typeface="Calibri" pitchFamily="34" charset="0"/>
                </a:endParaRPr>
              </a:p>
              <a:p>
                <a:pPr>
                  <a:spcBef>
                    <a:spcPct val="0"/>
                  </a:spcBef>
                  <a:buFont typeface="Wingdings" panose="05000000000000000000" pitchFamily="2" charset="2"/>
                  <a:buChar char="Ø"/>
                </a:pPr>
                <a:r>
                  <a:rPr lang="en-US" altLang="en-US" sz="2400">
                    <a:solidFill>
                      <a:srgbClr val="0070C0"/>
                    </a:solidFill>
                    <a:latin typeface="Calibri" pitchFamily="34" charset="0"/>
                    <a:cs typeface="Calibri" pitchFamily="34" charset="0"/>
                  </a:rPr>
                  <a:t>Each order has </a:t>
                </a:r>
                <a:r>
                  <a:rPr lang="en-US" altLang="en-US" sz="2400" smtClean="0">
                    <a:solidFill>
                      <a:srgbClr val="0070C0"/>
                    </a:solidFill>
                    <a:latin typeface="Calibri" pitchFamily="34" charset="0"/>
                    <a:cs typeface="Calibri" pitchFamily="34" charset="0"/>
                  </a:rPr>
                  <a:t>exactly one (1 </a:t>
                </a:r>
                <a:r>
                  <a:rPr lang="en-US" altLang="en-US" sz="2400">
                    <a:solidFill>
                      <a:srgbClr val="0070C0"/>
                    </a:solidFill>
                    <a:latin typeface="Calibri" pitchFamily="34" charset="0"/>
                    <a:cs typeface="Calibri" pitchFamily="34" charset="0"/>
                  </a:rPr>
                  <a:t>to 1) customer (could be NULL</a:t>
                </a:r>
                <a:r>
                  <a:rPr lang="en-US" altLang="en-US" sz="2400" smtClean="0">
                    <a:solidFill>
                      <a:srgbClr val="0070C0"/>
                    </a:solidFill>
                    <a:latin typeface="Calibri" pitchFamily="34" charset="0"/>
                    <a:cs typeface="Calibri" pitchFamily="34" charset="0"/>
                  </a:rPr>
                  <a:t>)</a:t>
                </a:r>
                <a:endParaRPr lang="en-US" altLang="en-US" sz="2400">
                  <a:solidFill>
                    <a:srgbClr val="0070C0"/>
                  </a:solidFill>
                  <a:latin typeface="Calibri" pitchFamily="34" charset="0"/>
                  <a:cs typeface="Calibri" pitchFamily="34" charset="0"/>
                </a:endParaRPr>
              </a:p>
              <a:p>
                <a:pPr>
                  <a:spcBef>
                    <a:spcPct val="0"/>
                  </a:spcBef>
                  <a:buFontTx/>
                  <a:buNone/>
                </a:pPr>
                <a:r>
                  <a:rPr lang="en-US" altLang="en-US" sz="2400">
                    <a:solidFill>
                      <a:srgbClr val="0070C0"/>
                    </a:solidFill>
                    <a:latin typeface="Calibri" pitchFamily="34" charset="0"/>
                    <a:cs typeface="Calibri" pitchFamily="34" charset="0"/>
                  </a:rPr>
                  <a:t>We say:</a:t>
                </a:r>
              </a:p>
              <a:p>
                <a:pPr>
                  <a:spcBef>
                    <a:spcPct val="0"/>
                  </a:spcBef>
                  <a:buFont typeface="Wingdings" panose="05000000000000000000" pitchFamily="2" charset="2"/>
                  <a:buChar char="Ø"/>
                </a:pPr>
                <a:r>
                  <a:rPr lang="en-US" altLang="en-US" sz="2400" smtClean="0">
                    <a:solidFill>
                      <a:srgbClr val="FF0000"/>
                    </a:solidFill>
                    <a:latin typeface="Calibri" pitchFamily="34" charset="0"/>
                    <a:cs typeface="Calibri" pitchFamily="34" charset="0"/>
                  </a:rPr>
                  <a:t>Orders </a:t>
                </a:r>
                <a:r>
                  <a:rPr lang="en-US" altLang="en-US" sz="2400">
                    <a:solidFill>
                      <a:srgbClr val="FF0000"/>
                    </a:solidFill>
                    <a:latin typeface="Calibri" pitchFamily="34" charset="0"/>
                    <a:cs typeface="Calibri" pitchFamily="34" charset="0"/>
                  </a:rPr>
                  <a:t>are in </a:t>
                </a:r>
                <a:r>
                  <a:rPr lang="en-US" altLang="en-US" sz="2400" smtClean="0">
                    <a:solidFill>
                      <a:srgbClr val="FF0000"/>
                    </a:solidFill>
                    <a:latin typeface="Calibri" pitchFamily="34" charset="0"/>
                    <a:cs typeface="Calibri" pitchFamily="34" charset="0"/>
                  </a:rPr>
                  <a:t>1..</a:t>
                </a:r>
                <a:r>
                  <a:rPr lang="en-US" altLang="en-US" sz="2400">
                    <a:solidFill>
                      <a:srgbClr val="FF0000"/>
                    </a:solidFill>
                    <a:latin typeface="Calibri" pitchFamily="34" charset="0"/>
                    <a:cs typeface="Calibri" pitchFamily="34" charset="0"/>
                  </a:rPr>
                  <a:t>1 (read </a:t>
                </a:r>
                <a:r>
                  <a:rPr lang="en-US" altLang="en-US" sz="2400" smtClean="0">
                    <a:solidFill>
                      <a:srgbClr val="FF0000"/>
                    </a:solidFill>
                    <a:latin typeface="Calibri" pitchFamily="34" charset="0"/>
                    <a:cs typeface="Calibri" pitchFamily="34" charset="0"/>
                  </a:rPr>
                  <a:t>“1 </a:t>
                </a:r>
                <a:r>
                  <a:rPr lang="en-US" altLang="en-US" sz="2400">
                    <a:solidFill>
                      <a:srgbClr val="FF0000"/>
                    </a:solidFill>
                    <a:latin typeface="Calibri" pitchFamily="34" charset="0"/>
                    <a:cs typeface="Calibri" pitchFamily="34" charset="0"/>
                  </a:rPr>
                  <a:t>to 1”) association with </a:t>
                </a:r>
                <a:r>
                  <a:rPr lang="en-US" altLang="en-US" sz="2400" smtClean="0">
                    <a:solidFill>
                      <a:srgbClr val="FF0000"/>
                    </a:solidFill>
                    <a:latin typeface="Calibri" pitchFamily="34" charset="0"/>
                    <a:cs typeface="Calibri" pitchFamily="34" charset="0"/>
                  </a:rPr>
                  <a:t>customers</a:t>
                </a:r>
                <a:endParaRPr lang="en-US" altLang="en-US" sz="2400">
                  <a:solidFill>
                    <a:srgbClr val="FF0000"/>
                  </a:solidFill>
                  <a:latin typeface="Calibri" pitchFamily="34" charset="0"/>
                  <a:cs typeface="Calibri" pitchFamily="34" charset="0"/>
                </a:endParaRPr>
              </a:p>
            </p:txBody>
          </p:sp>
        </mc:Choice>
        <mc:Fallback>
          <p:sp>
            <p:nvSpPr>
              <p:cNvPr id="6" name="TextBox 3"/>
              <p:cNvSpPr txBox="1">
                <a:spLocks noRot="1" noChangeAspect="1" noMove="1" noResize="1" noEditPoints="1" noAdjustHandles="1" noChangeArrowheads="1" noChangeShapeType="1" noTextEdit="1"/>
              </p:cNvSpPr>
              <p:nvPr/>
            </p:nvSpPr>
            <p:spPr bwMode="auto">
              <a:xfrm>
                <a:off x="454101" y="3977879"/>
                <a:ext cx="8591474" cy="2308324"/>
              </a:xfrm>
              <a:prstGeom prst="rect">
                <a:avLst/>
              </a:prstGeom>
              <a:blipFill rotWithShape="0">
                <a:blip r:embed="rId3"/>
                <a:stretch>
                  <a:fillRect l="-1064" t="-2116" b="-52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Rectangle 4"/>
          <p:cNvSpPr>
            <a:spLocks noGrp="1" noChangeArrowheads="1"/>
          </p:cNvSpPr>
          <p:nvPr>
            <p:ph type="title"/>
          </p:nvPr>
        </p:nvSpPr>
        <p:spPr>
          <a:xfrm>
            <a:off x="265044" y="152400"/>
            <a:ext cx="8690112" cy="969159"/>
          </a:xfrm>
        </p:spPr>
        <p:txBody>
          <a:bodyPr/>
          <a:lstStyle/>
          <a:p>
            <a:pPr eaLnBrk="1" hangingPunct="1">
              <a:defRPr/>
            </a:pPr>
            <a:r>
              <a:rPr lang="en-US" smtClean="0"/>
              <a:t>Association</a:t>
            </a:r>
          </a:p>
        </p:txBody>
      </p:sp>
    </p:spTree>
    <p:extLst>
      <p:ext uri="{BB962C8B-B14F-4D97-AF65-F5344CB8AC3E}">
        <p14:creationId xmlns:p14="http://schemas.microsoft.com/office/powerpoint/2010/main" val="2036753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Decision Tree –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l="-1" t="18471" r="74329" b="53140"/>
          <a:stretch>
            <a:fillRect/>
          </a:stretch>
        </p:blipFill>
        <p:spPr bwMode="auto">
          <a:xfrm>
            <a:off x="4114800" y="5174817"/>
            <a:ext cx="4876800" cy="1310687"/>
          </a:xfrm>
          <a:prstGeom prst="rect">
            <a:avLst/>
          </a:prstGeom>
          <a:noFill/>
          <a:ln w="9525">
            <a:noFill/>
            <a:miter lim="800000"/>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304800" y="1773245"/>
            <a:ext cx="8077200" cy="26776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8775" indent="-358775">
              <a:buFont typeface="Wingdings" panose="05000000000000000000" pitchFamily="2" charset="2"/>
              <a:buChar char="v"/>
            </a:pPr>
            <a:r>
              <a:rPr lang="en-US" sz="2400" smtClean="0">
                <a:solidFill>
                  <a:srgbClr val="477D59"/>
                </a:solidFill>
                <a:latin typeface="Calibri" pitchFamily="34" charset="0"/>
                <a:cs typeface="Calibri" pitchFamily="34" charset="0"/>
              </a:rPr>
              <a:t>We </a:t>
            </a:r>
            <a:r>
              <a:rPr lang="en-US" sz="2400">
                <a:solidFill>
                  <a:srgbClr val="477D59"/>
                </a:solidFill>
                <a:latin typeface="Calibri" pitchFamily="34" charset="0"/>
                <a:cs typeface="Calibri" pitchFamily="34" charset="0"/>
              </a:rPr>
              <a:t>have a sample of 30 students with three variables </a:t>
            </a:r>
            <a:endParaRPr lang="en-US" sz="2400" smtClean="0">
              <a:solidFill>
                <a:srgbClr val="477D59"/>
              </a:solidFill>
              <a:latin typeface="Calibri" pitchFamily="34" charset="0"/>
              <a:cs typeface="Calibri" pitchFamily="34" charset="0"/>
            </a:endParaRPr>
          </a:p>
          <a:p>
            <a:pPr marL="531813" indent="-265113">
              <a:buFont typeface="Arial" pitchFamily="34" charset="0"/>
              <a:buChar char="•"/>
            </a:pPr>
            <a:r>
              <a:rPr lang="en-US" sz="2400" smtClean="0">
                <a:solidFill>
                  <a:srgbClr val="477D59"/>
                </a:solidFill>
                <a:latin typeface="Calibri" pitchFamily="34" charset="0"/>
                <a:cs typeface="Calibri" pitchFamily="34" charset="0"/>
              </a:rPr>
              <a:t>Gender (Male/Female),</a:t>
            </a:r>
          </a:p>
          <a:p>
            <a:pPr marL="531813" indent="-265113">
              <a:buFont typeface="Arial" pitchFamily="34" charset="0"/>
              <a:buChar char="•"/>
            </a:pPr>
            <a:r>
              <a:rPr lang="en-US" sz="2400" smtClean="0">
                <a:solidFill>
                  <a:srgbClr val="477D59"/>
                </a:solidFill>
                <a:latin typeface="Calibri" pitchFamily="34" charset="0"/>
                <a:cs typeface="Calibri" pitchFamily="34" charset="0"/>
              </a:rPr>
              <a:t>Class (IX</a:t>
            </a:r>
            <a:r>
              <a:rPr lang="en-US" sz="2400">
                <a:solidFill>
                  <a:srgbClr val="477D59"/>
                </a:solidFill>
                <a:latin typeface="Calibri" pitchFamily="34" charset="0"/>
                <a:cs typeface="Calibri" pitchFamily="34" charset="0"/>
              </a:rPr>
              <a:t>/ X</a:t>
            </a:r>
            <a:r>
              <a:rPr lang="en-US" sz="2400" smtClean="0">
                <a:solidFill>
                  <a:srgbClr val="477D59"/>
                </a:solidFill>
                <a:latin typeface="Calibri" pitchFamily="34" charset="0"/>
                <a:cs typeface="Calibri" pitchFamily="34" charset="0"/>
              </a:rPr>
              <a:t>), </a:t>
            </a:r>
            <a:r>
              <a:rPr lang="en-US" sz="2400">
                <a:solidFill>
                  <a:srgbClr val="477D59"/>
                </a:solidFill>
                <a:latin typeface="Calibri" pitchFamily="34" charset="0"/>
                <a:cs typeface="Calibri" pitchFamily="34" charset="0"/>
              </a:rPr>
              <a:t>and </a:t>
            </a:r>
            <a:endParaRPr lang="en-US" sz="2400" smtClean="0">
              <a:solidFill>
                <a:srgbClr val="477D59"/>
              </a:solidFill>
              <a:latin typeface="Calibri" pitchFamily="34" charset="0"/>
              <a:cs typeface="Calibri" pitchFamily="34" charset="0"/>
            </a:endParaRPr>
          </a:p>
          <a:p>
            <a:pPr marL="531813" indent="-265113">
              <a:buFont typeface="Arial" pitchFamily="34" charset="0"/>
              <a:buChar char="•"/>
            </a:pPr>
            <a:r>
              <a:rPr lang="en-US" sz="2400">
                <a:solidFill>
                  <a:srgbClr val="477D59"/>
                </a:solidFill>
                <a:latin typeface="Calibri" pitchFamily="34" charset="0"/>
                <a:cs typeface="Calibri" pitchFamily="34" charset="0"/>
              </a:rPr>
              <a:t>Height (5 to 6 </a:t>
            </a:r>
            <a:r>
              <a:rPr lang="en-US" sz="2400" smtClean="0">
                <a:solidFill>
                  <a:srgbClr val="477D59"/>
                </a:solidFill>
                <a:latin typeface="Calibri" pitchFamily="34" charset="0"/>
                <a:cs typeface="Calibri" pitchFamily="34" charset="0"/>
              </a:rPr>
              <a:t>ft.) </a:t>
            </a:r>
            <a:endParaRPr lang="en-US" sz="2400">
              <a:solidFill>
                <a:srgbClr val="477D59"/>
              </a:solidFill>
              <a:latin typeface="Calibri" pitchFamily="34" charset="0"/>
              <a:cs typeface="Calibri" pitchFamily="34" charset="0"/>
            </a:endParaRPr>
          </a:p>
          <a:p>
            <a:pPr marL="358775" indent="-358775">
              <a:buFont typeface="Wingdings" panose="05000000000000000000" pitchFamily="2" charset="2"/>
              <a:buChar char="v"/>
            </a:pPr>
            <a:r>
              <a:rPr lang="en-US" sz="2400">
                <a:solidFill>
                  <a:srgbClr val="477D59"/>
                </a:solidFill>
                <a:latin typeface="Calibri" pitchFamily="34" charset="0"/>
                <a:cs typeface="Calibri" pitchFamily="34" charset="0"/>
              </a:rPr>
              <a:t>15 out of these 30 play cricket in leisure </a:t>
            </a:r>
            <a:r>
              <a:rPr lang="en-US" sz="2400" smtClean="0">
                <a:solidFill>
                  <a:srgbClr val="477D59"/>
                </a:solidFill>
                <a:latin typeface="Calibri" pitchFamily="34" charset="0"/>
                <a:cs typeface="Calibri" pitchFamily="34" charset="0"/>
              </a:rPr>
              <a:t>time </a:t>
            </a:r>
          </a:p>
          <a:p>
            <a:pPr marL="266700" indent="-266700">
              <a:buFont typeface="Wingdings" panose="05000000000000000000" pitchFamily="2" charset="2"/>
              <a:buChar char="v"/>
            </a:pPr>
            <a:endParaRPr lang="en-US" sz="2400">
              <a:solidFill>
                <a:srgbClr val="477D59"/>
              </a:solidFill>
              <a:latin typeface="Calibri" pitchFamily="34" charset="0"/>
              <a:cs typeface="Calibri" pitchFamily="34" charset="0"/>
            </a:endParaRPr>
          </a:p>
          <a:p>
            <a:pPr marL="173038" indent="-173038" algn="ctr"/>
            <a:r>
              <a:rPr lang="en-US" sz="2400" smtClean="0">
                <a:solidFill>
                  <a:srgbClr val="C00000"/>
                </a:solidFill>
                <a:latin typeface="Calibri" pitchFamily="34" charset="0"/>
                <a:cs typeface="Calibri" pitchFamily="34" charset="0"/>
              </a:rPr>
              <a:t>Create </a:t>
            </a:r>
            <a:r>
              <a:rPr lang="en-US" sz="2400">
                <a:solidFill>
                  <a:srgbClr val="C00000"/>
                </a:solidFill>
                <a:latin typeface="Calibri" pitchFamily="34" charset="0"/>
                <a:cs typeface="Calibri" pitchFamily="34" charset="0"/>
              </a:rPr>
              <a:t>a model to predict who will play cricket </a:t>
            </a:r>
            <a:r>
              <a:rPr lang="en-US" sz="2400" smtClean="0">
                <a:solidFill>
                  <a:srgbClr val="C00000"/>
                </a:solidFill>
                <a:latin typeface="Calibri" pitchFamily="34" charset="0"/>
                <a:cs typeface="Calibri" pitchFamily="34" charset="0"/>
              </a:rPr>
              <a:t>in </a:t>
            </a:r>
            <a:r>
              <a:rPr lang="en-US" sz="2400">
                <a:solidFill>
                  <a:srgbClr val="C00000"/>
                </a:solidFill>
                <a:latin typeface="Calibri" pitchFamily="34" charset="0"/>
                <a:cs typeface="Calibri" pitchFamily="34" charset="0"/>
              </a:rPr>
              <a:t>leisure </a:t>
            </a:r>
            <a:r>
              <a:rPr lang="en-US" sz="2400" smtClean="0">
                <a:solidFill>
                  <a:srgbClr val="C00000"/>
                </a:solidFill>
                <a:latin typeface="Calibri" pitchFamily="34" charset="0"/>
                <a:cs typeface="Calibri" pitchFamily="34" charset="0"/>
              </a:rPr>
              <a:t>time</a:t>
            </a:r>
            <a:endParaRPr lang="en-US" sz="2400">
              <a:solidFill>
                <a:srgbClr val="C00000"/>
              </a:solidFill>
              <a:latin typeface="Calibri" pitchFamily="34" charset="0"/>
              <a:cs typeface="Calibri" pitchFamily="34" charset="0"/>
            </a:endParaRPr>
          </a:p>
        </p:txBody>
      </p:sp>
      <p:sp>
        <p:nvSpPr>
          <p:cNvPr id="4" name="Rectangle 3"/>
          <p:cNvSpPr/>
          <p:nvPr/>
        </p:nvSpPr>
        <p:spPr>
          <a:xfrm>
            <a:off x="457200" y="4952999"/>
            <a:ext cx="3733800" cy="163121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2000">
                <a:solidFill>
                  <a:srgbClr val="7030A0"/>
                </a:solidFill>
                <a:latin typeface="Calibri" pitchFamily="34" charset="0"/>
                <a:cs typeface="Calibri" pitchFamily="34" charset="0"/>
              </a:rPr>
              <a:t>In this problem, we need to segregate </a:t>
            </a:r>
            <a:r>
              <a:rPr lang="en-US" sz="2000" smtClean="0">
                <a:solidFill>
                  <a:srgbClr val="7030A0"/>
                </a:solidFill>
                <a:latin typeface="Calibri" pitchFamily="34" charset="0"/>
                <a:cs typeface="Calibri" pitchFamily="34" charset="0"/>
              </a:rPr>
              <a:t>students based </a:t>
            </a:r>
            <a:r>
              <a:rPr lang="en-US" sz="2000">
                <a:solidFill>
                  <a:srgbClr val="7030A0"/>
                </a:solidFill>
                <a:latin typeface="Calibri" pitchFamily="34" charset="0"/>
                <a:cs typeface="Calibri" pitchFamily="34" charset="0"/>
              </a:rPr>
              <a:t>on </a:t>
            </a:r>
            <a:r>
              <a:rPr lang="en-US" sz="2000" b="1" smtClean="0">
                <a:solidFill>
                  <a:srgbClr val="7030A0"/>
                </a:solidFill>
                <a:latin typeface="Calibri" pitchFamily="34" charset="0"/>
                <a:cs typeface="Calibri" pitchFamily="34" charset="0"/>
              </a:rPr>
              <a:t>input </a:t>
            </a:r>
            <a:r>
              <a:rPr lang="en-US" sz="2000" b="1">
                <a:solidFill>
                  <a:srgbClr val="7030A0"/>
                </a:solidFill>
                <a:latin typeface="Calibri" pitchFamily="34" charset="0"/>
                <a:cs typeface="Calibri" pitchFamily="34" charset="0"/>
              </a:rPr>
              <a:t>variable </a:t>
            </a:r>
            <a:r>
              <a:rPr lang="en-US" sz="2000">
                <a:solidFill>
                  <a:srgbClr val="7030A0"/>
                </a:solidFill>
                <a:latin typeface="Calibri" pitchFamily="34" charset="0"/>
                <a:cs typeface="Calibri" pitchFamily="34" charset="0"/>
              </a:rPr>
              <a:t>among all </a:t>
            </a:r>
            <a:r>
              <a:rPr lang="en-US" sz="2000" smtClean="0">
                <a:solidFill>
                  <a:srgbClr val="7030A0"/>
                </a:solidFill>
                <a:latin typeface="Calibri" pitchFamily="34" charset="0"/>
                <a:cs typeface="Calibri" pitchFamily="34" charset="0"/>
              </a:rPr>
              <a:t>three that are </a:t>
            </a:r>
            <a:r>
              <a:rPr lang="en-US" sz="2000" b="1">
                <a:solidFill>
                  <a:srgbClr val="7030A0"/>
                </a:solidFill>
                <a:latin typeface="Calibri" pitchFamily="34" charset="0"/>
                <a:cs typeface="Calibri" pitchFamily="34" charset="0"/>
              </a:rPr>
              <a:t>highly </a:t>
            </a:r>
            <a:r>
              <a:rPr lang="en-US" sz="2000" b="1" smtClean="0">
                <a:solidFill>
                  <a:srgbClr val="7030A0"/>
                </a:solidFill>
                <a:latin typeface="Calibri" pitchFamily="34" charset="0"/>
                <a:cs typeface="Calibri" pitchFamily="34" charset="0"/>
              </a:rPr>
              <a:t>relevant for playing cricket</a:t>
            </a:r>
            <a:endParaRPr lang="en-US" sz="2000">
              <a:solidFill>
                <a:srgbClr val="7030A0"/>
              </a:solidFill>
              <a:latin typeface="Calibri" pitchFamily="34" charset="0"/>
              <a:cs typeface="Calibri"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73536" y="2387848"/>
            <a:ext cx="2189464" cy="1419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0910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Calculating Information Gain</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l="-1" r="63911"/>
          <a:stretch>
            <a:fillRect/>
          </a:stretch>
        </p:blipFill>
        <p:spPr bwMode="auto">
          <a:xfrm>
            <a:off x="304800" y="2282064"/>
            <a:ext cx="3702622" cy="2493473"/>
          </a:xfrm>
          <a:prstGeom prst="rect">
            <a:avLst/>
          </a:prstGeom>
          <a:noFill/>
          <a:ln w="9525">
            <a:solidFill>
              <a:schemeClr val="accent1">
                <a:lumMod val="20000"/>
                <a:lumOff val="80000"/>
              </a:schemeClr>
            </a:solidFill>
            <a:miter lim="800000"/>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272004" y="1600200"/>
            <a:ext cx="8795796"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D60093"/>
                </a:solidFill>
                <a:latin typeface="Calibri" pitchFamily="34" charset="0"/>
                <a:cs typeface="Calibri" pitchFamily="34" charset="0"/>
              </a:rPr>
              <a:t>Information Gain </a:t>
            </a:r>
            <a:r>
              <a:rPr lang="en-US" sz="2000">
                <a:solidFill>
                  <a:srgbClr val="D60093"/>
                </a:solidFill>
                <a:latin typeface="Calibri" pitchFamily="34" charset="0"/>
                <a:cs typeface="Calibri" pitchFamily="34" charset="0"/>
              </a:rPr>
              <a:t>= (entropy of the parent) – (the average entropy of the children)</a:t>
            </a:r>
          </a:p>
        </p:txBody>
      </p:sp>
      <mc:AlternateContent>
        <mc:Choice Requires="a14">
          <p:sp>
            <p:nvSpPr>
              <p:cNvPr id="5" name="Rectangle 4"/>
              <p:cNvSpPr/>
              <p:nvPr/>
            </p:nvSpPr>
            <p:spPr>
              <a:xfrm>
                <a:off x="4191000" y="2057400"/>
                <a:ext cx="4724400" cy="34399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477D59"/>
                    </a:solidFill>
                    <a:latin typeface="Calibri" pitchFamily="34" charset="0"/>
                    <a:cs typeface="Calibri" pitchFamily="34" charset="0"/>
                  </a:rPr>
                  <a:t>Parent Entropy </a:t>
                </a:r>
                <a:r>
                  <a:rPr lang="en-US" sz="2400">
                    <a:solidFill>
                      <a:srgbClr val="477D59"/>
                    </a:solidFill>
                    <a:latin typeface="Calibri" pitchFamily="34" charset="0"/>
                    <a:cs typeface="Calibri" pitchFamily="34" charset="0"/>
                  </a:rPr>
                  <a:t>= </a:t>
                </a:r>
                <a14:m>
                  <m:oMathPara>
                    <m:oMathParaPr>
                      <m:jc/>
                    </m:oMathParaPr>
                    <m:oMath>
                      <m:r>
                        <m:rPr>
                          <m:sty m:val="p"/>
                        </m:rPr>
                        <a:rPr lang="en-US" sz="2000">
                          <a:solidFill>
                            <a:srgbClr val="477D59"/>
                          </a:solidFill>
                          <a:latin typeface="Cambria Math"/>
                          <a:cs typeface="Calibri" panose="020f0502020204030204" pitchFamily="34" charset="0"/>
                        </a:rPr>
                        <m:t>−</m:t>
                      </m:r>
                      <m:r>
                        <a:rPr lang="en-US" sz="2000" i="1">
                          <a:solidFill>
                            <a:srgbClr val="477D59"/>
                          </a:solidFill>
                          <a:latin typeface="Cambria Math"/>
                          <a:cs typeface="Calibri" panose="020f0502020204030204" pitchFamily="34" charset="0"/>
                        </a:rPr>
                        <m:t>0.5</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0.5</m:t>
                          </m:r>
                        </m:e>
                      </m:d>
                      <m:r>
                        <a:rPr lang="en-US" sz="2000" i="1">
                          <a:solidFill>
                            <a:srgbClr val="477D59"/>
                          </a:solidFill>
                          <a:latin typeface="Cambria Math"/>
                          <a:cs typeface="Calibri" panose="020f0502020204030204" pitchFamily="34" charset="0"/>
                        </a:rPr>
                        <m:t>−0.5</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0.5</m:t>
                          </m:r>
                        </m:e>
                      </m:d>
                      <m:r>
                        <a:rPr lang="en-US" sz="2000" i="1">
                          <a:solidFill>
                            <a:srgbClr val="477D59"/>
                          </a:solidFill>
                          <a:latin typeface="Cambria Math"/>
                          <a:cs typeface="Calibri" panose="020f0502020204030204" pitchFamily="34" charset="0"/>
                        </a:rPr>
                        <m:t>=1</m:t>
                      </m:r>
                    </m:oMath>
                  </m:oMathPara>
                </a14:m>
                <a:br>
                  <a:rPr lang="en-US" sz="2400">
                    <a:solidFill>
                      <a:srgbClr val="D60093"/>
                    </a:solidFill>
                    <a:latin typeface="Calibri" pitchFamily="34" charset="0"/>
                    <a:cs typeface="Calibri" pitchFamily="34" charset="0"/>
                    <a:sym typeface="Wingdings" panose="05000000000000000000" pitchFamily="2" charset="2"/>
                  </a:rPr>
                </a:br>
                <a:endParaRPr lang="en-US" sz="2400" smtClean="0">
                  <a:solidFill>
                    <a:srgbClr val="D60093"/>
                  </a:solidFill>
                  <a:latin typeface="Calibri" pitchFamily="34" charset="0"/>
                  <a:cs typeface="Calibri" pitchFamily="34" charset="0"/>
                  <a:sym typeface="Wingdings" panose="05000000000000000000" pitchFamily="2" charset="2"/>
                </a:endParaRPr>
              </a:p>
              <a:p>
                <a:r>
                  <a:rPr lang="en-US" sz="2400" smtClean="0">
                    <a:solidFill>
                      <a:srgbClr val="477D59"/>
                    </a:solidFill>
                    <a:latin typeface="Calibri" pitchFamily="34" charset="0"/>
                    <a:cs typeface="Calibri" pitchFamily="34" charset="0"/>
                  </a:rPr>
                  <a:t>Child Entropy (Female) </a:t>
                </a:r>
                <a:r>
                  <a:rPr lang="en-US" sz="2400">
                    <a:solidFill>
                      <a:srgbClr val="477D59"/>
                    </a:solidFill>
                    <a:latin typeface="Calibri" pitchFamily="34" charset="0"/>
                    <a:cs typeface="Calibri" pitchFamily="34" charset="0"/>
                  </a:rPr>
                  <a:t>= </a:t>
                </a:r>
                <a:br>
                  <a:rPr lang="en-US" sz="2400" smtClean="0">
                    <a:solidFill>
                      <a:srgbClr val="477D59"/>
                    </a:solidFill>
                    <a:latin typeface="Calibri" pitchFamily="34" charset="0"/>
                    <a:cs typeface="Calibri" pitchFamily="34" charset="0"/>
                  </a:rPr>
                </a:br>
                <a14:m>
                  <m:oMathPara>
                    <m:oMathParaPr>
                      <m:jc m:val="left"/>
                    </m:oMathParaPr>
                    <m:oMath>
                      <m:r>
                        <m:rPr>
                          <m:sty m:val="p"/>
                        </m:rPr>
                        <a:rPr lang="en-US" sz="2000">
                          <a:solidFill>
                            <a:srgbClr val="477D59"/>
                          </a:solidFill>
                          <a:latin typeface="Cambria Math"/>
                          <a:cs typeface="Calibri" panose="020f0502020204030204" pitchFamily="34" charset="0"/>
                        </a:rPr>
                        <m:t>−</m:t>
                      </m:r>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2</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2</m:t>
                          </m:r>
                        </m:e>
                      </m:d>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8</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8</m:t>
                          </m:r>
                        </m:e>
                      </m:d>
                      <m:r>
                        <a:rPr lang="en-US" sz="2000" i="1">
                          <a:solidFill>
                            <a:srgbClr val="477D59"/>
                          </a:solidFill>
                          <a:latin typeface="Cambria Math"/>
                          <a:cs typeface="Calibri" panose="020f0502020204030204" pitchFamily="34" charset="0"/>
                        </a:rPr>
                        <m:t>=</m:t>
                      </m:r>
                      <m:r>
                        <a:rPr lang="en-US" sz="2000" b="0" i="1" smtClean="0">
                          <a:solidFill>
                            <a:srgbClr val="477D59"/>
                          </a:solidFill>
                          <a:latin typeface="Cambria Math"/>
                          <a:cs typeface="Calibri" panose="020f0502020204030204" pitchFamily="34" charset="0"/>
                        </a:rPr>
                        <m:t>0.72</m:t>
                      </m:r>
                    </m:oMath>
                  </m:oMathPara>
                </a14:m>
                <a:endParaRPr lang="en-US" sz="2400" smtClean="0">
                  <a:solidFill>
                    <a:srgbClr val="D60093"/>
                  </a:solidFill>
                  <a:latin typeface="Calibri" pitchFamily="34" charset="0"/>
                  <a:cs typeface="Calibri" pitchFamily="34" charset="0"/>
                  <a:sym typeface="Wingdings" panose="05000000000000000000" pitchFamily="2" charset="2"/>
                </a:endParaRPr>
              </a:p>
              <a:p>
                <a:endParaRPr lang="en-US" sz="2400">
                  <a:solidFill>
                    <a:srgbClr val="D60093"/>
                  </a:solidFill>
                  <a:latin typeface="Calibri" pitchFamily="34" charset="0"/>
                  <a:cs typeface="Calibri" pitchFamily="34" charset="0"/>
                  <a:sym typeface="Wingdings" panose="05000000000000000000" pitchFamily="2" charset="2"/>
                </a:endParaRPr>
              </a:p>
              <a:p>
                <a:r>
                  <a:rPr lang="en-US" sz="2400">
                    <a:solidFill>
                      <a:srgbClr val="477D59"/>
                    </a:solidFill>
                    <a:latin typeface="Calibri" pitchFamily="34" charset="0"/>
                    <a:cs typeface="Calibri" pitchFamily="34" charset="0"/>
                  </a:rPr>
                  <a:t>Child Entropy </a:t>
                </a:r>
                <a:r>
                  <a:rPr lang="en-US" sz="2400" smtClean="0">
                    <a:solidFill>
                      <a:srgbClr val="477D59"/>
                    </a:solidFill>
                    <a:latin typeface="Calibri" pitchFamily="34" charset="0"/>
                    <a:cs typeface="Calibri" pitchFamily="34" charset="0"/>
                  </a:rPr>
                  <a:t>(Male</a:t>
                </a:r>
                <a:r>
                  <a:rPr lang="en-US" sz="2400">
                    <a:solidFill>
                      <a:srgbClr val="477D59"/>
                    </a:solidFill>
                    <a:latin typeface="Calibri" pitchFamily="34" charset="0"/>
                    <a:cs typeface="Calibri" pitchFamily="34" charset="0"/>
                  </a:rPr>
                  <a:t>) = </a:t>
                </a:r>
                <a:br>
                  <a:rPr lang="en-US" sz="2400">
                    <a:solidFill>
                      <a:srgbClr val="477D59"/>
                    </a:solidFill>
                    <a:latin typeface="Calibri" pitchFamily="34" charset="0"/>
                    <a:cs typeface="Calibri" pitchFamily="34" charset="0"/>
                  </a:rPr>
                </a:br>
                <a14:m>
                  <m:oMathPara>
                    <m:oMathParaPr>
                      <m:jc m:val="left"/>
                    </m:oMathParaPr>
                    <m:oMath>
                      <m:r>
                        <m:rPr>
                          <m:sty m:val="p"/>
                        </m:rPr>
                        <a:rPr lang="en-US" sz="2000">
                          <a:solidFill>
                            <a:srgbClr val="477D59"/>
                          </a:solidFill>
                          <a:latin typeface="Cambria Math"/>
                          <a:cs typeface="Calibri" panose="020f0502020204030204" pitchFamily="34" charset="0"/>
                        </a:rPr>
                        <m:t>−</m:t>
                      </m:r>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65</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65</m:t>
                          </m:r>
                        </m:e>
                      </m:d>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35</m:t>
                      </m:r>
                      <m:sSub>
                        <m:sSubPr>
                          <m:ctrlPr>
                            <a:rPr lang="en-US" sz="2000" i="1">
                              <a:solidFill>
                                <a:srgbClr val="477D59"/>
                              </a:solidFill>
                              <a:latin typeface="Cambria Math" panose="02040503050406030204" pitchFamily="18" charset="0"/>
                              <a:cs typeface="Calibri" panose="020f0502020204030204" pitchFamily="34" charset="0"/>
                            </a:rPr>
                          </m:ctrlPr>
                        </m:sSubPr>
                        <m:e>
                          <m:r>
                            <a:rPr lang="en-US" sz="2000" i="1">
                              <a:solidFill>
                                <a:srgbClr val="477D59"/>
                              </a:solidFill>
                              <a:latin typeface="Cambria Math"/>
                              <a:cs typeface="Calibri" panose="020f0502020204030204" pitchFamily="34" charset="0"/>
                            </a:rPr>
                            <m:t> </m:t>
                          </m:r>
                          <m:r>
                            <a:rPr lang="en-US" sz="2000" i="1">
                              <a:solidFill>
                                <a:srgbClr val="477D59"/>
                              </a:solidFill>
                              <a:latin typeface="Cambria Math"/>
                              <a:cs typeface="Calibri" panose="020f0502020204030204" pitchFamily="34" charset="0"/>
                            </a:rPr>
                            <m:t>𝑙𝑜𝑔</m:t>
                          </m:r>
                        </m:e>
                        <m:sub>
                          <m:r>
                            <a:rPr lang="en-US" sz="2000" i="1">
                              <a:solidFill>
                                <a:srgbClr val="477D59"/>
                              </a:solidFill>
                              <a:latin typeface="Cambria Math"/>
                              <a:cs typeface="Calibri" panose="020f0502020204030204" pitchFamily="34" charset="0"/>
                            </a:rPr>
                            <m:t>2</m:t>
                          </m:r>
                        </m:sub>
                      </m:sSub>
                      <m:d>
                        <m:dPr>
                          <m:begChr m:val="("/>
                          <m:sepChr m:val="|"/>
                          <m:endChr m:val=")"/>
                          <m:grow m:val="on"/>
                          <m:shp m:val="centered"/>
                          <m:ctrlPr>
                            <a:rPr lang="en-US" sz="2000" i="1">
                              <a:solidFill>
                                <a:srgbClr val="477D59"/>
                              </a:solidFill>
                              <a:latin typeface="Cambria Math" panose="02040503050406030204" pitchFamily="18" charset="0"/>
                              <a:cs typeface="Calibri" panose="020f0502020204030204" pitchFamily="34" charset="0"/>
                            </a:rPr>
                          </m:ctrlPr>
                        </m:dPr>
                        <m:e>
                          <m:r>
                            <a:rPr lang="en-US" sz="2000" i="1">
                              <a:solidFill>
                                <a:srgbClr val="477D59"/>
                              </a:solidFill>
                              <a:latin typeface="Cambria Math"/>
                              <a:cs typeface="Calibri" panose="020f0502020204030204" pitchFamily="34" charset="0"/>
                            </a:rPr>
                            <m:t>0.</m:t>
                          </m:r>
                          <m:r>
                            <a:rPr lang="en-US" sz="2000" b="0" i="1" smtClean="0">
                              <a:solidFill>
                                <a:srgbClr val="477D59"/>
                              </a:solidFill>
                              <a:latin typeface="Cambria Math"/>
                              <a:cs typeface="Calibri" panose="020f0502020204030204" pitchFamily="34" charset="0"/>
                            </a:rPr>
                            <m:t>35</m:t>
                          </m:r>
                        </m:e>
                      </m:d>
                      <m:r>
                        <a:rPr lang="en-US" sz="2000" i="1">
                          <a:solidFill>
                            <a:srgbClr val="477D59"/>
                          </a:solidFill>
                          <a:latin typeface="Cambria Math"/>
                          <a:cs typeface="Calibri" panose="020f0502020204030204" pitchFamily="34" charset="0"/>
                        </a:rPr>
                        <m:t>=</m:t>
                      </m:r>
                      <m:r>
                        <a:rPr lang="en-US" sz="2000" b="0" i="1" smtClean="0">
                          <a:solidFill>
                            <a:srgbClr val="477D59"/>
                          </a:solidFill>
                          <a:latin typeface="Cambria Math"/>
                          <a:cs typeface="Calibri" panose="020f0502020204030204" pitchFamily="34" charset="0"/>
                        </a:rPr>
                        <m:t>0.93</m:t>
                      </m:r>
                    </m:oMath>
                  </m:oMathPara>
                </a14:m>
                <a:br>
                  <a:rPr lang="en-US" sz="2400">
                    <a:solidFill>
                      <a:srgbClr val="D60093"/>
                    </a:solidFill>
                    <a:latin typeface="Calibri" pitchFamily="34" charset="0"/>
                    <a:cs typeface="Calibri" pitchFamily="34" charset="0"/>
                    <a:sym typeface="Wingdings" panose="05000000000000000000" pitchFamily="2" charset="2"/>
                  </a:rPr>
                </a:br>
                <a:endParaRPr lang="en-US" sz="2000"/>
              </a:p>
              <a:p>
                <a:endParaRPr lang="en-US" sz="2000"/>
              </a:p>
            </p:txBody>
          </p:sp>
        </mc:Choice>
        <mc:Fallback>
          <p:sp>
            <p:nvSpPr>
              <p:cNvPr id="5" name="Rectangle 4"/>
              <p:cNvSpPr>
                <a:spLocks noRot="1" noChangeAspect="1" noMove="1" noResize="1" noEditPoints="1" noAdjustHandles="1" noChangeArrowheads="1" noChangeShapeType="1" noTextEdit="1"/>
              </p:cNvSpPr>
              <p:nvPr/>
            </p:nvSpPr>
            <p:spPr>
              <a:xfrm>
                <a:off x="4191000" y="2057400"/>
                <a:ext cx="4724400" cy="3439981"/>
              </a:xfrm>
              <a:prstGeom prst="rect">
                <a:avLst/>
              </a:prstGeom>
              <a:blipFill rotWithShape="0">
                <a:blip r:embed="rId4"/>
                <a:stretch>
                  <a:fillRect l="-2065" t="-1418" b="0"/>
                </a:stretch>
              </a:blipFill>
            </p:spPr>
            <p:txBody>
              <a:bodyPr/>
              <a:lstStyle/>
              <a:p>
                <a:r>
                  <a:rPr lang="en-US">
                    <a:noFill/>
                  </a:rPr>
                  <a:t> </a:t>
                </a:r>
              </a:p>
            </p:txBody>
          </p:sp>
        </mc:Fallback>
      </mc:AlternateContent>
      <p:sp>
        <p:nvSpPr>
          <p:cNvPr id="13" name="Rectangle 12"/>
          <p:cNvSpPr/>
          <p:nvPr/>
        </p:nvSpPr>
        <p:spPr>
          <a:xfrm>
            <a:off x="315547" y="5334000"/>
            <a:ext cx="8338596"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477D59"/>
                </a:solidFill>
                <a:latin typeface="Calibri" pitchFamily="34" charset="0"/>
                <a:cs typeface="Calibri" pitchFamily="34" charset="0"/>
              </a:rPr>
              <a:t>Weighted Average Entropy for Children = 10/30 (0.72) + (20/30) (0.93) = 0.86</a:t>
            </a:r>
          </a:p>
          <a:p>
            <a:endParaRPr lang="en-US" sz="2400" smtClean="0">
              <a:solidFill>
                <a:srgbClr val="477D59"/>
              </a:solidFill>
              <a:latin typeface="Calibri" pitchFamily="34" charset="0"/>
              <a:cs typeface="Calibri" pitchFamily="34" charset="0"/>
            </a:endParaRPr>
          </a:p>
          <a:p>
            <a:r>
              <a:rPr lang="en-US" sz="2400" smtClean="0">
                <a:solidFill>
                  <a:srgbClr val="477D59"/>
                </a:solidFill>
                <a:latin typeface="Calibri" pitchFamily="34" charset="0"/>
                <a:cs typeface="Calibri" pitchFamily="34" charset="0"/>
              </a:rPr>
              <a:t>Information Gain = 1 – 0.86 = 0.14 for this split on Gender</a:t>
            </a:r>
          </a:p>
        </p:txBody>
      </p:sp>
    </p:spTree>
    <p:extLst>
      <p:ext uri="{BB962C8B-B14F-4D97-AF65-F5344CB8AC3E}">
        <p14:creationId xmlns:p14="http://schemas.microsoft.com/office/powerpoint/2010/main" val="3500170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Calculating Information Gain (Cont’d)</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Rectangle 3"/>
          <p:cNvSpPr/>
          <p:nvPr/>
        </p:nvSpPr>
        <p:spPr>
          <a:xfrm>
            <a:off x="272004" y="1600200"/>
            <a:ext cx="7728996"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smtClean="0">
                <a:solidFill>
                  <a:srgbClr val="D60093"/>
                </a:solidFill>
                <a:latin typeface="Calibri" pitchFamily="34" charset="0"/>
                <a:cs typeface="Calibri" pitchFamily="34" charset="0"/>
              </a:rPr>
              <a:t>Exercise: Calculate the information gain for the split on Class.</a:t>
            </a:r>
            <a:endParaRPr lang="en-US" sz="2000">
              <a:solidFill>
                <a:srgbClr val="D60093"/>
              </a:solidFill>
              <a:latin typeface="Calibri" pitchFamily="34" charset="0"/>
              <a:cs typeface="Calibri" pitchFamily="34" charset="0"/>
            </a:endParaRPr>
          </a:p>
        </p:txBody>
      </p:sp>
      <mc:AlternateContent>
        <mc:Choice Requires="a14">
          <p:sp>
            <p:nvSpPr>
              <p:cNvPr id="5" name="Rectangle 4"/>
              <p:cNvSpPr/>
              <p:nvPr/>
            </p:nvSpPr>
            <p:spPr>
              <a:xfrm>
                <a:off x="4191000" y="2133600"/>
                <a:ext cx="4724400"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477D59"/>
                    </a:solidFill>
                    <a:latin typeface="Calibri" pitchFamily="34" charset="0"/>
                    <a:cs typeface="Calibri" pitchFamily="34" charset="0"/>
                  </a:rPr>
                  <a:t>Parent Entropy </a:t>
                </a:r>
                <a:r>
                  <a:rPr lang="en-US" sz="2400">
                    <a:solidFill>
                      <a:srgbClr val="477D59"/>
                    </a:solidFill>
                    <a:latin typeface="Calibri" pitchFamily="34" charset="0"/>
                    <a:cs typeface="Calibri" pitchFamily="34" charset="0"/>
                  </a:rPr>
                  <a:t>= </a:t>
                </a:r>
                <a14:m>
                  <m:oMathPara>
                    <m:oMathParaPr>
                      <m:jc/>
                    </m:oMathParaPr>
                    <m:oMath>
                      <m:r>
                        <a:rPr lang="en-US" sz="2000" i="1">
                          <a:solidFill>
                            <a:srgbClr val="477D59"/>
                          </a:solidFill>
                          <a:latin typeface="Cambria Math"/>
                          <a:cs typeface="Calibri" panose="020f0502020204030204" pitchFamily="34" charset="0"/>
                        </a:rPr>
                        <m:t>1</m:t>
                      </m:r>
                    </m:oMath>
                  </m:oMathPara>
                </a14:m>
                <a:br>
                  <a:rPr lang="en-US" sz="2400">
                    <a:solidFill>
                      <a:srgbClr val="D60093"/>
                    </a:solidFill>
                    <a:latin typeface="Calibri" pitchFamily="34" charset="0"/>
                    <a:cs typeface="Calibri" pitchFamily="34" charset="0"/>
                    <a:sym typeface="Wingdings" panose="05000000000000000000" pitchFamily="2" charset="2"/>
                  </a:rPr>
                </a:br>
                <a:endParaRPr lang="en-US" sz="2400" smtClean="0">
                  <a:solidFill>
                    <a:srgbClr val="D60093"/>
                  </a:solidFill>
                  <a:latin typeface="Calibri" pitchFamily="34" charset="0"/>
                  <a:cs typeface="Calibri" pitchFamily="34" charset="0"/>
                  <a:sym typeface="Wingdings" panose="05000000000000000000" pitchFamily="2" charset="2"/>
                </a:endParaRPr>
              </a:p>
              <a:p>
                <a:r>
                  <a:rPr lang="en-US" sz="2400" smtClean="0">
                    <a:solidFill>
                      <a:srgbClr val="477D59"/>
                    </a:solidFill>
                    <a:latin typeface="Calibri" pitchFamily="34" charset="0"/>
                    <a:cs typeface="Calibri" pitchFamily="34" charset="0"/>
                  </a:rPr>
                  <a:t>Child Entropy (Class IX) </a:t>
                </a:r>
                <a:r>
                  <a:rPr lang="en-US" sz="2400">
                    <a:solidFill>
                      <a:srgbClr val="477D59"/>
                    </a:solidFill>
                    <a:latin typeface="Calibri" pitchFamily="34" charset="0"/>
                    <a:cs typeface="Calibri" pitchFamily="34" charset="0"/>
                  </a:rPr>
                  <a:t>= </a:t>
                </a:r>
                <a:br>
                  <a:rPr lang="en-US" sz="2400" smtClean="0">
                    <a:solidFill>
                      <a:srgbClr val="477D59"/>
                    </a:solidFill>
                    <a:latin typeface="Calibri" pitchFamily="34" charset="0"/>
                    <a:cs typeface="Calibri" pitchFamily="34" charset="0"/>
                  </a:rPr>
                </a:br>
                <a:endParaRPr lang="en-US" sz="2400" smtClean="0">
                  <a:solidFill>
                    <a:srgbClr val="477D59"/>
                  </a:solidFill>
                  <a:latin typeface="Calibri" pitchFamily="34" charset="0"/>
                  <a:cs typeface="Calibri" pitchFamily="34" charset="0"/>
                </a:endParaRPr>
              </a:p>
              <a:p>
                <a:endParaRPr lang="en-US" sz="2400">
                  <a:solidFill>
                    <a:srgbClr val="D60093"/>
                  </a:solidFill>
                  <a:latin typeface="Calibri" pitchFamily="34" charset="0"/>
                  <a:cs typeface="Calibri" pitchFamily="34" charset="0"/>
                  <a:sym typeface="Wingdings" panose="05000000000000000000" pitchFamily="2" charset="2"/>
                </a:endParaRPr>
              </a:p>
              <a:p>
                <a:r>
                  <a:rPr lang="en-US" sz="2400">
                    <a:solidFill>
                      <a:srgbClr val="477D59"/>
                    </a:solidFill>
                    <a:latin typeface="Calibri" pitchFamily="34" charset="0"/>
                    <a:cs typeface="Calibri" pitchFamily="34" charset="0"/>
                  </a:rPr>
                  <a:t>Child Entropy </a:t>
                </a:r>
                <a:r>
                  <a:rPr lang="en-US" sz="2400" smtClean="0">
                    <a:solidFill>
                      <a:srgbClr val="477D59"/>
                    </a:solidFill>
                    <a:latin typeface="Calibri" pitchFamily="34" charset="0"/>
                    <a:cs typeface="Calibri" pitchFamily="34" charset="0"/>
                  </a:rPr>
                  <a:t>(Class X) </a:t>
                </a:r>
                <a:r>
                  <a:rPr lang="en-US" sz="2400">
                    <a:solidFill>
                      <a:srgbClr val="477D59"/>
                    </a:solidFill>
                    <a:latin typeface="Calibri" pitchFamily="34" charset="0"/>
                    <a:cs typeface="Calibri" pitchFamily="34" charset="0"/>
                  </a:rPr>
                  <a:t>= </a:t>
                </a:r>
                <a:br>
                  <a:rPr lang="en-US" sz="2400">
                    <a:solidFill>
                      <a:srgbClr val="477D59"/>
                    </a:solidFill>
                    <a:latin typeface="Calibri" pitchFamily="34" charset="0"/>
                    <a:cs typeface="Calibri" pitchFamily="34" charset="0"/>
                  </a:rPr>
                </a:br>
                <a:br>
                  <a:rPr lang="en-US" sz="2400">
                    <a:solidFill>
                      <a:srgbClr val="D60093"/>
                    </a:solidFill>
                    <a:latin typeface="Calibri" pitchFamily="34" charset="0"/>
                    <a:cs typeface="Calibri" pitchFamily="34" charset="0"/>
                    <a:sym typeface="Wingdings" panose="05000000000000000000" pitchFamily="2" charset="2"/>
                  </a:rPr>
                </a:br>
                <a:endParaRPr lang="en-US" sz="2000"/>
              </a:p>
              <a:p>
                <a:endParaRPr lang="en-US" sz="2000"/>
              </a:p>
            </p:txBody>
          </p:sp>
        </mc:Choice>
        <mc:Fallback>
          <p:sp>
            <p:nvSpPr>
              <p:cNvPr id="5" name="Rectangle 4"/>
              <p:cNvSpPr>
                <a:spLocks noRot="1" noChangeAspect="1" noMove="1" noResize="1" noEditPoints="1" noAdjustHandles="1" noChangeArrowheads="1" noChangeShapeType="1" noTextEdit="1"/>
              </p:cNvSpPr>
              <p:nvPr/>
            </p:nvSpPr>
            <p:spPr>
              <a:xfrm>
                <a:off x="4191000" y="2133600"/>
                <a:ext cx="4724400" cy="3293209"/>
              </a:xfrm>
              <a:prstGeom prst="rect">
                <a:avLst/>
              </a:prstGeom>
              <a:blipFill>
                <a:blip r:embed="rId3"/>
                <a:stretch>
                  <a:fillRect l="-2065" t="-1481" b="0"/>
                </a:stretch>
              </a:blipFill>
            </p:spPr>
            <p:txBody>
              <a:bodyPr/>
              <a:lstStyle/>
              <a:p>
                <a:r>
                  <a:rPr lang="en-US">
                    <a:noFill/>
                  </a:rPr>
                  <a:t> </a:t>
                </a:r>
              </a:p>
            </p:txBody>
          </p:sp>
        </mc:Fallback>
      </mc:AlternateContent>
      <p:sp>
        <p:nvSpPr>
          <p:cNvPr id="13" name="Rectangle 12"/>
          <p:cNvSpPr/>
          <p:nvPr/>
        </p:nvSpPr>
        <p:spPr>
          <a:xfrm>
            <a:off x="272004" y="5308937"/>
            <a:ext cx="8338596"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477D59"/>
                </a:solidFill>
                <a:latin typeface="Calibri" pitchFamily="34" charset="0"/>
                <a:cs typeface="Calibri" pitchFamily="34" charset="0"/>
              </a:rPr>
              <a:t>Weighted Average Entropy for Children =</a:t>
            </a:r>
          </a:p>
          <a:p>
            <a:endParaRPr lang="en-US" sz="2400">
              <a:solidFill>
                <a:srgbClr val="477D59"/>
              </a:solidFill>
              <a:latin typeface="Calibri" pitchFamily="34" charset="0"/>
              <a:cs typeface="Calibri" pitchFamily="34" charset="0"/>
            </a:endParaRPr>
          </a:p>
          <a:p>
            <a:r>
              <a:rPr lang="en-US" sz="2400" smtClean="0">
                <a:solidFill>
                  <a:srgbClr val="477D59"/>
                </a:solidFill>
                <a:latin typeface="Calibri" pitchFamily="34" charset="0"/>
                <a:cs typeface="Calibri" pitchFamily="34" charset="0"/>
              </a:rPr>
              <a:t>Information Gain =                                for this split on Class</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l="68291"/>
          <a:stretch>
            <a:fillRect/>
          </a:stretch>
        </p:blipFill>
        <p:spPr bwMode="auto">
          <a:xfrm>
            <a:off x="338559" y="2133600"/>
            <a:ext cx="3777854" cy="2895600"/>
          </a:xfrm>
          <a:prstGeom prst="rect">
            <a:avLst/>
          </a:prstGeom>
          <a:noFill/>
          <a:ln w="9525">
            <a:solidFill>
              <a:schemeClr val="accent1">
                <a:lumMod val="20000"/>
                <a:lumOff val="80000"/>
              </a:schemeClr>
            </a:solidFill>
            <a:miter lim="800000"/>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00004119"/>
      </p:ext>
    </p:extLst>
  </p:cSld>
  <p:clrMapOvr>
    <a:masterClrMapping/>
  </p:clrMapOvr>
  <p:transition/>
  <p:timing/>
</p:sld>
</file>

<file path=ppt/slides/slide3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307975"/>
            <a:ext cx="8382000" cy="1139825"/>
          </a:xfrm>
        </p:spPr>
        <p:txBody>
          <a:bodyPr>
            <a:normAutofit fontScale="90000"/>
          </a:bodyPr>
          <a:lstStyle/>
          <a:p>
            <a:r>
              <a:rPr lang="en-US" smtClean="0"/>
              <a:t>Using Information Gain to Construct a Decision Tree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Rectangle 3"/>
          <p:cNvSpPr/>
          <p:nvPr/>
        </p:nvSpPr>
        <p:spPr>
          <a:xfrm>
            <a:off x="306728" y="1752600"/>
            <a:ext cx="8490996"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D60093"/>
                </a:solidFill>
                <a:latin typeface="Calibri" pitchFamily="34" charset="0"/>
                <a:cs typeface="Calibri" pitchFamily="34" charset="0"/>
              </a:rPr>
              <a:t>Choose the attribute with the </a:t>
            </a:r>
            <a:r>
              <a:rPr lang="en-US" sz="2800" b="1" smtClean="0">
                <a:solidFill>
                  <a:srgbClr val="D60093"/>
                </a:solidFill>
                <a:latin typeface="Calibri" pitchFamily="34" charset="0"/>
                <a:cs typeface="Calibri" pitchFamily="34" charset="0"/>
              </a:rPr>
              <a:t>highest information gain </a:t>
            </a:r>
            <a:r>
              <a:rPr lang="en-US" sz="2800" smtClean="0">
                <a:solidFill>
                  <a:srgbClr val="D60093"/>
                </a:solidFill>
                <a:latin typeface="Calibri" pitchFamily="34" charset="0"/>
                <a:cs typeface="Calibri" pitchFamily="34" charset="0"/>
              </a:rPr>
              <a:t>for the full training set at the root of the tree</a:t>
            </a:r>
            <a:endParaRPr lang="en-US" sz="2800">
              <a:solidFill>
                <a:srgbClr val="D60093"/>
              </a:solidFill>
              <a:latin typeface="Calibri" pitchFamily="34" charset="0"/>
              <a:cs typeface="Calibri" pitchFamily="34" charset="0"/>
            </a:endParaRPr>
          </a:p>
        </p:txBody>
      </p:sp>
      <p:sp>
        <p:nvSpPr>
          <p:cNvPr id="2" name="Rectangle 1"/>
          <p:cNvSpPr/>
          <p:nvPr/>
        </p:nvSpPr>
        <p:spPr>
          <a:xfrm>
            <a:off x="466362" y="5715000"/>
            <a:ext cx="8171727"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solidFill>
                  <a:srgbClr val="0070C0"/>
                </a:solidFill>
                <a:latin typeface="Calibri" pitchFamily="34" charset="0"/>
                <a:cs typeface="Calibri" pitchFamily="34" charset="0"/>
              </a:rPr>
              <a:t>In the example, </a:t>
            </a:r>
            <a:r>
              <a:rPr lang="en-US" sz="2000">
                <a:solidFill>
                  <a:srgbClr val="0070C0"/>
                </a:solidFill>
                <a:latin typeface="Calibri" pitchFamily="34" charset="0"/>
                <a:cs typeface="Calibri" pitchFamily="34" charset="0"/>
              </a:rPr>
              <a:t>you can see that </a:t>
            </a:r>
            <a:r>
              <a:rPr lang="en-US" sz="2000" smtClean="0">
                <a:solidFill>
                  <a:srgbClr val="0070C0"/>
                </a:solidFill>
                <a:latin typeface="Calibri" pitchFamily="34" charset="0"/>
                <a:cs typeface="Calibri" pitchFamily="34" charset="0"/>
              </a:rPr>
              <a:t>information gain </a:t>
            </a:r>
            <a:r>
              <a:rPr lang="en-US" sz="2000">
                <a:solidFill>
                  <a:srgbClr val="0070C0"/>
                </a:solidFill>
                <a:latin typeface="Calibri" pitchFamily="34" charset="0"/>
                <a:cs typeface="Calibri" pitchFamily="34" charset="0"/>
              </a:rPr>
              <a:t>for </a:t>
            </a:r>
            <a:r>
              <a:rPr lang="en-US" sz="2000" i="1">
                <a:solidFill>
                  <a:srgbClr val="0070C0"/>
                </a:solidFill>
                <a:latin typeface="Calibri" pitchFamily="34" charset="0"/>
                <a:cs typeface="Calibri" pitchFamily="34" charset="0"/>
              </a:rPr>
              <a:t>Split on Gender</a:t>
            </a:r>
            <a:r>
              <a:rPr lang="en-US" sz="2000">
                <a:solidFill>
                  <a:srgbClr val="0070C0"/>
                </a:solidFill>
                <a:latin typeface="Calibri" pitchFamily="34" charset="0"/>
                <a:cs typeface="Calibri" pitchFamily="34" charset="0"/>
              </a:rPr>
              <a:t> is the </a:t>
            </a:r>
            <a:r>
              <a:rPr lang="en-US" sz="2000" smtClean="0">
                <a:solidFill>
                  <a:srgbClr val="0070C0"/>
                </a:solidFill>
                <a:latin typeface="Calibri" pitchFamily="34" charset="0"/>
                <a:cs typeface="Calibri" pitchFamily="34" charset="0"/>
              </a:rPr>
              <a:t>largest </a:t>
            </a:r>
            <a:r>
              <a:rPr lang="en-US" sz="2000">
                <a:solidFill>
                  <a:srgbClr val="0070C0"/>
                </a:solidFill>
                <a:latin typeface="Calibri" pitchFamily="34" charset="0"/>
                <a:cs typeface="Calibri" pitchFamily="34" charset="0"/>
              </a:rPr>
              <a:t>among all, so the tree will split on </a:t>
            </a:r>
            <a:r>
              <a:rPr lang="en-US" sz="2000" i="1" smtClean="0">
                <a:solidFill>
                  <a:srgbClr val="0070C0"/>
                </a:solidFill>
                <a:latin typeface="Calibri" pitchFamily="34" charset="0"/>
                <a:cs typeface="Calibri" pitchFamily="34" charset="0"/>
              </a:rPr>
              <a:t>Gender</a:t>
            </a:r>
            <a:endParaRPr lang="en-US" sz="2000">
              <a:solidFill>
                <a:srgbClr val="0070C0"/>
              </a:solidFill>
              <a:latin typeface="Calibri" pitchFamily="34" charset="0"/>
              <a:cs typeface="Calibri"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l="23"/>
          <a:stretch>
            <a:fillRect/>
          </a:stretch>
        </p:blipFill>
        <p:spPr bwMode="auto">
          <a:xfrm>
            <a:off x="136303" y="3001701"/>
            <a:ext cx="8776864" cy="2133600"/>
          </a:xfrm>
          <a:prstGeom prst="rect">
            <a:avLst/>
          </a:prstGeom>
          <a:noFill/>
          <a:ln w="9525">
            <a:solidFill>
              <a:schemeClr val="accent1">
                <a:lumMod val="20000"/>
                <a:lumOff val="80000"/>
              </a:schemeClr>
            </a:solidFill>
            <a:miter lim="800000"/>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70756033"/>
      </p:ext>
    </p:extLst>
  </p:cSld>
  <p:clrMapOvr>
    <a:masterClrMapping/>
  </p:clrMapOvr>
  <p:transition/>
  <p:timing/>
</p:sld>
</file>

<file path=ppt/slides/slide3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307975"/>
            <a:ext cx="8382000" cy="1139825"/>
          </a:xfrm>
        </p:spPr>
        <p:txBody>
          <a:bodyPr>
            <a:normAutofit/>
          </a:bodyPr>
          <a:lstStyle/>
          <a:p>
            <a:r>
              <a:rPr lang="en-US" smtClean="0"/>
              <a:t>The Simple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Rectangle 3"/>
          <p:cNvSpPr/>
          <p:nvPr/>
        </p:nvSpPr>
        <p:spPr>
          <a:xfrm>
            <a:off x="306728" y="1752600"/>
            <a:ext cx="849099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477D59"/>
                </a:solidFill>
                <a:latin typeface="Calibri" pitchFamily="34" charset="0"/>
                <a:cs typeface="Calibri" pitchFamily="34" charset="0"/>
              </a:rPr>
              <a:t>Training Set: 3 features (X, Y, Z) and 2 classes (I and II).</a:t>
            </a:r>
            <a:endParaRPr lang="en-US" sz="2800">
              <a:solidFill>
                <a:srgbClr val="477D59"/>
              </a:solidFill>
              <a:latin typeface="Calibri" pitchFamily="34" charset="0"/>
              <a:cs typeface="Calibri" pitchFamily="34" charset="0"/>
            </a:endParaRPr>
          </a:p>
        </p:txBody>
      </p:sp>
      <p:pic>
        <p:nvPicPr>
          <p:cNvPr id="17409" name="Picture 1" descr="C:\Users\WXJ\AppData\Roaming\Tencent\Users\651237551\QQ\WinTemp\RichOle\SCAB(7CY_@)$_HJ2TAE]P}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4932" y="2781541"/>
            <a:ext cx="3000375" cy="21717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9622" y="5257800"/>
            <a:ext cx="8490996" cy="129266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smtClean="0">
                <a:solidFill>
                  <a:srgbClr val="0070C0"/>
                </a:solidFill>
                <a:latin typeface="Calibri" pitchFamily="34" charset="0"/>
                <a:cs typeface="Calibri" pitchFamily="34" charset="0"/>
              </a:rPr>
              <a:t>How would you distinguish class I from class II? </a:t>
            </a:r>
            <a:br>
              <a:rPr lang="en-US" sz="2600" smtClean="0">
                <a:solidFill>
                  <a:srgbClr val="0070C0"/>
                </a:solidFill>
                <a:latin typeface="Calibri" pitchFamily="34" charset="0"/>
                <a:cs typeface="Calibri" pitchFamily="34" charset="0"/>
              </a:rPr>
            </a:br>
            <a:r>
              <a:rPr lang="en-US" sz="2600" smtClean="0">
                <a:solidFill>
                  <a:srgbClr val="0070C0"/>
                </a:solidFill>
                <a:latin typeface="Calibri" pitchFamily="34" charset="0"/>
                <a:cs typeface="Calibri" pitchFamily="34" charset="0"/>
              </a:rPr>
              <a:t>That is, in constructing a decision tree, on which attribute would you split first?</a:t>
            </a:r>
            <a:endParaRPr lang="en-US" sz="260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3310311919"/>
      </p:ext>
    </p:extLst>
  </p:cSld>
  <p:clrMapOvr>
    <a:masterClrMapping/>
  </p:clrMapOvr>
  <p:transition/>
  <p:timing/>
</p:sld>
</file>

<file path=ppt/slides/slide3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307975"/>
            <a:ext cx="8382000" cy="1139825"/>
          </a:xfrm>
        </p:spPr>
        <p:txBody>
          <a:bodyPr>
            <a:normAutofit/>
          </a:bodyPr>
          <a:lstStyle/>
          <a:p>
            <a:r>
              <a:rPr lang="en-US"/>
              <a:t>The Simple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7409" name="Picture 1" descr="C:\Users\WXJ\AppData\Roaming\Tencent\Users\651237551\QQ\WinTemp\RichOle\SCAB(7CY_@)$_HJ2TAE]P}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0587" y="1600200"/>
            <a:ext cx="1789697" cy="1295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495800" y="1520041"/>
            <a:ext cx="4495800" cy="29238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solidFill>
                  <a:srgbClr val="477D59"/>
                </a:solidFill>
                <a:latin typeface="Calibri" pitchFamily="34" charset="0"/>
                <a:cs typeface="Calibri" pitchFamily="34" charset="0"/>
              </a:rPr>
              <a:t>If splitting the tree on X:</a:t>
            </a:r>
          </a:p>
          <a:p>
            <a:endParaRPr lang="en-US" sz="800" smtClean="0">
              <a:solidFill>
                <a:srgbClr val="477D59"/>
              </a:solidFill>
              <a:latin typeface="Calibri" pitchFamily="34" charset="0"/>
              <a:cs typeface="Calibri" pitchFamily="34" charset="0"/>
            </a:endParaRPr>
          </a:p>
          <a:p>
            <a:r>
              <a:rPr lang="en-US" sz="2000" smtClean="0">
                <a:solidFill>
                  <a:srgbClr val="0070C0"/>
                </a:solidFill>
                <a:latin typeface="Calibri" pitchFamily="34" charset="0"/>
                <a:cs typeface="Calibri" pitchFamily="34" charset="0"/>
              </a:rPr>
              <a:t>Parent Entropy </a:t>
            </a:r>
            <a:r>
              <a:rPr lang="en-US" sz="2000">
                <a:solidFill>
                  <a:srgbClr val="0070C0"/>
                </a:solidFill>
                <a:latin typeface="Calibri" pitchFamily="34" charset="0"/>
                <a:cs typeface="Calibri" pitchFamily="34" charset="0"/>
              </a:rPr>
              <a:t>= </a:t>
            </a:r>
            <a:br>
              <a:rPr lang="en-US" smtClean="0">
                <a:solidFill>
                  <a:srgbClr val="0070C0"/>
                </a:solidFill>
                <a:latin typeface="Cambria Math"/>
                <a:cs typeface="Calibri" pitchFamily="34" charset="0"/>
              </a:rPr>
            </a:br>
            <a:endParaRPr lang="en-US" smtClean="0">
              <a:solidFill>
                <a:srgbClr val="0070C0"/>
              </a:solidFill>
              <a:latin typeface="Cambria Math"/>
              <a:cs typeface="Calibri" pitchFamily="34" charset="0"/>
            </a:endParaRPr>
          </a:p>
          <a:p>
            <a:endParaRPr lang="en-US" sz="2000" smtClean="0">
              <a:solidFill>
                <a:srgbClr val="D60093"/>
              </a:solidFill>
              <a:latin typeface="Calibri" pitchFamily="34" charset="0"/>
              <a:cs typeface="Calibri" pitchFamily="34" charset="0"/>
              <a:sym typeface="Wingdings" panose="05000000000000000000" pitchFamily="2" charset="2"/>
            </a:endParaRPr>
          </a:p>
          <a:p>
            <a:r>
              <a:rPr lang="en-US" sz="2000" smtClean="0">
                <a:solidFill>
                  <a:srgbClr val="477D59"/>
                </a:solidFill>
                <a:latin typeface="Calibri" pitchFamily="34" charset="0"/>
                <a:cs typeface="Calibri" pitchFamily="34" charset="0"/>
              </a:rPr>
              <a:t>Child Entropy (X=1) </a:t>
            </a:r>
            <a:r>
              <a:rPr lang="en-US" sz="2000">
                <a:solidFill>
                  <a:srgbClr val="477D59"/>
                </a:solidFill>
                <a:latin typeface="Calibri" pitchFamily="34" charset="0"/>
                <a:cs typeface="Calibri" pitchFamily="34" charset="0"/>
              </a:rPr>
              <a:t>= </a:t>
            </a:r>
            <a:br>
              <a:rPr lang="en-US" sz="2000" smtClean="0">
                <a:solidFill>
                  <a:srgbClr val="477D59"/>
                </a:solidFill>
                <a:latin typeface="Calibri" pitchFamily="34" charset="0"/>
                <a:cs typeface="Calibri" pitchFamily="34" charset="0"/>
              </a:rPr>
            </a:br>
            <a:endParaRPr lang="en-US" sz="2000" smtClean="0">
              <a:solidFill>
                <a:srgbClr val="477D59"/>
              </a:solidFill>
              <a:latin typeface="Calibri" pitchFamily="34" charset="0"/>
              <a:cs typeface="Calibri" pitchFamily="34" charset="0"/>
            </a:endParaRPr>
          </a:p>
          <a:p>
            <a:endParaRPr lang="en-US" sz="2000">
              <a:solidFill>
                <a:srgbClr val="D60093"/>
              </a:solidFill>
              <a:latin typeface="Calibri" pitchFamily="34" charset="0"/>
              <a:cs typeface="Calibri" pitchFamily="34" charset="0"/>
              <a:sym typeface="Wingdings" panose="05000000000000000000" pitchFamily="2" charset="2"/>
            </a:endParaRPr>
          </a:p>
          <a:p>
            <a:r>
              <a:rPr lang="en-US" sz="2000">
                <a:solidFill>
                  <a:srgbClr val="477D59"/>
                </a:solidFill>
                <a:latin typeface="Calibri" pitchFamily="34" charset="0"/>
                <a:cs typeface="Calibri" pitchFamily="34" charset="0"/>
              </a:rPr>
              <a:t>Child Entropy </a:t>
            </a:r>
            <a:r>
              <a:rPr lang="en-US" sz="2000" smtClean="0">
                <a:solidFill>
                  <a:srgbClr val="477D59"/>
                </a:solidFill>
                <a:latin typeface="Calibri" pitchFamily="34" charset="0"/>
                <a:cs typeface="Calibri" pitchFamily="34" charset="0"/>
              </a:rPr>
              <a:t>(X=0) =</a:t>
            </a:r>
          </a:p>
          <a:p>
            <a:endParaRPr lang="en-US"/>
          </a:p>
        </p:txBody>
      </p:sp>
      <p:grpSp>
        <p:nvGrpSpPr>
          <p:cNvPr id="16" name="Group 15"/>
          <p:cNvGrpSpPr/>
          <p:nvPr/>
        </p:nvGrpSpPr>
        <p:grpSpPr>
          <a:xfrm>
            <a:off x="117155" y="3048000"/>
            <a:ext cx="4912045" cy="2617848"/>
            <a:chOff x="117155" y="3048000"/>
            <a:chExt cx="4912045" cy="2617848"/>
          </a:xfrm>
        </p:grpSpPr>
        <p:sp>
          <p:nvSpPr>
            <p:cNvPr id="2" name="Oval 1"/>
            <p:cNvSpPr/>
            <p:nvPr/>
          </p:nvSpPr>
          <p:spPr>
            <a:xfrm>
              <a:off x="1524000" y="3048000"/>
              <a:ext cx="20574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n = 4</a:t>
              </a:r>
            </a:p>
            <a:p>
              <a:pPr algn="ctr"/>
              <a:r>
                <a:rPr lang="en-US" smtClean="0">
                  <a:solidFill>
                    <a:schemeClr val="tx1"/>
                  </a:solidFill>
                </a:rPr>
                <a:t>I:  2  (50%)</a:t>
              </a:r>
            </a:p>
            <a:p>
              <a:pPr algn="ctr"/>
              <a:r>
                <a:rPr lang="en-US" smtClean="0">
                  <a:solidFill>
                    <a:schemeClr val="tx1"/>
                  </a:solidFill>
                </a:rPr>
                <a:t>II: 2 (50%)</a:t>
              </a:r>
              <a:endParaRPr lang="en-US">
                <a:solidFill>
                  <a:schemeClr val="tx1"/>
                </a:solidFill>
              </a:endParaRPr>
            </a:p>
          </p:txBody>
        </p:sp>
        <p:sp>
          <p:nvSpPr>
            <p:cNvPr id="10" name="Oval 9"/>
            <p:cNvSpPr/>
            <p:nvPr/>
          </p:nvSpPr>
          <p:spPr>
            <a:xfrm>
              <a:off x="117155" y="4751448"/>
              <a:ext cx="20574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n = 3</a:t>
              </a:r>
            </a:p>
            <a:p>
              <a:pPr algn="ctr"/>
              <a:r>
                <a:rPr lang="en-US" smtClean="0">
                  <a:solidFill>
                    <a:schemeClr val="tx1"/>
                  </a:solidFill>
                </a:rPr>
                <a:t>I:  2  (2/3)</a:t>
              </a:r>
            </a:p>
            <a:p>
              <a:pPr algn="ctr"/>
              <a:r>
                <a:rPr lang="en-US" smtClean="0">
                  <a:solidFill>
                    <a:schemeClr val="tx1"/>
                  </a:solidFill>
                </a:rPr>
                <a:t>II: 1  (1/3)</a:t>
              </a:r>
              <a:endParaRPr lang="en-US">
                <a:solidFill>
                  <a:schemeClr val="tx1"/>
                </a:solidFill>
              </a:endParaRPr>
            </a:p>
          </p:txBody>
        </p:sp>
        <p:sp>
          <p:nvSpPr>
            <p:cNvPr id="14" name="Oval 13"/>
            <p:cNvSpPr/>
            <p:nvPr/>
          </p:nvSpPr>
          <p:spPr>
            <a:xfrm>
              <a:off x="2971800" y="4751448"/>
              <a:ext cx="20574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n = 1</a:t>
              </a:r>
            </a:p>
            <a:p>
              <a:pPr algn="ctr"/>
              <a:r>
                <a:rPr lang="en-US" smtClean="0">
                  <a:solidFill>
                    <a:schemeClr val="tx1"/>
                  </a:solidFill>
                </a:rPr>
                <a:t>I:  0  (0%)</a:t>
              </a:r>
            </a:p>
            <a:p>
              <a:pPr algn="ctr"/>
              <a:r>
                <a:rPr lang="en-US" smtClean="0">
                  <a:solidFill>
                    <a:schemeClr val="tx1"/>
                  </a:solidFill>
                </a:rPr>
                <a:t>II: 1 (100%)</a:t>
              </a:r>
              <a:endParaRPr lang="en-US">
                <a:solidFill>
                  <a:schemeClr val="tx1"/>
                </a:solidFill>
              </a:endParaRPr>
            </a:p>
          </p:txBody>
        </p:sp>
        <p:cxnSp>
          <p:nvCxnSpPr>
            <p:cNvPr id="5" name="Straight Arrow Connector 4"/>
            <p:cNvCxnSpPr>
              <a:stCxn id="2" idx="4"/>
              <a:endCxn id="10" idx="0"/>
            </p:cNvCxnSpPr>
            <p:nvPr/>
          </p:nvCxnSpPr>
          <p:spPr>
            <a:xfrm flipH="1">
              <a:off x="1145855" y="3962400"/>
              <a:ext cx="1406845" cy="78904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5" name="Straight Arrow Connector 14"/>
            <p:cNvCxnSpPr>
              <a:stCxn id="2" idx="4"/>
              <a:endCxn id="14" idx="0"/>
            </p:cNvCxnSpPr>
            <p:nvPr/>
          </p:nvCxnSpPr>
          <p:spPr>
            <a:xfrm>
              <a:off x="2552700" y="3962400"/>
              <a:ext cx="1447800" cy="78904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980361" y="4121273"/>
              <a:ext cx="108727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X = 1</a:t>
              </a:r>
              <a:endParaRPr lang="en-US"/>
            </a:p>
          </p:txBody>
        </p:sp>
        <p:sp>
          <p:nvSpPr>
            <p:cNvPr id="18" name="TextBox 17"/>
            <p:cNvSpPr txBox="1"/>
            <p:nvPr/>
          </p:nvSpPr>
          <p:spPr>
            <a:xfrm>
              <a:off x="3456861" y="4137162"/>
              <a:ext cx="108727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X = 0</a:t>
              </a:r>
              <a:endParaRPr lang="en-US"/>
            </a:p>
          </p:txBody>
        </p:sp>
      </p:grpSp>
      <p:sp>
        <p:nvSpPr>
          <p:cNvPr id="19" name="Rectangle 18"/>
          <p:cNvSpPr/>
          <p:nvPr/>
        </p:nvSpPr>
        <p:spPr>
          <a:xfrm>
            <a:off x="374840" y="5689937"/>
            <a:ext cx="8338596"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solidFill>
                  <a:srgbClr val="477D59"/>
                </a:solidFill>
                <a:latin typeface="Calibri" pitchFamily="34" charset="0"/>
                <a:cs typeface="Calibri" pitchFamily="34" charset="0"/>
              </a:rPr>
              <a:t>Weighted Average Entropy for Children =</a:t>
            </a:r>
          </a:p>
          <a:p>
            <a:endParaRPr lang="en-US" sz="2000">
              <a:solidFill>
                <a:srgbClr val="C00000"/>
              </a:solidFill>
              <a:latin typeface="Calibri" pitchFamily="34" charset="0"/>
              <a:cs typeface="Calibri" pitchFamily="34" charset="0"/>
            </a:endParaRPr>
          </a:p>
          <a:p>
            <a:r>
              <a:rPr lang="en-US" sz="2000" smtClean="0">
                <a:solidFill>
                  <a:srgbClr val="C00000"/>
                </a:solidFill>
                <a:latin typeface="Calibri" pitchFamily="34" charset="0"/>
                <a:cs typeface="Calibri" pitchFamily="34" charset="0"/>
              </a:rPr>
              <a:t>Information Gain =                                 for this split on X</a:t>
            </a:r>
          </a:p>
        </p:txBody>
      </p:sp>
    </p:spTree>
    <p:extLst>
      <p:ext uri="{BB962C8B-B14F-4D97-AF65-F5344CB8AC3E}">
        <p14:creationId xmlns:p14="http://schemas.microsoft.com/office/powerpoint/2010/main" val="465232211"/>
      </p:ext>
    </p:extLst>
  </p:cSld>
  <p:clrMapOvr>
    <a:masterClrMapping/>
  </p:clrMapOvr>
  <p:transition/>
  <p:timing/>
</p:sld>
</file>

<file path=ppt/slides/slide3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307975"/>
            <a:ext cx="8382000" cy="1139825"/>
          </a:xfrm>
        </p:spPr>
        <p:txBody>
          <a:bodyPr>
            <a:normAutofit/>
          </a:bodyPr>
          <a:lstStyle/>
          <a:p>
            <a:r>
              <a:rPr lang="en-US"/>
              <a:t>The Simple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7409" name="Picture 1" descr="C:\Users\WXJ\AppData\Roaming\Tencent\Users\651237551\QQ\WinTemp\RichOle\SCAB(7CY_@)$_HJ2TAE]P}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0587" y="1600200"/>
            <a:ext cx="1789697" cy="12954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10587" y="3124200"/>
            <a:ext cx="8338596" cy="34778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solidFill>
                  <a:srgbClr val="477D59"/>
                </a:solidFill>
                <a:latin typeface="Calibri" pitchFamily="34" charset="0"/>
                <a:cs typeface="Calibri" pitchFamily="34" charset="0"/>
              </a:rPr>
              <a:t>Similarly, you can calculate the information gain for Attributes Y and Z, respectively. You will obtain:</a:t>
            </a:r>
          </a:p>
          <a:p>
            <a:endParaRPr lang="en-US" sz="2000">
              <a:solidFill>
                <a:srgbClr val="477D59"/>
              </a:solidFill>
              <a:latin typeface="Calibri" pitchFamily="34" charset="0"/>
              <a:cs typeface="Calibri" pitchFamily="34" charset="0"/>
            </a:endParaRPr>
          </a:p>
          <a:p>
            <a:r>
              <a:rPr lang="en-US" sz="2000" smtClean="0">
                <a:solidFill>
                  <a:srgbClr val="C00000"/>
                </a:solidFill>
                <a:latin typeface="Calibri" pitchFamily="34" charset="0"/>
                <a:cs typeface="Calibri" pitchFamily="34" charset="0"/>
              </a:rPr>
              <a:t>Information Gain = 1 for this split on Y</a:t>
            </a:r>
          </a:p>
          <a:p>
            <a:r>
              <a:rPr lang="en-US" sz="2000">
                <a:solidFill>
                  <a:srgbClr val="C00000"/>
                </a:solidFill>
                <a:latin typeface="Calibri" pitchFamily="34" charset="0"/>
                <a:cs typeface="Calibri" pitchFamily="34" charset="0"/>
              </a:rPr>
              <a:t>Information Gain = </a:t>
            </a:r>
            <a:r>
              <a:rPr lang="en-US" sz="2000" smtClean="0">
                <a:solidFill>
                  <a:srgbClr val="C00000"/>
                </a:solidFill>
                <a:latin typeface="Calibri" pitchFamily="34" charset="0"/>
                <a:cs typeface="Calibri" pitchFamily="34" charset="0"/>
              </a:rPr>
              <a:t>0 </a:t>
            </a:r>
            <a:r>
              <a:rPr lang="en-US" sz="2000">
                <a:solidFill>
                  <a:srgbClr val="C00000"/>
                </a:solidFill>
                <a:latin typeface="Calibri" pitchFamily="34" charset="0"/>
                <a:cs typeface="Calibri" pitchFamily="34" charset="0"/>
              </a:rPr>
              <a:t>for this split on </a:t>
            </a:r>
            <a:r>
              <a:rPr lang="en-US" sz="2000" smtClean="0">
                <a:solidFill>
                  <a:srgbClr val="C00000"/>
                </a:solidFill>
                <a:latin typeface="Calibri" pitchFamily="34" charset="0"/>
                <a:cs typeface="Calibri" pitchFamily="34" charset="0"/>
              </a:rPr>
              <a:t>Z</a:t>
            </a:r>
            <a:endParaRPr lang="en-US" sz="2000">
              <a:solidFill>
                <a:srgbClr val="C00000"/>
              </a:solidFill>
              <a:latin typeface="Calibri" pitchFamily="34" charset="0"/>
              <a:cs typeface="Calibri" pitchFamily="34" charset="0"/>
            </a:endParaRPr>
          </a:p>
          <a:p>
            <a:endParaRPr lang="en-US" sz="2000" smtClean="0">
              <a:solidFill>
                <a:srgbClr val="477D59"/>
              </a:solidFill>
              <a:latin typeface="Calibri" pitchFamily="34" charset="0"/>
              <a:cs typeface="Calibri" pitchFamily="34" charset="0"/>
            </a:endParaRPr>
          </a:p>
          <a:p>
            <a:r>
              <a:rPr lang="en-US" sz="2000" smtClean="0">
                <a:solidFill>
                  <a:srgbClr val="B610EA"/>
                </a:solidFill>
                <a:latin typeface="Calibri" pitchFamily="34" charset="0"/>
                <a:cs typeface="Calibri" pitchFamily="34" charset="0"/>
              </a:rPr>
              <a:t>As Attribute Y is the one with the highest information gain, we should split the tree by Y first. </a:t>
            </a:r>
          </a:p>
          <a:p>
            <a:endParaRPr lang="en-US" sz="2000">
              <a:solidFill>
                <a:srgbClr val="B610EA"/>
              </a:solidFill>
              <a:latin typeface="Calibri" pitchFamily="34" charset="0"/>
              <a:cs typeface="Calibri" pitchFamily="34" charset="0"/>
            </a:endParaRPr>
          </a:p>
          <a:p>
            <a:r>
              <a:rPr lang="en-US" sz="2000" smtClean="0">
                <a:solidFill>
                  <a:srgbClr val="B610EA"/>
                </a:solidFill>
                <a:latin typeface="Calibri" pitchFamily="34" charset="0"/>
                <a:cs typeface="Calibri" pitchFamily="34" charset="0"/>
              </a:rPr>
              <a:t>In this simple case, splitting on Y leads you to the perfect classification rule: </a:t>
            </a:r>
          </a:p>
          <a:p>
            <a:r>
              <a:rPr lang="en-US" sz="2000" b="1" smtClean="0">
                <a:solidFill>
                  <a:srgbClr val="B610EA"/>
                </a:solidFill>
                <a:latin typeface="Calibri" pitchFamily="34" charset="0"/>
                <a:cs typeface="Calibri" pitchFamily="34" charset="0"/>
              </a:rPr>
              <a:t>If Y = 1, Class is </a:t>
            </a:r>
            <a:r>
              <a:rPr lang="en-US" sz="2000" b="1" smtClean="0">
                <a:solidFill>
                  <a:srgbClr val="B610EA"/>
                </a:solidFill>
                <a:cs typeface="Calibri" pitchFamily="34" charset="0"/>
              </a:rPr>
              <a:t>I</a:t>
            </a:r>
            <a:r>
              <a:rPr lang="en-US" sz="2000" b="1" smtClean="0">
                <a:solidFill>
                  <a:srgbClr val="B610EA"/>
                </a:solidFill>
                <a:latin typeface="Calibri" pitchFamily="34" charset="0"/>
                <a:cs typeface="Calibri" pitchFamily="34" charset="0"/>
              </a:rPr>
              <a:t>. If Y = 0, Class is </a:t>
            </a:r>
            <a:r>
              <a:rPr lang="en-US" sz="2000" b="1" smtClean="0">
                <a:solidFill>
                  <a:srgbClr val="B610EA"/>
                </a:solidFill>
                <a:cs typeface="Calibri" pitchFamily="34" charset="0"/>
              </a:rPr>
              <a:t>II</a:t>
            </a:r>
            <a:r>
              <a:rPr lang="en-US" sz="2000" b="1" smtClean="0">
                <a:solidFill>
                  <a:srgbClr val="B610EA"/>
                </a:solidFill>
                <a:latin typeface="Calibri" pitchFamily="34" charset="0"/>
                <a:cs typeface="Calibri" pitchFamily="34" charset="0"/>
              </a:rPr>
              <a:t>. </a:t>
            </a:r>
          </a:p>
        </p:txBody>
      </p:sp>
    </p:spTree>
    <p:extLst>
      <p:ext uri="{BB962C8B-B14F-4D97-AF65-F5344CB8AC3E}">
        <p14:creationId xmlns:p14="http://schemas.microsoft.com/office/powerpoint/2010/main" val="796826545"/>
      </p:ext>
    </p:extLst>
  </p:cSld>
  <p:clrMapOvr>
    <a:masterClrMapping/>
  </p:clrMapOvr>
  <p:transition/>
  <p:timing/>
</p:sld>
</file>

<file path=ppt/slides/slide3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387</a:t>
            </a:fld>
            <a:endParaRPr lang="en-US"/>
          </a:p>
        </p:txBody>
      </p:sp>
      <p:sp>
        <p:nvSpPr>
          <p:cNvPr id="3" name="Title 2"/>
          <p:cNvSpPr>
            <a:spLocks noGrp="1"/>
          </p:cNvSpPr>
          <p:nvPr>
            <p:ph type="title"/>
          </p:nvPr>
        </p:nvSpPr>
        <p:spPr/>
        <p:txBody>
          <a:bodyPr/>
          <a:lstStyle/>
          <a:p>
            <a:r>
              <a:rPr lang="en-US" smtClean="0"/>
              <a:t>References</a:t>
            </a:r>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a:hlinkClick r:id="rId2"/>
              </a:rPr>
              <a:t>https://homes.cs.washington.edu/~</a:t>
            </a:r>
            <a:r>
              <a:rPr lang="en-US" smtClean="0">
                <a:hlinkClick r:id="rId2"/>
              </a:rPr>
              <a:t>shapiro/EE596/notes/InfoGain.pdf</a:t>
            </a:r>
            <a:endParaRPr lang="en-US" smtClean="0"/>
          </a:p>
          <a:p>
            <a:pPr marL="342900" indent="-342900">
              <a:buFont typeface="Arial" pitchFamily="34" charset="0"/>
              <a:buChar char="•"/>
            </a:pPr>
            <a:r>
              <a:rPr lang="en-US"/>
              <a:t>Some of the figures in this presentation are taken from "An Introduction to Statistical Learning, with applications in R"  (Springer, 2013) with permission from the authors: G. James, D. Witten,  T. Hastie and R. Tibshirani</a:t>
            </a:r>
            <a:endParaRPr lang="en-US"/>
          </a:p>
          <a:p>
            <a:pPr marL="342900" indent="-342900">
              <a:buFont typeface="Arial" pitchFamily="34" charset="0"/>
              <a:buChar char="•"/>
            </a:pPr>
            <a:endParaRPr lang="en-US"/>
          </a:p>
        </p:txBody>
      </p:sp>
    </p:spTree>
    <p:extLst>
      <p:ext uri="{BB962C8B-B14F-4D97-AF65-F5344CB8AC3E}">
        <p14:creationId xmlns:p14="http://schemas.microsoft.com/office/powerpoint/2010/main" val="2537434333"/>
      </p:ext>
    </p:extLst>
  </p:cSld>
  <p:clrMapOvr>
    <a:masterClrMapping/>
  </p:clrMapOvr>
  <p:transition/>
  <p:timing/>
</p:sld>
</file>

<file path=ppt/slides/slide3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r>
              <a:rPr lang="en-US" smtClean="0"/>
              <a:t>Calculating Information Gain (Cont’d)</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Rectangle 3"/>
          <p:cNvSpPr/>
          <p:nvPr/>
        </p:nvSpPr>
        <p:spPr>
          <a:xfrm>
            <a:off x="272004" y="1600200"/>
            <a:ext cx="7728996"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smtClean="0">
                <a:solidFill>
                  <a:srgbClr val="D60093"/>
                </a:solidFill>
                <a:latin typeface="Calibri" pitchFamily="34" charset="0"/>
                <a:cs typeface="Calibri" pitchFamily="34" charset="0"/>
              </a:rPr>
              <a:t>Exercise: Calculate the information gain for the split on Class.</a:t>
            </a:r>
            <a:endParaRPr lang="en-US" sz="2000">
              <a:solidFill>
                <a:srgbClr val="D60093"/>
              </a:solidFill>
              <a:latin typeface="Calibri" pitchFamily="34" charset="0"/>
              <a:cs typeface="Calibri" pitchFamily="34" charset="0"/>
            </a:endParaRPr>
          </a:p>
        </p:txBody>
      </p:sp>
      <mc:AlternateContent>
        <mc:Choice Requires="a14">
          <p:sp>
            <p:nvSpPr>
              <p:cNvPr id="5" name="Rectangle 4"/>
              <p:cNvSpPr/>
              <p:nvPr/>
            </p:nvSpPr>
            <p:spPr>
              <a:xfrm>
                <a:off x="4191000" y="2133600"/>
                <a:ext cx="4724400"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477D59"/>
                    </a:solidFill>
                    <a:latin typeface="Calibri" pitchFamily="34" charset="0"/>
                    <a:cs typeface="Calibri" pitchFamily="34" charset="0"/>
                  </a:rPr>
                  <a:t>Parent Entropy </a:t>
                </a:r>
                <a:r>
                  <a:rPr lang="en-US" sz="2400">
                    <a:solidFill>
                      <a:srgbClr val="477D59"/>
                    </a:solidFill>
                    <a:latin typeface="Calibri" pitchFamily="34" charset="0"/>
                    <a:cs typeface="Calibri" pitchFamily="34" charset="0"/>
                  </a:rPr>
                  <a:t>= </a:t>
                </a:r>
                <a14:m>
                  <m:oMathPara>
                    <m:oMathParaPr>
                      <m:jc/>
                    </m:oMathParaPr>
                    <m:oMath>
                      <m:r>
                        <a:rPr lang="en-US" sz="2000" i="1">
                          <a:solidFill>
                            <a:srgbClr val="477D59"/>
                          </a:solidFill>
                          <a:latin typeface="Cambria Math"/>
                          <a:cs typeface="Calibri" panose="020f0502020204030204" pitchFamily="34" charset="0"/>
                        </a:rPr>
                        <m:t>1</m:t>
                      </m:r>
                    </m:oMath>
                  </m:oMathPara>
                </a14:m>
                <a:br>
                  <a:rPr lang="en-US" sz="2400">
                    <a:solidFill>
                      <a:srgbClr val="D60093"/>
                    </a:solidFill>
                    <a:latin typeface="Calibri" pitchFamily="34" charset="0"/>
                    <a:cs typeface="Calibri" pitchFamily="34" charset="0"/>
                    <a:sym typeface="Wingdings" panose="05000000000000000000" pitchFamily="2" charset="2"/>
                  </a:rPr>
                </a:br>
                <a:endParaRPr lang="en-US" sz="2400" smtClean="0">
                  <a:solidFill>
                    <a:srgbClr val="D60093"/>
                  </a:solidFill>
                  <a:latin typeface="Calibri" pitchFamily="34" charset="0"/>
                  <a:cs typeface="Calibri" pitchFamily="34" charset="0"/>
                  <a:sym typeface="Wingdings" panose="05000000000000000000" pitchFamily="2" charset="2"/>
                </a:endParaRPr>
              </a:p>
              <a:p>
                <a:r>
                  <a:rPr lang="en-US" sz="2400" smtClean="0">
                    <a:solidFill>
                      <a:srgbClr val="477D59"/>
                    </a:solidFill>
                    <a:latin typeface="Calibri" pitchFamily="34" charset="0"/>
                    <a:cs typeface="Calibri" pitchFamily="34" charset="0"/>
                  </a:rPr>
                  <a:t>Child Entropy (Class IX) </a:t>
                </a:r>
                <a:r>
                  <a:rPr lang="en-US" sz="2400">
                    <a:solidFill>
                      <a:srgbClr val="477D59"/>
                    </a:solidFill>
                    <a:latin typeface="Calibri" pitchFamily="34" charset="0"/>
                    <a:cs typeface="Calibri" pitchFamily="34" charset="0"/>
                  </a:rPr>
                  <a:t>= </a:t>
                </a:r>
                <a:br>
                  <a:rPr lang="en-US" sz="2400" smtClean="0">
                    <a:solidFill>
                      <a:srgbClr val="477D59"/>
                    </a:solidFill>
                    <a:latin typeface="Calibri" pitchFamily="34" charset="0"/>
                    <a:cs typeface="Calibri" pitchFamily="34" charset="0"/>
                  </a:rPr>
                </a:br>
                <a:endParaRPr lang="en-US" sz="2400" smtClean="0">
                  <a:solidFill>
                    <a:srgbClr val="477D59"/>
                  </a:solidFill>
                  <a:latin typeface="Calibri" pitchFamily="34" charset="0"/>
                  <a:cs typeface="Calibri" pitchFamily="34" charset="0"/>
                </a:endParaRPr>
              </a:p>
              <a:p>
                <a:endParaRPr lang="en-US" sz="2400">
                  <a:solidFill>
                    <a:srgbClr val="D60093"/>
                  </a:solidFill>
                  <a:latin typeface="Calibri" pitchFamily="34" charset="0"/>
                  <a:cs typeface="Calibri" pitchFamily="34" charset="0"/>
                  <a:sym typeface="Wingdings" panose="05000000000000000000" pitchFamily="2" charset="2"/>
                </a:endParaRPr>
              </a:p>
              <a:p>
                <a:r>
                  <a:rPr lang="en-US" sz="2400">
                    <a:solidFill>
                      <a:srgbClr val="477D59"/>
                    </a:solidFill>
                    <a:latin typeface="Calibri" pitchFamily="34" charset="0"/>
                    <a:cs typeface="Calibri" pitchFamily="34" charset="0"/>
                  </a:rPr>
                  <a:t>Child Entropy </a:t>
                </a:r>
                <a:r>
                  <a:rPr lang="en-US" sz="2400" smtClean="0">
                    <a:solidFill>
                      <a:srgbClr val="477D59"/>
                    </a:solidFill>
                    <a:latin typeface="Calibri" pitchFamily="34" charset="0"/>
                    <a:cs typeface="Calibri" pitchFamily="34" charset="0"/>
                  </a:rPr>
                  <a:t>(Class X) </a:t>
                </a:r>
                <a:r>
                  <a:rPr lang="en-US" sz="2400">
                    <a:solidFill>
                      <a:srgbClr val="477D59"/>
                    </a:solidFill>
                    <a:latin typeface="Calibri" pitchFamily="34" charset="0"/>
                    <a:cs typeface="Calibri" pitchFamily="34" charset="0"/>
                  </a:rPr>
                  <a:t>= </a:t>
                </a:r>
                <a:br>
                  <a:rPr lang="en-US" sz="2400">
                    <a:solidFill>
                      <a:srgbClr val="477D59"/>
                    </a:solidFill>
                    <a:latin typeface="Calibri" pitchFamily="34" charset="0"/>
                    <a:cs typeface="Calibri" pitchFamily="34" charset="0"/>
                  </a:rPr>
                </a:br>
                <a:br>
                  <a:rPr lang="en-US" sz="2400">
                    <a:solidFill>
                      <a:srgbClr val="D60093"/>
                    </a:solidFill>
                    <a:latin typeface="Calibri" pitchFamily="34" charset="0"/>
                    <a:cs typeface="Calibri" pitchFamily="34" charset="0"/>
                    <a:sym typeface="Wingdings" panose="05000000000000000000" pitchFamily="2" charset="2"/>
                  </a:rPr>
                </a:br>
                <a:endParaRPr lang="en-US" sz="2000"/>
              </a:p>
              <a:p>
                <a:endParaRPr lang="en-US" sz="2000"/>
              </a:p>
            </p:txBody>
          </p:sp>
        </mc:Choice>
        <mc:Fallback>
          <p:sp>
            <p:nvSpPr>
              <p:cNvPr id="5" name="Rectangle 4"/>
              <p:cNvSpPr>
                <a:spLocks noRot="1" noChangeAspect="1" noMove="1" noResize="1" noEditPoints="1" noAdjustHandles="1" noChangeArrowheads="1" noChangeShapeType="1" noTextEdit="1"/>
              </p:cNvSpPr>
              <p:nvPr/>
            </p:nvSpPr>
            <p:spPr>
              <a:xfrm>
                <a:off x="4191000" y="2133600"/>
                <a:ext cx="4724400" cy="3293209"/>
              </a:xfrm>
              <a:prstGeom prst="rect">
                <a:avLst/>
              </a:prstGeom>
              <a:blipFill>
                <a:blip r:embed="rId3"/>
                <a:stretch>
                  <a:fillRect l="-2065" t="-1481" b="0"/>
                </a:stretch>
              </a:blipFill>
            </p:spPr>
            <p:txBody>
              <a:bodyPr/>
              <a:lstStyle/>
              <a:p>
                <a:r>
                  <a:rPr lang="en-US">
                    <a:noFill/>
                  </a:rPr>
                  <a:t> </a:t>
                </a:r>
              </a:p>
            </p:txBody>
          </p:sp>
        </mc:Fallback>
      </mc:AlternateContent>
      <p:sp>
        <p:nvSpPr>
          <p:cNvPr id="13" name="Rectangle 12"/>
          <p:cNvSpPr/>
          <p:nvPr/>
        </p:nvSpPr>
        <p:spPr>
          <a:xfrm>
            <a:off x="272004" y="5308937"/>
            <a:ext cx="8338596"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477D59"/>
                </a:solidFill>
                <a:latin typeface="Calibri" pitchFamily="34" charset="0"/>
                <a:cs typeface="Calibri" pitchFamily="34" charset="0"/>
              </a:rPr>
              <a:t>Weighted Average Entropy for Children =</a:t>
            </a:r>
          </a:p>
          <a:p>
            <a:endParaRPr lang="en-US" sz="2400">
              <a:solidFill>
                <a:srgbClr val="477D59"/>
              </a:solidFill>
              <a:latin typeface="Calibri" pitchFamily="34" charset="0"/>
              <a:cs typeface="Calibri" pitchFamily="34" charset="0"/>
            </a:endParaRPr>
          </a:p>
          <a:p>
            <a:r>
              <a:rPr lang="en-US" sz="2400" smtClean="0">
                <a:solidFill>
                  <a:srgbClr val="477D59"/>
                </a:solidFill>
                <a:latin typeface="Calibri" pitchFamily="34" charset="0"/>
                <a:cs typeface="Calibri" pitchFamily="34" charset="0"/>
              </a:rPr>
              <a:t>Information Gain =                                for this split on Class</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l="68291"/>
          <a:stretch>
            <a:fillRect/>
          </a:stretch>
        </p:blipFill>
        <p:spPr bwMode="auto">
          <a:xfrm>
            <a:off x="338559" y="2133600"/>
            <a:ext cx="3777854" cy="2895600"/>
          </a:xfrm>
          <a:prstGeom prst="rect">
            <a:avLst/>
          </a:prstGeom>
          <a:noFill/>
          <a:ln w="9525">
            <a:solidFill>
              <a:schemeClr val="accent1">
                <a:lumMod val="20000"/>
                <a:lumOff val="80000"/>
              </a:schemeClr>
            </a:solidFill>
            <a:miter lim="800000"/>
          </a:ln>
          <a:extLst>
            <a:ext uri="{909E8E84-426E-40DD-AFC4-6F175D3DCCD1}">
              <a14:hiddenFill xmlns:a14="http://schemas.microsoft.com/office/drawing/2010/main">
                <a:solidFill>
                  <a:schemeClr val="accent1"/>
                </a:solidFill>
              </a14:hiddenFill>
            </a:ext>
          </a:extLst>
        </p:spPr>
      </p:pic>
      <mc:AlternateContent>
        <mc:Choice Requires="a14">
          <p:sp>
            <p:nvSpPr>
              <p:cNvPr id="2" name="Rectangle 1"/>
              <p:cNvSpPr/>
              <p:nvPr/>
            </p:nvSpPr>
            <p:spPr>
              <a:xfrm>
                <a:off x="4267200" y="3429000"/>
                <a:ext cx="46380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val="left"/>
                    </m:oMathParaPr>
                    <m:oMath>
                      <m:r>
                        <m:rPr>
                          <m:sty m:val="p"/>
                        </m:rPr>
                        <a:rPr lang="en-US" smtClean="0">
                          <a:solidFill>
                            <a:srgbClr val="0070C0"/>
                          </a:solidFill>
                          <a:latin typeface="Cambria Math"/>
                          <a:cs typeface="Calibri" panose="020f0502020204030204" pitchFamily="34" charset="0"/>
                        </a:rPr>
                        <m:t>−</m:t>
                      </m:r>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43</m:t>
                      </m:r>
                      <m:sSub>
                        <m:sSubPr>
                          <m:ctrlPr>
                            <a:rPr lang="en-US" i="1">
                              <a:solidFill>
                                <a:srgbClr val="0070C0"/>
                              </a:solidFill>
                              <a:latin typeface="Cambria Math" panose="02040503050406030204" pitchFamily="18" charset="0"/>
                              <a:cs typeface="Calibri" panose="020f0502020204030204" pitchFamily="34" charset="0"/>
                            </a:rPr>
                          </m:ctrlPr>
                        </m:sSubPr>
                        <m:e>
                          <m:r>
                            <a:rPr lang="en-US" i="1">
                              <a:solidFill>
                                <a:srgbClr val="0070C0"/>
                              </a:solidFill>
                              <a:latin typeface="Cambria Math"/>
                              <a:cs typeface="Calibri" panose="020f0502020204030204" pitchFamily="34" charset="0"/>
                            </a:rPr>
                            <m:t> </m:t>
                          </m:r>
                          <m:r>
                            <a:rPr lang="en-US" i="1">
                              <a:solidFill>
                                <a:srgbClr val="0070C0"/>
                              </a:solidFill>
                              <a:latin typeface="Cambria Math"/>
                              <a:cs typeface="Calibri" panose="020f0502020204030204" pitchFamily="34" charset="0"/>
                            </a:rPr>
                            <m:t>𝑙𝑜𝑔</m:t>
                          </m:r>
                        </m:e>
                        <m:sub>
                          <m:r>
                            <a:rPr lang="en-US" i="1">
                              <a:solidFill>
                                <a:srgbClr val="0070C0"/>
                              </a:solidFill>
                              <a:latin typeface="Cambria Math"/>
                              <a:cs typeface="Calibri" panose="020f0502020204030204" pitchFamily="34" charset="0"/>
                            </a:rPr>
                            <m:t>2</m:t>
                          </m:r>
                        </m:sub>
                      </m:sSub>
                      <m:d>
                        <m:dPr>
                          <m:begChr m:val="("/>
                          <m:sepChr m:val="|"/>
                          <m:endChr m:val=")"/>
                          <m:grow m:val="on"/>
                          <m:shp m:val="centered"/>
                          <m:ctrlPr>
                            <a:rPr lang="en-US" i="1">
                              <a:solidFill>
                                <a:srgbClr val="0070C0"/>
                              </a:solidFill>
                              <a:latin typeface="Cambria Math" panose="02040503050406030204" pitchFamily="18" charset="0"/>
                              <a:cs typeface="Calibri" panose="020f0502020204030204" pitchFamily="34" charset="0"/>
                            </a:rPr>
                          </m:ctrlPr>
                        </m:dPr>
                        <m:e>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43</m:t>
                          </m:r>
                        </m:e>
                      </m:d>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57</m:t>
                      </m:r>
                      <m:sSub>
                        <m:sSubPr>
                          <m:ctrlPr>
                            <a:rPr lang="en-US" i="1">
                              <a:solidFill>
                                <a:srgbClr val="0070C0"/>
                              </a:solidFill>
                              <a:latin typeface="Cambria Math" panose="02040503050406030204" pitchFamily="18" charset="0"/>
                              <a:cs typeface="Calibri" panose="020f0502020204030204" pitchFamily="34" charset="0"/>
                            </a:rPr>
                          </m:ctrlPr>
                        </m:sSubPr>
                        <m:e>
                          <m:r>
                            <a:rPr lang="en-US" i="1">
                              <a:solidFill>
                                <a:srgbClr val="0070C0"/>
                              </a:solidFill>
                              <a:latin typeface="Cambria Math"/>
                              <a:cs typeface="Calibri" panose="020f0502020204030204" pitchFamily="34" charset="0"/>
                            </a:rPr>
                            <m:t> </m:t>
                          </m:r>
                          <m:r>
                            <a:rPr lang="en-US" i="1">
                              <a:solidFill>
                                <a:srgbClr val="0070C0"/>
                              </a:solidFill>
                              <a:latin typeface="Cambria Math"/>
                              <a:cs typeface="Calibri" panose="020f0502020204030204" pitchFamily="34" charset="0"/>
                            </a:rPr>
                            <m:t>𝑙𝑜𝑔</m:t>
                          </m:r>
                        </m:e>
                        <m:sub>
                          <m:r>
                            <a:rPr lang="en-US" i="1">
                              <a:solidFill>
                                <a:srgbClr val="0070C0"/>
                              </a:solidFill>
                              <a:latin typeface="Cambria Math"/>
                              <a:cs typeface="Calibri" panose="020f0502020204030204" pitchFamily="34" charset="0"/>
                            </a:rPr>
                            <m:t>2</m:t>
                          </m:r>
                        </m:sub>
                      </m:sSub>
                      <m:d>
                        <m:dPr>
                          <m:begChr m:val="("/>
                          <m:sepChr m:val="|"/>
                          <m:endChr m:val=")"/>
                          <m:grow m:val="on"/>
                          <m:shp m:val="centered"/>
                          <m:ctrlPr>
                            <a:rPr lang="en-US" i="1">
                              <a:solidFill>
                                <a:srgbClr val="0070C0"/>
                              </a:solidFill>
                              <a:latin typeface="Cambria Math" panose="02040503050406030204" pitchFamily="18" charset="0"/>
                              <a:cs typeface="Calibri" panose="020f0502020204030204" pitchFamily="34" charset="0"/>
                            </a:rPr>
                          </m:ctrlPr>
                        </m:dPr>
                        <m:e>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57</m:t>
                          </m:r>
                        </m:e>
                      </m:d>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986</m:t>
                      </m:r>
                    </m:oMath>
                  </m:oMathPara>
                </a14:m>
                <a:endParaRPr lang="en-US" sz="2000">
                  <a:solidFill>
                    <a:srgbClr val="0070C0"/>
                  </a:solidFill>
                  <a:latin typeface="Calibri" pitchFamily="34" charset="0"/>
                  <a:cs typeface="Calibri" pitchFamily="34" charset="0"/>
                  <a:sym typeface="Wingdings" panose="05000000000000000000" pitchFamily="2" charset="2"/>
                </a:endParaRPr>
              </a:p>
            </p:txBody>
          </p:sp>
        </mc:Choice>
        <mc:Fallback>
          <p:sp>
            <p:nvSpPr>
              <p:cNvPr id="2" name="Rectangle 1"/>
              <p:cNvSpPr>
                <a:spLocks noRot="1" noChangeAspect="1" noMove="1" noResize="1" noEditPoints="1" noAdjustHandles="1" noChangeArrowheads="1" noChangeShapeType="1" noTextEdit="1"/>
              </p:cNvSpPr>
              <p:nvPr/>
            </p:nvSpPr>
            <p:spPr>
              <a:xfrm>
                <a:off x="4267200" y="3429000"/>
                <a:ext cx="4638001" cy="369332"/>
              </a:xfrm>
              <a:prstGeom prst="rect">
                <a:avLst/>
              </a:prstGeom>
              <a:blipFill rotWithShape="1">
                <a:blip r:embed="rId5"/>
                <a:stretch>
                  <a:fillRect b="-11667"/>
                </a:stretch>
              </a:blipFill>
            </p:spPr>
            <p:txBody>
              <a:bodyPr/>
              <a:lstStyle/>
              <a:p>
                <a:r>
                  <a:rPr lang="en-US">
                    <a:noFill/>
                  </a:rPr>
                  <a:t> </a:t>
                </a:r>
              </a:p>
            </p:txBody>
          </p:sp>
        </mc:Fallback>
      </mc:AlternateContent>
      <mc:AlternateContent>
        <mc:Choice Requires="a14">
          <p:sp>
            <p:nvSpPr>
              <p:cNvPr id="10" name="Rectangle 9"/>
              <p:cNvSpPr/>
              <p:nvPr/>
            </p:nvSpPr>
            <p:spPr>
              <a:xfrm>
                <a:off x="4277399" y="4343400"/>
                <a:ext cx="46380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val="left"/>
                    </m:oMathParaPr>
                    <m:oMath>
                      <m:r>
                        <m:rPr>
                          <m:sty m:val="p"/>
                        </m:rPr>
                        <a:rPr lang="en-US" smtClean="0">
                          <a:solidFill>
                            <a:srgbClr val="0070C0"/>
                          </a:solidFill>
                          <a:latin typeface="Cambria Math"/>
                          <a:cs typeface="Calibri" panose="020f0502020204030204" pitchFamily="34" charset="0"/>
                        </a:rPr>
                        <m:t>−</m:t>
                      </m:r>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56</m:t>
                      </m:r>
                      <m:sSub>
                        <m:sSubPr>
                          <m:ctrlPr>
                            <a:rPr lang="en-US" i="1">
                              <a:solidFill>
                                <a:srgbClr val="0070C0"/>
                              </a:solidFill>
                              <a:latin typeface="Cambria Math" panose="02040503050406030204" pitchFamily="18" charset="0"/>
                              <a:cs typeface="Calibri" panose="020f0502020204030204" pitchFamily="34" charset="0"/>
                            </a:rPr>
                          </m:ctrlPr>
                        </m:sSubPr>
                        <m:e>
                          <m:r>
                            <a:rPr lang="en-US" i="1">
                              <a:solidFill>
                                <a:srgbClr val="0070C0"/>
                              </a:solidFill>
                              <a:latin typeface="Cambria Math"/>
                              <a:cs typeface="Calibri" panose="020f0502020204030204" pitchFamily="34" charset="0"/>
                            </a:rPr>
                            <m:t> </m:t>
                          </m:r>
                          <m:r>
                            <a:rPr lang="en-US" i="1">
                              <a:solidFill>
                                <a:srgbClr val="0070C0"/>
                              </a:solidFill>
                              <a:latin typeface="Cambria Math"/>
                              <a:cs typeface="Calibri" panose="020f0502020204030204" pitchFamily="34" charset="0"/>
                            </a:rPr>
                            <m:t>𝑙𝑜𝑔</m:t>
                          </m:r>
                        </m:e>
                        <m:sub>
                          <m:r>
                            <a:rPr lang="en-US" i="1">
                              <a:solidFill>
                                <a:srgbClr val="0070C0"/>
                              </a:solidFill>
                              <a:latin typeface="Cambria Math"/>
                              <a:cs typeface="Calibri" panose="020f0502020204030204" pitchFamily="34" charset="0"/>
                            </a:rPr>
                            <m:t>2</m:t>
                          </m:r>
                        </m:sub>
                      </m:sSub>
                      <m:d>
                        <m:dPr>
                          <m:begChr m:val="("/>
                          <m:sepChr m:val="|"/>
                          <m:endChr m:val=")"/>
                          <m:grow m:val="on"/>
                          <m:shp m:val="centered"/>
                          <m:ctrlPr>
                            <a:rPr lang="en-US" i="1">
                              <a:solidFill>
                                <a:srgbClr val="0070C0"/>
                              </a:solidFill>
                              <a:latin typeface="Cambria Math" panose="02040503050406030204" pitchFamily="18" charset="0"/>
                              <a:cs typeface="Calibri" panose="020f0502020204030204" pitchFamily="34" charset="0"/>
                            </a:rPr>
                          </m:ctrlPr>
                        </m:dPr>
                        <m:e>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56</m:t>
                          </m:r>
                        </m:e>
                      </m:d>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44</m:t>
                      </m:r>
                      <m:sSub>
                        <m:sSubPr>
                          <m:ctrlPr>
                            <a:rPr lang="en-US" i="1">
                              <a:solidFill>
                                <a:srgbClr val="0070C0"/>
                              </a:solidFill>
                              <a:latin typeface="Cambria Math" panose="02040503050406030204" pitchFamily="18" charset="0"/>
                              <a:cs typeface="Calibri" panose="020f0502020204030204" pitchFamily="34" charset="0"/>
                            </a:rPr>
                          </m:ctrlPr>
                        </m:sSubPr>
                        <m:e>
                          <m:r>
                            <a:rPr lang="en-US" i="1">
                              <a:solidFill>
                                <a:srgbClr val="0070C0"/>
                              </a:solidFill>
                              <a:latin typeface="Cambria Math"/>
                              <a:cs typeface="Calibri" panose="020f0502020204030204" pitchFamily="34" charset="0"/>
                            </a:rPr>
                            <m:t> </m:t>
                          </m:r>
                          <m:r>
                            <a:rPr lang="en-US" i="1">
                              <a:solidFill>
                                <a:srgbClr val="0070C0"/>
                              </a:solidFill>
                              <a:latin typeface="Cambria Math"/>
                              <a:cs typeface="Calibri" panose="020f0502020204030204" pitchFamily="34" charset="0"/>
                            </a:rPr>
                            <m:t>𝑙𝑜𝑔</m:t>
                          </m:r>
                        </m:e>
                        <m:sub>
                          <m:r>
                            <a:rPr lang="en-US" i="1">
                              <a:solidFill>
                                <a:srgbClr val="0070C0"/>
                              </a:solidFill>
                              <a:latin typeface="Cambria Math"/>
                              <a:cs typeface="Calibri" panose="020f0502020204030204" pitchFamily="34" charset="0"/>
                            </a:rPr>
                            <m:t>2</m:t>
                          </m:r>
                        </m:sub>
                      </m:sSub>
                      <m:d>
                        <m:dPr>
                          <m:begChr m:val="("/>
                          <m:sepChr m:val="|"/>
                          <m:endChr m:val=")"/>
                          <m:grow m:val="on"/>
                          <m:shp m:val="centered"/>
                          <m:ctrlPr>
                            <a:rPr lang="en-US" i="1">
                              <a:solidFill>
                                <a:srgbClr val="0070C0"/>
                              </a:solidFill>
                              <a:latin typeface="Cambria Math" panose="02040503050406030204" pitchFamily="18" charset="0"/>
                              <a:cs typeface="Calibri" panose="020f0502020204030204" pitchFamily="34" charset="0"/>
                            </a:rPr>
                          </m:ctrlPr>
                        </m:dPr>
                        <m:e>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44</m:t>
                          </m:r>
                        </m:e>
                      </m:d>
                      <m:r>
                        <a:rPr lang="en-US" i="1">
                          <a:solidFill>
                            <a:srgbClr val="0070C0"/>
                          </a:solidFill>
                          <a:latin typeface="Cambria Math"/>
                          <a:cs typeface="Calibri" panose="020f0502020204030204" pitchFamily="34" charset="0"/>
                        </a:rPr>
                        <m:t>=0.</m:t>
                      </m:r>
                      <m:r>
                        <a:rPr lang="en-US" b="0" i="1" smtClean="0">
                          <a:solidFill>
                            <a:srgbClr val="0070C0"/>
                          </a:solidFill>
                          <a:latin typeface="Cambria Math"/>
                          <a:cs typeface="Calibri" panose="020f0502020204030204" pitchFamily="34" charset="0"/>
                        </a:rPr>
                        <m:t>99</m:t>
                      </m:r>
                    </m:oMath>
                  </m:oMathPara>
                </a14:m>
                <a:endParaRPr lang="en-US" sz="2000">
                  <a:solidFill>
                    <a:srgbClr val="0070C0"/>
                  </a:solidFill>
                  <a:latin typeface="Calibri" pitchFamily="34" charset="0"/>
                  <a:cs typeface="Calibri" pitchFamily="34" charset="0"/>
                  <a:sym typeface="Wingdings" panose="05000000000000000000" pitchFamily="2" charset="2"/>
                </a:endParaRPr>
              </a:p>
            </p:txBody>
          </p:sp>
        </mc:Choice>
        <mc:Fallback>
          <p:sp>
            <p:nvSpPr>
              <p:cNvPr id="10" name="Rectangle 9"/>
              <p:cNvSpPr>
                <a:spLocks noRot="1" noChangeAspect="1" noMove="1" noResize="1" noEditPoints="1" noAdjustHandles="1" noChangeArrowheads="1" noChangeShapeType="1" noTextEdit="1"/>
              </p:cNvSpPr>
              <p:nvPr/>
            </p:nvSpPr>
            <p:spPr>
              <a:xfrm>
                <a:off x="4277399" y="4343400"/>
                <a:ext cx="4638001" cy="369332"/>
              </a:xfrm>
              <a:prstGeom prst="rect">
                <a:avLst/>
              </a:prstGeom>
              <a:blipFill rotWithShape="1">
                <a:blip r:embed="rId6"/>
                <a:stretch>
                  <a:fillRect b="-11667"/>
                </a:stretch>
              </a:blipFill>
            </p:spPr>
            <p:txBody>
              <a:bodyPr/>
              <a:lstStyle/>
              <a:p>
                <a:r>
                  <a:rPr lang="en-US">
                    <a:noFill/>
                  </a:rPr>
                  <a:t> </a:t>
                </a:r>
              </a:p>
            </p:txBody>
          </p:sp>
        </mc:Fallback>
      </mc:AlternateContent>
      <p:sp>
        <p:nvSpPr>
          <p:cNvPr id="3" name="Rectangle 2"/>
          <p:cNvSpPr/>
          <p:nvPr/>
        </p:nvSpPr>
        <p:spPr>
          <a:xfrm>
            <a:off x="5400758" y="5355579"/>
            <a:ext cx="373211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0070C0"/>
                </a:solidFill>
                <a:latin typeface="Calibri" pitchFamily="34" charset="0"/>
                <a:cs typeface="Calibri" pitchFamily="34" charset="0"/>
              </a:rPr>
              <a:t>14/30 </a:t>
            </a:r>
            <a:r>
              <a:rPr lang="en-US">
                <a:solidFill>
                  <a:srgbClr val="0070C0"/>
                </a:solidFill>
                <a:latin typeface="Calibri" pitchFamily="34" charset="0"/>
                <a:cs typeface="Calibri" pitchFamily="34" charset="0"/>
              </a:rPr>
              <a:t>(</a:t>
            </a:r>
            <a:r>
              <a:rPr lang="en-US" smtClean="0">
                <a:solidFill>
                  <a:srgbClr val="0070C0"/>
                </a:solidFill>
                <a:latin typeface="Calibri" pitchFamily="34" charset="0"/>
                <a:cs typeface="Calibri" pitchFamily="34" charset="0"/>
              </a:rPr>
              <a:t>0.986) </a:t>
            </a:r>
            <a:r>
              <a:rPr lang="en-US">
                <a:solidFill>
                  <a:srgbClr val="0070C0"/>
                </a:solidFill>
                <a:latin typeface="Calibri" pitchFamily="34" charset="0"/>
                <a:cs typeface="Calibri" pitchFamily="34" charset="0"/>
              </a:rPr>
              <a:t>+ </a:t>
            </a:r>
            <a:r>
              <a:rPr lang="en-US" smtClean="0">
                <a:solidFill>
                  <a:srgbClr val="0070C0"/>
                </a:solidFill>
                <a:latin typeface="Calibri" pitchFamily="34" charset="0"/>
                <a:cs typeface="Calibri" pitchFamily="34" charset="0"/>
              </a:rPr>
              <a:t>(16/30</a:t>
            </a:r>
            <a:r>
              <a:rPr lang="en-US">
                <a:solidFill>
                  <a:srgbClr val="0070C0"/>
                </a:solidFill>
                <a:latin typeface="Calibri" pitchFamily="34" charset="0"/>
                <a:cs typeface="Calibri" pitchFamily="34" charset="0"/>
              </a:rPr>
              <a:t>) (</a:t>
            </a:r>
            <a:r>
              <a:rPr lang="en-US" smtClean="0">
                <a:solidFill>
                  <a:srgbClr val="0070C0"/>
                </a:solidFill>
                <a:latin typeface="Calibri" pitchFamily="34" charset="0"/>
                <a:cs typeface="Calibri" pitchFamily="34" charset="0"/>
              </a:rPr>
              <a:t>0.99) </a:t>
            </a:r>
            <a:r>
              <a:rPr lang="en-US">
                <a:solidFill>
                  <a:srgbClr val="0070C0"/>
                </a:solidFill>
                <a:latin typeface="Calibri" pitchFamily="34" charset="0"/>
                <a:cs typeface="Calibri" pitchFamily="34" charset="0"/>
              </a:rPr>
              <a:t>= </a:t>
            </a:r>
            <a:r>
              <a:rPr lang="en-US" smtClean="0">
                <a:solidFill>
                  <a:srgbClr val="0070C0"/>
                </a:solidFill>
                <a:latin typeface="Calibri" pitchFamily="34" charset="0"/>
                <a:cs typeface="Calibri" pitchFamily="34" charset="0"/>
              </a:rPr>
              <a:t>0.988</a:t>
            </a:r>
            <a:endParaRPr lang="en-US">
              <a:solidFill>
                <a:srgbClr val="0070C0"/>
              </a:solidFill>
              <a:latin typeface="Calibri" pitchFamily="34" charset="0"/>
              <a:cs typeface="Calibri" pitchFamily="34" charset="0"/>
            </a:endParaRPr>
          </a:p>
        </p:txBody>
      </p:sp>
      <p:sp>
        <p:nvSpPr>
          <p:cNvPr id="6" name="Rectangle 5"/>
          <p:cNvSpPr/>
          <p:nvPr/>
        </p:nvSpPr>
        <p:spPr>
          <a:xfrm>
            <a:off x="2663066" y="6078140"/>
            <a:ext cx="185499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70C0"/>
                </a:solidFill>
                <a:latin typeface="Calibri" pitchFamily="34" charset="0"/>
                <a:cs typeface="Calibri" pitchFamily="34" charset="0"/>
              </a:rPr>
              <a:t>1 – </a:t>
            </a:r>
            <a:r>
              <a:rPr lang="en-US" b="1" smtClean="0">
                <a:solidFill>
                  <a:srgbClr val="0070C0"/>
                </a:solidFill>
                <a:latin typeface="Calibri" pitchFamily="34" charset="0"/>
                <a:cs typeface="Calibri" pitchFamily="34" charset="0"/>
              </a:rPr>
              <a:t>0.988 </a:t>
            </a:r>
            <a:r>
              <a:rPr lang="en-US" b="1">
                <a:solidFill>
                  <a:srgbClr val="0070C0"/>
                </a:solidFill>
                <a:latin typeface="Calibri" pitchFamily="34" charset="0"/>
                <a:cs typeface="Calibri" pitchFamily="34" charset="0"/>
              </a:rPr>
              <a:t>= </a:t>
            </a:r>
            <a:r>
              <a:rPr lang="en-US" b="1" smtClean="0">
                <a:solidFill>
                  <a:srgbClr val="0070C0"/>
                </a:solidFill>
                <a:latin typeface="Calibri" pitchFamily="34" charset="0"/>
                <a:cs typeface="Calibri" pitchFamily="34" charset="0"/>
              </a:rPr>
              <a:t>0.012 </a:t>
            </a:r>
            <a:endParaRPr lang="en-US" b="1">
              <a:solidFill>
                <a:srgbClr val="0070C0"/>
              </a:solidFill>
            </a:endParaRPr>
          </a:p>
        </p:txBody>
      </p:sp>
    </p:spTree>
    <p:extLst>
      <p:ext uri="{BB962C8B-B14F-4D97-AF65-F5344CB8AC3E}">
        <p14:creationId xmlns:p14="http://schemas.microsoft.com/office/powerpoint/2010/main" val="600004119"/>
      </p:ext>
    </p:extLst>
  </p:cSld>
  <p:clrMapOvr>
    <a:masterClrMapping/>
  </p:clrMapOvr>
  <p:transition/>
  <p:timing/>
</p:sld>
</file>

<file path=ppt/slides/slide3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307975"/>
            <a:ext cx="8382000" cy="1139825"/>
          </a:xfrm>
        </p:spPr>
        <p:txBody>
          <a:bodyPr>
            <a:normAutofit/>
          </a:bodyPr>
          <a:lstStyle/>
          <a:p>
            <a:r>
              <a:rPr lang="en-US"/>
              <a:t>The Simple Example</a:t>
            </a:r>
            <a:endParaRPr lang="en-US" i="1"/>
          </a:p>
        </p:txBody>
      </p:sp>
      <p:sp>
        <p:nvSpPr>
          <p:cNvPr id="11" name="AutoShape 8" descr="C:\Users\WXJ\AppData\Roaming\Tencent\Users\651237551\QQ\WinTemp\RichOle\V87%C9H3w9B5G9E7H@W8O.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AutoShape 9" descr="C:\Users\WXJ\AppData\Roaming\Tencent\Users\651237551\QQ\WinTemp\RichOle\V87%C9H3w9B5G9E7H@W8O.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7409" name="Picture 1" descr="C:\Users\WXJ\AppData\Roaming\Tencent\Users\651237551\QQ\WinTemp\RichOle\SCAB(7CY_@)$_HJ2TAE]P}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0587" y="1600200"/>
            <a:ext cx="1789697" cy="1295400"/>
          </a:xfrm>
          <a:prstGeom prst="rect">
            <a:avLst/>
          </a:prstGeom>
          <a:noFill/>
          <a:extLst>
            <a:ext uri="{909E8E84-426E-40DD-AFC4-6F175D3DCCD1}">
              <a14:hiddenFill xmlns:a14="http://schemas.microsoft.com/office/drawing/2010/main">
                <a:solidFill>
                  <a:srgbClr val="FFFFFF"/>
                </a:solidFill>
              </a14:hiddenFill>
            </a:ext>
          </a:extLst>
        </p:spPr>
      </p:pic>
      <mc:AlternateContent>
        <mc:Choice Requires="a14">
          <p:sp>
            <p:nvSpPr>
              <p:cNvPr id="8" name="Rectangle 7"/>
              <p:cNvSpPr/>
              <p:nvPr/>
            </p:nvSpPr>
            <p:spPr>
              <a:xfrm>
                <a:off x="4495800" y="1520041"/>
                <a:ext cx="4495800" cy="385400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solidFill>
                      <a:srgbClr val="477D59"/>
                    </a:solidFill>
                    <a:latin typeface="Calibri" pitchFamily="34" charset="0"/>
                    <a:cs typeface="Calibri" pitchFamily="34" charset="0"/>
                  </a:rPr>
                  <a:t>If splitting the tree on X:</a:t>
                </a:r>
              </a:p>
              <a:p>
                <a:endParaRPr lang="en-US" sz="800" smtClean="0">
                  <a:solidFill>
                    <a:srgbClr val="477D59"/>
                  </a:solidFill>
                  <a:latin typeface="Calibri" pitchFamily="34" charset="0"/>
                  <a:cs typeface="Calibri" pitchFamily="34" charset="0"/>
                </a:endParaRPr>
              </a:p>
              <a:p>
                <a:r>
                  <a:rPr lang="en-US" sz="2000" smtClean="0">
                    <a:solidFill>
                      <a:srgbClr val="0070C0"/>
                    </a:solidFill>
                    <a:latin typeface="Calibri" pitchFamily="34" charset="0"/>
                    <a:cs typeface="Calibri" pitchFamily="34" charset="0"/>
                  </a:rPr>
                  <a:t>Parent Entropy </a:t>
                </a:r>
                <a:r>
                  <a:rPr lang="en-US" sz="2000">
                    <a:solidFill>
                      <a:srgbClr val="0070C0"/>
                    </a:solidFill>
                    <a:latin typeface="Calibri" pitchFamily="34" charset="0"/>
                    <a:cs typeface="Calibri" pitchFamily="34" charset="0"/>
                  </a:rPr>
                  <a:t>= </a:t>
                </a:r>
                <a:br>
                  <a:rPr lang="en-US" smtClean="0">
                    <a:solidFill>
                      <a:srgbClr val="0070C0"/>
                    </a:solidFill>
                    <a:latin typeface="Cambria Math"/>
                    <a:cs typeface="Calibri" pitchFamily="34" charset="0"/>
                  </a:rPr>
                </a:br>
                <a14:m>
                  <m:oMathPara>
                    <m:oMathParaPr>
                      <m:jc/>
                    </m:oMathParaPr>
                    <m:oMath>
                      <m:r>
                        <m:rPr>
                          <m:sty m:val="p"/>
                        </m:rPr>
                        <a:rPr lang="en-US">
                          <a:solidFill>
                            <a:srgbClr val="0070C0"/>
                          </a:solidFill>
                          <a:latin typeface="Cambria Math"/>
                          <a:cs typeface="Calibri" panose="020f0502020204030204" pitchFamily="34" charset="0"/>
                        </a:rPr>
                        <m:t>−</m:t>
                      </m:r>
                      <m:r>
                        <a:rPr lang="en-US" i="1">
                          <a:solidFill>
                            <a:srgbClr val="0070C0"/>
                          </a:solidFill>
                          <a:latin typeface="Cambria Math"/>
                          <a:cs typeface="Calibri" panose="020f0502020204030204" pitchFamily="34" charset="0"/>
                        </a:rPr>
                        <m:t>0.5</m:t>
                      </m:r>
                      <m:sSub>
                        <m:sSubPr>
                          <m:ctrlPr>
                            <a:rPr lang="en-US" i="1">
                              <a:solidFill>
                                <a:srgbClr val="0070C0"/>
                              </a:solidFill>
                              <a:latin typeface="Cambria Math" panose="02040503050406030204" pitchFamily="18" charset="0"/>
                              <a:cs typeface="Calibri" panose="020f0502020204030204" pitchFamily="34" charset="0"/>
                            </a:rPr>
                          </m:ctrlPr>
                        </m:sSubPr>
                        <m:e>
                          <m:r>
                            <a:rPr lang="en-US" i="1">
                              <a:solidFill>
                                <a:srgbClr val="0070C0"/>
                              </a:solidFill>
                              <a:latin typeface="Cambria Math"/>
                              <a:cs typeface="Calibri" panose="020f0502020204030204" pitchFamily="34" charset="0"/>
                            </a:rPr>
                            <m:t> </m:t>
                          </m:r>
                          <m:r>
                            <a:rPr lang="en-US" i="1">
                              <a:solidFill>
                                <a:srgbClr val="0070C0"/>
                              </a:solidFill>
                              <a:latin typeface="Cambria Math"/>
                              <a:cs typeface="Calibri" panose="020f0502020204030204" pitchFamily="34" charset="0"/>
                            </a:rPr>
                            <m:t>𝑙𝑜𝑔</m:t>
                          </m:r>
                        </m:e>
                        <m:sub>
                          <m:r>
                            <a:rPr lang="en-US" i="1">
                              <a:solidFill>
                                <a:srgbClr val="0070C0"/>
                              </a:solidFill>
                              <a:latin typeface="Cambria Math"/>
                              <a:cs typeface="Calibri" panose="020f0502020204030204" pitchFamily="34" charset="0"/>
                            </a:rPr>
                            <m:t>2</m:t>
                          </m:r>
                        </m:sub>
                      </m:sSub>
                      <m:d>
                        <m:dPr>
                          <m:begChr m:val="("/>
                          <m:sepChr m:val="|"/>
                          <m:endChr m:val=")"/>
                          <m:grow m:val="on"/>
                          <m:shp m:val="centered"/>
                          <m:ctrlPr>
                            <a:rPr lang="en-US" i="1">
                              <a:solidFill>
                                <a:srgbClr val="0070C0"/>
                              </a:solidFill>
                              <a:latin typeface="Cambria Math" panose="02040503050406030204" pitchFamily="18" charset="0"/>
                              <a:cs typeface="Calibri" panose="020f0502020204030204" pitchFamily="34" charset="0"/>
                            </a:rPr>
                          </m:ctrlPr>
                        </m:dPr>
                        <m:e>
                          <m:r>
                            <a:rPr lang="en-US" i="1">
                              <a:solidFill>
                                <a:srgbClr val="0070C0"/>
                              </a:solidFill>
                              <a:latin typeface="Cambria Math"/>
                              <a:cs typeface="Calibri" panose="020f0502020204030204" pitchFamily="34" charset="0"/>
                            </a:rPr>
                            <m:t>0.5</m:t>
                          </m:r>
                        </m:e>
                      </m:d>
                      <m:r>
                        <a:rPr lang="en-US" i="1">
                          <a:solidFill>
                            <a:srgbClr val="0070C0"/>
                          </a:solidFill>
                          <a:latin typeface="Cambria Math"/>
                          <a:cs typeface="Calibri" panose="020f0502020204030204" pitchFamily="34" charset="0"/>
                        </a:rPr>
                        <m:t>−0.5</m:t>
                      </m:r>
                      <m:sSub>
                        <m:sSubPr>
                          <m:ctrlPr>
                            <a:rPr lang="en-US" i="1">
                              <a:solidFill>
                                <a:srgbClr val="0070C0"/>
                              </a:solidFill>
                              <a:latin typeface="Cambria Math" panose="02040503050406030204" pitchFamily="18" charset="0"/>
                              <a:cs typeface="Calibri" panose="020f0502020204030204" pitchFamily="34" charset="0"/>
                            </a:rPr>
                          </m:ctrlPr>
                        </m:sSubPr>
                        <m:e>
                          <m:r>
                            <a:rPr lang="en-US" i="1">
                              <a:solidFill>
                                <a:srgbClr val="0070C0"/>
                              </a:solidFill>
                              <a:latin typeface="Cambria Math"/>
                              <a:cs typeface="Calibri" panose="020f0502020204030204" pitchFamily="34" charset="0"/>
                            </a:rPr>
                            <m:t> </m:t>
                          </m:r>
                          <m:r>
                            <a:rPr lang="en-US" i="1">
                              <a:solidFill>
                                <a:srgbClr val="0070C0"/>
                              </a:solidFill>
                              <a:latin typeface="Cambria Math"/>
                              <a:cs typeface="Calibri" panose="020f0502020204030204" pitchFamily="34" charset="0"/>
                            </a:rPr>
                            <m:t>𝑙𝑜𝑔</m:t>
                          </m:r>
                        </m:e>
                        <m:sub>
                          <m:r>
                            <a:rPr lang="en-US" i="1">
                              <a:solidFill>
                                <a:srgbClr val="0070C0"/>
                              </a:solidFill>
                              <a:latin typeface="Cambria Math"/>
                              <a:cs typeface="Calibri" panose="020f0502020204030204" pitchFamily="34" charset="0"/>
                            </a:rPr>
                            <m:t>2</m:t>
                          </m:r>
                        </m:sub>
                      </m:sSub>
                      <m:d>
                        <m:dPr>
                          <m:begChr m:val="("/>
                          <m:sepChr m:val="|"/>
                          <m:endChr m:val=")"/>
                          <m:grow m:val="on"/>
                          <m:shp m:val="centered"/>
                          <m:ctrlPr>
                            <a:rPr lang="en-US" i="1">
                              <a:solidFill>
                                <a:srgbClr val="0070C0"/>
                              </a:solidFill>
                              <a:latin typeface="Cambria Math" panose="02040503050406030204" pitchFamily="18" charset="0"/>
                              <a:cs typeface="Calibri" panose="020f0502020204030204" pitchFamily="34" charset="0"/>
                            </a:rPr>
                          </m:ctrlPr>
                        </m:dPr>
                        <m:e>
                          <m:r>
                            <a:rPr lang="en-US" i="1">
                              <a:solidFill>
                                <a:srgbClr val="0070C0"/>
                              </a:solidFill>
                              <a:latin typeface="Cambria Math"/>
                              <a:cs typeface="Calibri" panose="020f0502020204030204" pitchFamily="34" charset="0"/>
                            </a:rPr>
                            <m:t>0.5</m:t>
                          </m:r>
                        </m:e>
                      </m:d>
                      <m:r>
                        <a:rPr lang="en-US" i="1">
                          <a:solidFill>
                            <a:srgbClr val="0070C0"/>
                          </a:solidFill>
                          <a:latin typeface="Cambria Math"/>
                          <a:cs typeface="Calibri" panose="020f0502020204030204" pitchFamily="34" charset="0"/>
                        </a:rPr>
                        <m:t>=1</m:t>
                      </m:r>
                    </m:oMath>
                  </m:oMathPara>
                </a14:m>
                <a:r>
                  <a:rPr lang="en-US" sz="2000" smtClean="0">
                    <a:solidFill>
                      <a:srgbClr val="0070C0"/>
                    </a:solidFill>
                    <a:latin typeface="Calibri" pitchFamily="34" charset="0"/>
                    <a:cs typeface="Calibri" pitchFamily="34" charset="0"/>
                    <a:sym typeface="Wingdings" panose="05000000000000000000" pitchFamily="2" charset="2"/>
                  </a:rPr>
                  <a:t> </a:t>
                </a:r>
                <a:br>
                  <a:rPr lang="en-US" sz="2000" smtClean="0">
                    <a:solidFill>
                      <a:srgbClr val="D60093"/>
                    </a:solidFill>
                    <a:latin typeface="Calibri" pitchFamily="34" charset="0"/>
                    <a:cs typeface="Calibri" pitchFamily="34" charset="0"/>
                    <a:sym typeface="Wingdings" panose="05000000000000000000" pitchFamily="2" charset="2"/>
                  </a:rPr>
                </a:br>
                <a:r>
                  <a:rPr lang="en-US" sz="2000" smtClean="0">
                    <a:solidFill>
                      <a:srgbClr val="D60093"/>
                    </a:solidFill>
                    <a:latin typeface="Calibri" pitchFamily="34" charset="0"/>
                    <a:cs typeface="Calibri" pitchFamily="34" charset="0"/>
                    <a:sym typeface="Wingdings" panose="05000000000000000000" pitchFamily="2" charset="2"/>
                  </a:rPr>
                  <a:t>                                         (Max Impurity)</a:t>
                </a:r>
                <a:br>
                  <a:rPr lang="en-US" sz="2000">
                    <a:solidFill>
                      <a:srgbClr val="D60093"/>
                    </a:solidFill>
                    <a:latin typeface="Calibri" pitchFamily="34" charset="0"/>
                    <a:cs typeface="Calibri" pitchFamily="34" charset="0"/>
                    <a:sym typeface="Wingdings" panose="05000000000000000000" pitchFamily="2" charset="2"/>
                  </a:rPr>
                </a:br>
                <a:endParaRPr lang="en-US" sz="2000" smtClean="0">
                  <a:solidFill>
                    <a:srgbClr val="D60093"/>
                  </a:solidFill>
                  <a:latin typeface="Calibri" pitchFamily="34" charset="0"/>
                  <a:cs typeface="Calibri" pitchFamily="34" charset="0"/>
                  <a:sym typeface="Wingdings" panose="05000000000000000000" pitchFamily="2" charset="2"/>
                </a:endParaRPr>
              </a:p>
              <a:p>
                <a:r>
                  <a:rPr lang="en-US" sz="2000" smtClean="0">
                    <a:solidFill>
                      <a:srgbClr val="477D59"/>
                    </a:solidFill>
                    <a:latin typeface="Calibri" pitchFamily="34" charset="0"/>
                    <a:cs typeface="Calibri" pitchFamily="34" charset="0"/>
                  </a:rPr>
                  <a:t>Child Entropy (X=1) </a:t>
                </a:r>
                <a:r>
                  <a:rPr lang="en-US" sz="2000">
                    <a:solidFill>
                      <a:srgbClr val="477D59"/>
                    </a:solidFill>
                    <a:latin typeface="Calibri" pitchFamily="34" charset="0"/>
                    <a:cs typeface="Calibri" pitchFamily="34" charset="0"/>
                  </a:rPr>
                  <a:t>= </a:t>
                </a:r>
                <a:br>
                  <a:rPr lang="en-US" sz="2000" smtClean="0">
                    <a:solidFill>
                      <a:srgbClr val="477D59"/>
                    </a:solidFill>
                    <a:latin typeface="Calibri" pitchFamily="34" charset="0"/>
                    <a:cs typeface="Calibri" pitchFamily="34" charset="0"/>
                  </a:rPr>
                </a:br>
                <a14:m>
                  <m:oMathPara>
                    <m:oMathParaPr>
                      <m:jc m:val="left"/>
                    </m:oMathParaPr>
                    <m:oMath>
                      <m:r>
                        <m:rPr>
                          <m:sty m:val="p"/>
                        </m:rPr>
                        <a:rPr lang="en-US" smtClean="0">
                          <a:solidFill>
                            <a:srgbClr val="477D59"/>
                          </a:solidFill>
                          <a:latin typeface="Cambria Math"/>
                          <a:cs typeface="Calibri" panose="020f0502020204030204" pitchFamily="34" charset="0"/>
                        </a:rPr>
                        <m:t>−</m:t>
                      </m:r>
                      <m:d>
                        <m:dPr>
                          <m:begChr m:val="("/>
                          <m:sepChr m:val="|"/>
                          <m:endChr m:val=")"/>
                          <m:grow m:val="on"/>
                          <m:shp m:val="centered"/>
                          <m:ctrlPr>
                            <a:rPr lang="en-US" b="0" i="1" smtClean="0">
                              <a:solidFill>
                                <a:srgbClr val="477D59"/>
                              </a:solidFill>
                              <a:latin typeface="Cambria Math" panose="02040503050406030204" pitchFamily="18" charset="0"/>
                              <a:cs typeface="Calibri" panose="020f0502020204030204" pitchFamily="34" charset="0"/>
                            </a:rPr>
                          </m:ctrlPr>
                        </m:dPr>
                        <m:e>
                          <m:f>
                            <m:fPr>
                              <m:type m:val="bar"/>
                              <m:ctrlPr>
                                <a:rPr lang="en-US" b="0" i="1" smtClean="0">
                                  <a:solidFill>
                                    <a:srgbClr val="477D59"/>
                                  </a:solidFill>
                                  <a:latin typeface="Cambria Math" panose="02040503050406030204" pitchFamily="18" charset="0"/>
                                  <a:cs typeface="Calibri" panose="020f0502020204030204" pitchFamily="34" charset="0"/>
                                </a:rPr>
                              </m:ctrlPr>
                            </m:fPr>
                            <m:num>
                              <m:r>
                                <a:rPr lang="en-US" b="0" i="1" smtClean="0">
                                  <a:solidFill>
                                    <a:srgbClr val="477D59"/>
                                  </a:solidFill>
                                  <a:latin typeface="Cambria Math"/>
                                  <a:cs typeface="Calibri" panose="020f0502020204030204" pitchFamily="34" charset="0"/>
                                </a:rPr>
                                <m:t>2</m:t>
                              </m:r>
                            </m:num>
                            <m:den>
                              <m:r>
                                <a:rPr lang="en-US" b="0" i="1" smtClean="0">
                                  <a:solidFill>
                                    <a:srgbClr val="477D59"/>
                                  </a:solidFill>
                                  <a:latin typeface="Cambria Math"/>
                                  <a:cs typeface="Calibri" panose="020f0502020204030204" pitchFamily="34" charset="0"/>
                                </a:rPr>
                                <m:t>3</m:t>
                              </m:r>
                            </m:den>
                          </m:f>
                        </m:e>
                      </m:d>
                      <m:sSub>
                        <m:sSubPr>
                          <m:ctrlPr>
                            <a:rPr lang="en-US" i="1">
                              <a:solidFill>
                                <a:srgbClr val="477D59"/>
                              </a:solidFill>
                              <a:latin typeface="Cambria Math" panose="02040503050406030204" pitchFamily="18" charset="0"/>
                              <a:cs typeface="Calibri" panose="020f0502020204030204" pitchFamily="34" charset="0"/>
                            </a:rPr>
                          </m:ctrlPr>
                        </m:sSubPr>
                        <m:e>
                          <m:r>
                            <a:rPr lang="en-US" i="1">
                              <a:solidFill>
                                <a:srgbClr val="477D59"/>
                              </a:solidFill>
                              <a:latin typeface="Cambria Math"/>
                              <a:cs typeface="Calibri" panose="020f0502020204030204" pitchFamily="34" charset="0"/>
                            </a:rPr>
                            <m:t> </m:t>
                          </m:r>
                          <m:r>
                            <a:rPr lang="en-US" i="1">
                              <a:solidFill>
                                <a:srgbClr val="477D59"/>
                              </a:solidFill>
                              <a:latin typeface="Cambria Math"/>
                              <a:cs typeface="Calibri" panose="020f0502020204030204" pitchFamily="34" charset="0"/>
                            </a:rPr>
                            <m:t>𝑙𝑜𝑔</m:t>
                          </m:r>
                        </m:e>
                        <m:sub>
                          <m:r>
                            <a:rPr lang="en-US" i="1">
                              <a:solidFill>
                                <a:srgbClr val="477D59"/>
                              </a:solidFill>
                              <a:latin typeface="Cambria Math"/>
                              <a:cs typeface="Calibri" panose="020f0502020204030204" pitchFamily="34" charset="0"/>
                            </a:rPr>
                            <m:t>2</m:t>
                          </m:r>
                        </m:sub>
                      </m:sSub>
                      <m:d>
                        <m:dPr>
                          <m:begChr m:val="("/>
                          <m:sepChr m:val="|"/>
                          <m:endChr m:val=")"/>
                          <m:grow m:val="on"/>
                          <m:shp m:val="centered"/>
                          <m:ctrlPr>
                            <a:rPr lang="en-US" i="1">
                              <a:solidFill>
                                <a:srgbClr val="477D59"/>
                              </a:solidFill>
                              <a:latin typeface="Cambria Math" panose="02040503050406030204" pitchFamily="18" charset="0"/>
                              <a:cs typeface="Calibri" panose="020f0502020204030204" pitchFamily="34" charset="0"/>
                            </a:rPr>
                          </m:ctrlPr>
                        </m:dPr>
                        <m:e>
                          <m:f>
                            <m:fPr>
                              <m:type m:val="bar"/>
                              <m:ctrlPr>
                                <a:rPr lang="en-US" b="0" i="1" smtClean="0">
                                  <a:solidFill>
                                    <a:srgbClr val="477D59"/>
                                  </a:solidFill>
                                  <a:latin typeface="Cambria Math" panose="02040503050406030204" pitchFamily="18" charset="0"/>
                                  <a:cs typeface="Calibri" panose="020f0502020204030204" pitchFamily="34" charset="0"/>
                                </a:rPr>
                              </m:ctrlPr>
                            </m:fPr>
                            <m:num>
                              <m:r>
                                <a:rPr lang="en-US" i="1" smtClean="0">
                                  <a:solidFill>
                                    <a:srgbClr val="477D59"/>
                                  </a:solidFill>
                                  <a:latin typeface="Cambria Math"/>
                                  <a:cs typeface="Calibri" panose="020f0502020204030204" pitchFamily="34" charset="0"/>
                                </a:rPr>
                                <m:t>2</m:t>
                              </m:r>
                            </m:num>
                            <m:den>
                              <m:r>
                                <a:rPr lang="en-US" b="0" i="1" smtClean="0">
                                  <a:solidFill>
                                    <a:srgbClr val="477D59"/>
                                  </a:solidFill>
                                  <a:latin typeface="Cambria Math"/>
                                  <a:cs typeface="Calibri" panose="020f0502020204030204" pitchFamily="34" charset="0"/>
                                </a:rPr>
                                <m:t>3</m:t>
                              </m:r>
                            </m:den>
                          </m:f>
                        </m:e>
                      </m:d>
                      <m:r>
                        <a:rPr lang="en-US" i="1">
                          <a:solidFill>
                            <a:srgbClr val="477D59"/>
                          </a:solidFill>
                          <a:latin typeface="Cambria Math"/>
                          <a:cs typeface="Calibri" panose="020f0502020204030204" pitchFamily="34" charset="0"/>
                        </a:rPr>
                        <m:t>−</m:t>
                      </m:r>
                      <m:d>
                        <m:dPr>
                          <m:begChr m:val="("/>
                          <m:sepChr m:val="|"/>
                          <m:endChr m:val=")"/>
                          <m:grow m:val="on"/>
                          <m:shp m:val="centered"/>
                          <m:ctrlPr>
                            <a:rPr lang="en-US" b="0" i="1" smtClean="0">
                              <a:solidFill>
                                <a:srgbClr val="477D59"/>
                              </a:solidFill>
                              <a:latin typeface="Cambria Math" panose="02040503050406030204" pitchFamily="18" charset="0"/>
                              <a:cs typeface="Calibri" panose="020f0502020204030204" pitchFamily="34" charset="0"/>
                            </a:rPr>
                          </m:ctrlPr>
                        </m:dPr>
                        <m:e>
                          <m:f>
                            <m:fPr>
                              <m:type m:val="bar"/>
                              <m:ctrlPr>
                                <a:rPr lang="en-US" b="0" i="1" smtClean="0">
                                  <a:solidFill>
                                    <a:srgbClr val="477D59"/>
                                  </a:solidFill>
                                  <a:latin typeface="Cambria Math" panose="02040503050406030204" pitchFamily="18" charset="0"/>
                                  <a:cs typeface="Calibri" panose="020f0502020204030204" pitchFamily="34" charset="0"/>
                                </a:rPr>
                              </m:ctrlPr>
                            </m:fPr>
                            <m:num>
                              <m:r>
                                <a:rPr lang="en-US" b="0" i="1" smtClean="0">
                                  <a:solidFill>
                                    <a:srgbClr val="477D59"/>
                                  </a:solidFill>
                                  <a:latin typeface="Cambria Math"/>
                                  <a:cs typeface="Calibri" panose="020f0502020204030204" pitchFamily="34" charset="0"/>
                                </a:rPr>
                                <m:t>1</m:t>
                              </m:r>
                            </m:num>
                            <m:den>
                              <m:r>
                                <a:rPr lang="en-US" b="0" i="1" smtClean="0">
                                  <a:solidFill>
                                    <a:srgbClr val="477D59"/>
                                  </a:solidFill>
                                  <a:latin typeface="Cambria Math"/>
                                  <a:cs typeface="Calibri" panose="020f0502020204030204" pitchFamily="34" charset="0"/>
                                </a:rPr>
                                <m:t>3</m:t>
                              </m:r>
                            </m:den>
                          </m:f>
                        </m:e>
                      </m:d>
                      <m:sSub>
                        <m:sSubPr>
                          <m:ctrlPr>
                            <a:rPr lang="en-US" i="1">
                              <a:solidFill>
                                <a:srgbClr val="477D59"/>
                              </a:solidFill>
                              <a:latin typeface="Cambria Math" panose="02040503050406030204" pitchFamily="18" charset="0"/>
                              <a:cs typeface="Calibri" panose="020f0502020204030204" pitchFamily="34" charset="0"/>
                            </a:rPr>
                          </m:ctrlPr>
                        </m:sSubPr>
                        <m:e>
                          <m:r>
                            <a:rPr lang="en-US" i="1">
                              <a:solidFill>
                                <a:srgbClr val="477D59"/>
                              </a:solidFill>
                              <a:latin typeface="Cambria Math"/>
                              <a:cs typeface="Calibri" panose="020f0502020204030204" pitchFamily="34" charset="0"/>
                            </a:rPr>
                            <m:t> </m:t>
                          </m:r>
                          <m:r>
                            <a:rPr lang="en-US" i="1">
                              <a:solidFill>
                                <a:srgbClr val="477D59"/>
                              </a:solidFill>
                              <a:latin typeface="Cambria Math"/>
                              <a:cs typeface="Calibri" panose="020f0502020204030204" pitchFamily="34" charset="0"/>
                            </a:rPr>
                            <m:t>𝑙𝑜𝑔</m:t>
                          </m:r>
                        </m:e>
                        <m:sub>
                          <m:r>
                            <a:rPr lang="en-US" i="1">
                              <a:solidFill>
                                <a:srgbClr val="477D59"/>
                              </a:solidFill>
                              <a:latin typeface="Cambria Math"/>
                              <a:cs typeface="Calibri" panose="020f0502020204030204" pitchFamily="34" charset="0"/>
                            </a:rPr>
                            <m:t>2</m:t>
                          </m:r>
                        </m:sub>
                      </m:sSub>
                      <m:d>
                        <m:dPr>
                          <m:begChr m:val="("/>
                          <m:sepChr m:val="|"/>
                          <m:endChr m:val=")"/>
                          <m:grow m:val="on"/>
                          <m:shp m:val="centered"/>
                          <m:ctrlPr>
                            <a:rPr lang="en-US" i="1">
                              <a:solidFill>
                                <a:srgbClr val="477D59"/>
                              </a:solidFill>
                              <a:latin typeface="Cambria Math" panose="02040503050406030204" pitchFamily="18" charset="0"/>
                              <a:cs typeface="Calibri" panose="020f0502020204030204" pitchFamily="34" charset="0"/>
                            </a:rPr>
                          </m:ctrlPr>
                        </m:dPr>
                        <m:e>
                          <m:f>
                            <m:fPr>
                              <m:type m:val="bar"/>
                              <m:ctrlPr>
                                <a:rPr lang="en-US" b="0" i="1" smtClean="0">
                                  <a:solidFill>
                                    <a:srgbClr val="477D59"/>
                                  </a:solidFill>
                                  <a:latin typeface="Cambria Math" panose="02040503050406030204" pitchFamily="18" charset="0"/>
                                  <a:cs typeface="Calibri" panose="020f0502020204030204" pitchFamily="34" charset="0"/>
                                </a:rPr>
                              </m:ctrlPr>
                            </m:fPr>
                            <m:num>
                              <m:r>
                                <a:rPr lang="en-US" i="1" smtClean="0">
                                  <a:solidFill>
                                    <a:srgbClr val="477D59"/>
                                  </a:solidFill>
                                  <a:latin typeface="Cambria Math"/>
                                  <a:cs typeface="Calibri" panose="020f0502020204030204" pitchFamily="34" charset="0"/>
                                </a:rPr>
                                <m:t>1</m:t>
                              </m:r>
                            </m:num>
                            <m:den>
                              <m:r>
                                <a:rPr lang="en-US" b="0" i="1" smtClean="0">
                                  <a:solidFill>
                                    <a:srgbClr val="477D59"/>
                                  </a:solidFill>
                                  <a:latin typeface="Cambria Math"/>
                                  <a:cs typeface="Calibri" panose="020f0502020204030204" pitchFamily="34" charset="0"/>
                                </a:rPr>
                                <m:t>3</m:t>
                              </m:r>
                            </m:den>
                          </m:f>
                        </m:e>
                      </m:d>
                      <m:r>
                        <a:rPr lang="en-US" i="1">
                          <a:solidFill>
                            <a:srgbClr val="477D59"/>
                          </a:solidFill>
                          <a:latin typeface="Cambria Math"/>
                          <a:cs typeface="Calibri" panose="020f0502020204030204" pitchFamily="34" charset="0"/>
                        </a:rPr>
                        <m:t>=</m:t>
                      </m:r>
                      <m:r>
                        <a:rPr lang="en-US" b="0" i="1" smtClean="0">
                          <a:solidFill>
                            <a:srgbClr val="477D59"/>
                          </a:solidFill>
                          <a:latin typeface="Cambria Math"/>
                          <a:cs typeface="Calibri" panose="020f0502020204030204" pitchFamily="34" charset="0"/>
                        </a:rPr>
                        <m:t>0.918</m:t>
                      </m:r>
                    </m:oMath>
                  </m:oMathPara>
                </a14:m>
                <a:endParaRPr lang="en-US" sz="2000" smtClean="0">
                  <a:solidFill>
                    <a:srgbClr val="D60093"/>
                  </a:solidFill>
                  <a:latin typeface="Calibri" pitchFamily="34" charset="0"/>
                  <a:cs typeface="Calibri" pitchFamily="34" charset="0"/>
                  <a:sym typeface="Wingdings" panose="05000000000000000000" pitchFamily="2" charset="2"/>
                </a:endParaRPr>
              </a:p>
              <a:p>
                <a:endParaRPr lang="en-US" sz="2000">
                  <a:solidFill>
                    <a:srgbClr val="D60093"/>
                  </a:solidFill>
                  <a:latin typeface="Calibri" pitchFamily="34" charset="0"/>
                  <a:cs typeface="Calibri" pitchFamily="34" charset="0"/>
                  <a:sym typeface="Wingdings" panose="05000000000000000000" pitchFamily="2" charset="2"/>
                </a:endParaRPr>
              </a:p>
              <a:p>
                <a:r>
                  <a:rPr lang="en-US" sz="2000">
                    <a:solidFill>
                      <a:srgbClr val="477D59"/>
                    </a:solidFill>
                    <a:latin typeface="Calibri" pitchFamily="34" charset="0"/>
                    <a:cs typeface="Calibri" pitchFamily="34" charset="0"/>
                  </a:rPr>
                  <a:t>Child Entropy </a:t>
                </a:r>
                <a:r>
                  <a:rPr lang="en-US" sz="2000" smtClean="0">
                    <a:solidFill>
                      <a:srgbClr val="477D59"/>
                    </a:solidFill>
                    <a:latin typeface="Calibri" pitchFamily="34" charset="0"/>
                    <a:cs typeface="Calibri" pitchFamily="34" charset="0"/>
                  </a:rPr>
                  <a:t>(X=0) </a:t>
                </a:r>
                <a:r>
                  <a:rPr lang="en-US" sz="2000">
                    <a:solidFill>
                      <a:srgbClr val="477D59"/>
                    </a:solidFill>
                    <a:latin typeface="Calibri" pitchFamily="34" charset="0"/>
                    <a:cs typeface="Calibri" pitchFamily="34" charset="0"/>
                  </a:rPr>
                  <a:t>= </a:t>
                </a:r>
                <a:r>
                  <a:rPr lang="en-US" sz="2000" smtClean="0">
                    <a:solidFill>
                      <a:srgbClr val="477D59"/>
                    </a:solidFill>
                    <a:latin typeface="Calibri" pitchFamily="34" charset="0"/>
                    <a:cs typeface="Calibri" pitchFamily="34" charset="0"/>
                  </a:rPr>
                  <a:t>0 </a:t>
                </a:r>
                <a:r>
                  <a:rPr lang="en-US" sz="2000">
                    <a:solidFill>
                      <a:srgbClr val="D60093"/>
                    </a:solidFill>
                    <a:latin typeface="Calibri" pitchFamily="34" charset="0"/>
                    <a:cs typeface="Calibri" pitchFamily="34" charset="0"/>
                  </a:rPr>
                  <a:t>(Min Impurity</a:t>
                </a:r>
                <a:r>
                  <a:rPr lang="en-US" sz="2000" smtClean="0">
                    <a:solidFill>
                      <a:srgbClr val="D60093"/>
                    </a:solidFill>
                    <a:latin typeface="Calibri" pitchFamily="34" charset="0"/>
                    <a:cs typeface="Calibri" pitchFamily="34" charset="0"/>
                  </a:rPr>
                  <a:t>)</a:t>
                </a:r>
                <a:br>
                  <a:rPr lang="en-US" sz="2000">
                    <a:solidFill>
                      <a:srgbClr val="D60093"/>
                    </a:solidFill>
                    <a:latin typeface="Calibri" pitchFamily="34" charset="0"/>
                    <a:cs typeface="Calibri" pitchFamily="34" charset="0"/>
                    <a:sym typeface="Wingdings" panose="05000000000000000000" pitchFamily="2" charset="2"/>
                  </a:rPr>
                </a:br>
                <a:endParaRPr lang="en-US"/>
              </a:p>
              <a:p>
                <a:endParaRPr lang="en-US"/>
              </a:p>
            </p:txBody>
          </p:sp>
        </mc:Choice>
        <mc:Fallback>
          <p:sp>
            <p:nvSpPr>
              <p:cNvPr id="8" name="Rectangle 7"/>
              <p:cNvSpPr>
                <a:spLocks noRot="1" noChangeAspect="1" noMove="1" noResize="1" noEditPoints="1" noAdjustHandles="1" noChangeArrowheads="1" noChangeShapeType="1" noTextEdit="1"/>
              </p:cNvSpPr>
              <p:nvPr/>
            </p:nvSpPr>
            <p:spPr>
              <a:xfrm>
                <a:off x="4495800" y="1520041"/>
                <a:ext cx="4495800" cy="3854004"/>
              </a:xfrm>
              <a:prstGeom prst="rect">
                <a:avLst/>
              </a:prstGeom>
              <a:blipFill rotWithShape="1">
                <a:blip r:embed="rId4"/>
                <a:stretch>
                  <a:fillRect l="-1493" t="-790"/>
                </a:stretch>
              </a:blipFill>
            </p:spPr>
            <p:txBody>
              <a:bodyPr/>
              <a:lstStyle/>
              <a:p>
                <a:r>
                  <a:rPr lang="en-US">
                    <a:noFill/>
                  </a:rPr>
                  <a:t> </a:t>
                </a:r>
              </a:p>
            </p:txBody>
          </p:sp>
        </mc:Fallback>
      </mc:AlternateContent>
      <p:grpSp>
        <p:nvGrpSpPr>
          <p:cNvPr id="16" name="Group 15"/>
          <p:cNvGrpSpPr/>
          <p:nvPr/>
        </p:nvGrpSpPr>
        <p:grpSpPr>
          <a:xfrm>
            <a:off x="117155" y="3048000"/>
            <a:ext cx="4912045" cy="2617848"/>
            <a:chOff x="117155" y="3048000"/>
            <a:chExt cx="4912045" cy="2617848"/>
          </a:xfrm>
        </p:grpSpPr>
        <p:sp>
          <p:nvSpPr>
            <p:cNvPr id="2" name="Oval 1"/>
            <p:cNvSpPr/>
            <p:nvPr/>
          </p:nvSpPr>
          <p:spPr>
            <a:xfrm>
              <a:off x="1524000" y="3048000"/>
              <a:ext cx="20574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n = 4</a:t>
              </a:r>
            </a:p>
            <a:p>
              <a:pPr algn="ctr"/>
              <a:r>
                <a:rPr lang="en-US" smtClean="0">
                  <a:solidFill>
                    <a:schemeClr val="tx1"/>
                  </a:solidFill>
                </a:rPr>
                <a:t>I:  2  (50%)</a:t>
              </a:r>
            </a:p>
            <a:p>
              <a:pPr algn="ctr"/>
              <a:r>
                <a:rPr lang="en-US" smtClean="0">
                  <a:solidFill>
                    <a:schemeClr val="tx1"/>
                  </a:solidFill>
                </a:rPr>
                <a:t>II: 2 (50%)</a:t>
              </a:r>
              <a:endParaRPr lang="en-US">
                <a:solidFill>
                  <a:schemeClr val="tx1"/>
                </a:solidFill>
              </a:endParaRPr>
            </a:p>
          </p:txBody>
        </p:sp>
        <p:sp>
          <p:nvSpPr>
            <p:cNvPr id="10" name="Oval 9"/>
            <p:cNvSpPr/>
            <p:nvPr/>
          </p:nvSpPr>
          <p:spPr>
            <a:xfrm>
              <a:off x="117155" y="4751448"/>
              <a:ext cx="20574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n = 3</a:t>
              </a:r>
            </a:p>
            <a:p>
              <a:pPr algn="ctr"/>
              <a:r>
                <a:rPr lang="en-US" smtClean="0">
                  <a:solidFill>
                    <a:schemeClr val="tx1"/>
                  </a:solidFill>
                </a:rPr>
                <a:t>I:  2  (2/3)</a:t>
              </a:r>
            </a:p>
            <a:p>
              <a:pPr algn="ctr"/>
              <a:r>
                <a:rPr lang="en-US" smtClean="0">
                  <a:solidFill>
                    <a:schemeClr val="tx1"/>
                  </a:solidFill>
                </a:rPr>
                <a:t>II: 1  (1/3)</a:t>
              </a:r>
              <a:endParaRPr lang="en-US">
                <a:solidFill>
                  <a:schemeClr val="tx1"/>
                </a:solidFill>
              </a:endParaRPr>
            </a:p>
          </p:txBody>
        </p:sp>
        <p:sp>
          <p:nvSpPr>
            <p:cNvPr id="14" name="Oval 13"/>
            <p:cNvSpPr/>
            <p:nvPr/>
          </p:nvSpPr>
          <p:spPr>
            <a:xfrm>
              <a:off x="2971800" y="4751448"/>
              <a:ext cx="2057400" cy="914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chemeClr val="tx1"/>
                  </a:solidFill>
                </a:rPr>
                <a:t>n = 1</a:t>
              </a:r>
            </a:p>
            <a:p>
              <a:pPr algn="ctr"/>
              <a:r>
                <a:rPr lang="en-US" smtClean="0">
                  <a:solidFill>
                    <a:schemeClr val="tx1"/>
                  </a:solidFill>
                </a:rPr>
                <a:t>I:  0  (0%)</a:t>
              </a:r>
            </a:p>
            <a:p>
              <a:pPr algn="ctr"/>
              <a:r>
                <a:rPr lang="en-US" smtClean="0">
                  <a:solidFill>
                    <a:schemeClr val="tx1"/>
                  </a:solidFill>
                </a:rPr>
                <a:t>II: 1 (100%)</a:t>
              </a:r>
              <a:endParaRPr lang="en-US">
                <a:solidFill>
                  <a:schemeClr val="tx1"/>
                </a:solidFill>
              </a:endParaRPr>
            </a:p>
          </p:txBody>
        </p:sp>
        <p:cxnSp>
          <p:nvCxnSpPr>
            <p:cNvPr id="5" name="Straight Arrow Connector 4"/>
            <p:cNvCxnSpPr>
              <a:stCxn id="2" idx="4"/>
              <a:endCxn id="10" idx="0"/>
            </p:cNvCxnSpPr>
            <p:nvPr/>
          </p:nvCxnSpPr>
          <p:spPr>
            <a:xfrm flipH="1">
              <a:off x="1145855" y="3962400"/>
              <a:ext cx="1406845" cy="78904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5" name="Straight Arrow Connector 14"/>
            <p:cNvCxnSpPr>
              <a:stCxn id="2" idx="4"/>
              <a:endCxn id="14" idx="0"/>
            </p:cNvCxnSpPr>
            <p:nvPr/>
          </p:nvCxnSpPr>
          <p:spPr>
            <a:xfrm>
              <a:off x="2552700" y="3962400"/>
              <a:ext cx="1447800" cy="78904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980361" y="4121273"/>
              <a:ext cx="108727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X = 1</a:t>
              </a:r>
              <a:endParaRPr lang="en-US"/>
            </a:p>
          </p:txBody>
        </p:sp>
        <p:sp>
          <p:nvSpPr>
            <p:cNvPr id="18" name="TextBox 17"/>
            <p:cNvSpPr txBox="1"/>
            <p:nvPr/>
          </p:nvSpPr>
          <p:spPr>
            <a:xfrm>
              <a:off x="3456861" y="4137162"/>
              <a:ext cx="108727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X = 0</a:t>
              </a:r>
              <a:endParaRPr lang="en-US"/>
            </a:p>
          </p:txBody>
        </p:sp>
      </p:grpSp>
      <p:sp>
        <p:nvSpPr>
          <p:cNvPr id="19" name="Rectangle 18"/>
          <p:cNvSpPr/>
          <p:nvPr/>
        </p:nvSpPr>
        <p:spPr>
          <a:xfrm>
            <a:off x="374840" y="5689937"/>
            <a:ext cx="8338596"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smtClean="0">
                <a:solidFill>
                  <a:srgbClr val="477D59"/>
                </a:solidFill>
                <a:latin typeface="Calibri" pitchFamily="34" charset="0"/>
                <a:cs typeface="Calibri" pitchFamily="34" charset="0"/>
              </a:rPr>
              <a:t>Weighted Average Entropy for Children = 3/4 (0.918) + (1/4) (0) = 0.6885</a:t>
            </a:r>
          </a:p>
          <a:p>
            <a:endParaRPr lang="en-US" sz="2000">
              <a:solidFill>
                <a:srgbClr val="C00000"/>
              </a:solidFill>
              <a:latin typeface="Calibri" pitchFamily="34" charset="0"/>
              <a:cs typeface="Calibri" pitchFamily="34" charset="0"/>
            </a:endParaRPr>
          </a:p>
          <a:p>
            <a:r>
              <a:rPr lang="en-US" sz="2000" smtClean="0">
                <a:solidFill>
                  <a:srgbClr val="C00000"/>
                </a:solidFill>
                <a:latin typeface="Calibri" pitchFamily="34" charset="0"/>
                <a:cs typeface="Calibri" pitchFamily="34" charset="0"/>
              </a:rPr>
              <a:t>Information Gain = 1 – 0.6885 = 0.3115 for this split on X</a:t>
            </a:r>
          </a:p>
        </p:txBody>
      </p:sp>
    </p:spTree>
    <p:extLst>
      <p:ext uri="{BB962C8B-B14F-4D97-AF65-F5344CB8AC3E}">
        <p14:creationId xmlns:p14="http://schemas.microsoft.com/office/powerpoint/2010/main" val="465232211"/>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2" name="Rectangle 4"/>
          <p:cNvSpPr>
            <a:spLocks noGrp="1" noChangeArrowheads="1"/>
          </p:cNvSpPr>
          <p:nvPr>
            <p:ph type="title"/>
          </p:nvPr>
        </p:nvSpPr>
        <p:spPr>
          <a:xfrm>
            <a:off x="265044" y="9896"/>
            <a:ext cx="8690112" cy="828304"/>
          </a:xfrm>
        </p:spPr>
        <p:txBody>
          <a:bodyPr/>
          <a:lstStyle/>
          <a:p>
            <a:pPr eaLnBrk="1" hangingPunct="1">
              <a:defRPr/>
            </a:pPr>
            <a:r>
              <a:rPr lang="en-US" smtClean="0"/>
              <a:t>Rules of Integrity</a:t>
            </a:r>
          </a:p>
        </p:txBody>
      </p:sp>
      <p:sp>
        <p:nvSpPr>
          <p:cNvPr id="11" name="TextBox 10"/>
          <p:cNvSpPr txBox="1"/>
          <p:nvPr/>
        </p:nvSpPr>
        <p:spPr>
          <a:xfrm>
            <a:off x="381000" y="1066800"/>
            <a:ext cx="8458200"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Arial"/>
                <a:ea typeface="+mn-ea"/>
                <a:cs typeface="+mn-cs"/>
              </a:defRPr>
            </a:lvl1pPr>
            <a:lvl2pPr marL="742950" indent="-285750" algn="l" defTabSz="914400" rtl="0" eaLnBrk="1" latinLnBrk="0" hangingPunct="1">
              <a:defRPr sz="1800" kern="1200">
                <a:solidFill>
                  <a:schemeClr val="tx1"/>
                </a:solidFill>
                <a:latin typeface="Arial"/>
                <a:ea typeface="+mn-ea"/>
                <a:cs typeface="+mn-cs"/>
              </a:defRPr>
            </a:lvl2pPr>
            <a:lvl3pPr marL="1143000" indent="-228600" algn="l" defTabSz="914400" rtl="0" eaLnBrk="1" latinLnBrk="0" hangingPunct="1">
              <a:defRPr sz="1800" kern="1200">
                <a:solidFill>
                  <a:schemeClr val="tx1"/>
                </a:solidFill>
                <a:latin typeface="Arial"/>
                <a:ea typeface="+mn-ea"/>
                <a:cs typeface="+mn-cs"/>
              </a:defRPr>
            </a:lvl3pPr>
            <a:lvl4pPr marL="1600200" indent="-228600" algn="l" defTabSz="914400" rtl="0" eaLnBrk="1" latinLnBrk="0" hangingPunct="1">
              <a:defRPr sz="1800" kern="1200">
                <a:solidFill>
                  <a:schemeClr val="tx1"/>
                </a:solidFill>
                <a:latin typeface="Arial"/>
                <a:ea typeface="+mn-ea"/>
                <a:cs typeface="+mn-cs"/>
              </a:defRPr>
            </a:lvl4pPr>
            <a:lvl5pPr marL="2057400" indent="-228600" algn="l" defTabSz="914400" rtl="0" eaLnBrk="1" latinLnBrk="0" hangingPunct="1">
              <a:defRPr sz="1800" kern="1200">
                <a:solidFill>
                  <a:schemeClr val="tx1"/>
                </a:solidFill>
                <a:latin typeface="Arial"/>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a:ea typeface="+mn-ea"/>
                <a:cs typeface="+mn-cs"/>
              </a:defRPr>
            </a:lvl9pPr>
          </a:lstStyle>
          <a:p>
            <a:pPr marL="176213" indent="-176213">
              <a:buFont typeface="Arial" pitchFamily="34" charset="0"/>
              <a:buChar char="•"/>
            </a:pPr>
            <a:r>
              <a:rPr lang="en-US" altLang="en-US" sz="2800" b="1" smtClean="0">
                <a:solidFill>
                  <a:srgbClr val="C00000"/>
                </a:solidFill>
                <a:latin typeface="Calibri" pitchFamily="34" charset="0"/>
                <a:cs typeface="Calibri" pitchFamily="34" charset="0"/>
              </a:rPr>
              <a:t>Entity integrity: </a:t>
            </a:r>
            <a:r>
              <a:rPr lang="en-US" altLang="en-US" sz="2400">
                <a:latin typeface="Calibri" pitchFamily="34" charset="0"/>
                <a:cs typeface="Calibri" pitchFamily="34" charset="0"/>
              </a:rPr>
              <a:t>the table will have no duplicate </a:t>
            </a:r>
            <a:r>
              <a:rPr lang="en-US" altLang="en-US" sz="2400" smtClean="0">
                <a:latin typeface="Calibri" pitchFamily="34" charset="0"/>
                <a:cs typeface="Calibri" pitchFamily="34" charset="0"/>
              </a:rPr>
              <a:t>records</a:t>
            </a:r>
          </a:p>
          <a:p>
            <a:pPr marL="1085850" lvl="1" indent="-342900">
              <a:buFont typeface="Wingdings" panose="05000000000000000000" pitchFamily="2" charset="2"/>
              <a:buChar char="Ø"/>
            </a:pPr>
            <a:r>
              <a:rPr lang="en-US" altLang="en-US" sz="2400" smtClean="0">
                <a:latin typeface="Calibri" pitchFamily="34" charset="0"/>
                <a:cs typeface="Calibri" pitchFamily="34" charset="0"/>
              </a:rPr>
              <a:t>Defining a primary key field ensures the entity integrity</a:t>
            </a:r>
          </a:p>
          <a:p>
            <a:pPr marL="1085850" lvl="1" indent="-342900">
              <a:buFont typeface="Wingdings" panose="05000000000000000000" pitchFamily="2" charset="2"/>
              <a:buChar char="Ø"/>
            </a:pPr>
            <a:endParaRPr lang="en-US" altLang="en-US" sz="2200" smtClean="0">
              <a:latin typeface="Calibri" pitchFamily="34" charset="0"/>
              <a:cs typeface="Calibri" pitchFamily="34" charset="0"/>
            </a:endParaRPr>
          </a:p>
          <a:p>
            <a:pPr marL="176213" indent="-176213">
              <a:buFont typeface="Arial" pitchFamily="34" charset="0"/>
              <a:buChar char="•"/>
            </a:pPr>
            <a:endParaRPr lang="en-US" altLang="en-US" sz="1000">
              <a:latin typeface="Calibri" pitchFamily="34" charset="0"/>
              <a:cs typeface="Calibri" pitchFamily="34" charset="0"/>
            </a:endParaRPr>
          </a:p>
          <a:p>
            <a:pPr marL="176213" indent="-176213">
              <a:buFont typeface="Arial" pitchFamily="34" charset="0"/>
              <a:buChar char="•"/>
            </a:pPr>
            <a:r>
              <a:rPr lang="en-US" altLang="en-US" sz="2800" b="1" smtClean="0">
                <a:solidFill>
                  <a:srgbClr val="C00000"/>
                </a:solidFill>
                <a:latin typeface="Calibri" pitchFamily="34" charset="0"/>
                <a:cs typeface="Calibri" pitchFamily="34" charset="0"/>
              </a:rPr>
              <a:t>Referential integrity</a:t>
            </a:r>
          </a:p>
          <a:p>
            <a:pPr marL="176213" indent="-176213">
              <a:buFont typeface="Arial" pitchFamily="34" charset="0"/>
              <a:buChar char="•"/>
            </a:pPr>
            <a:endParaRPr lang="en-US" altLang="en-US" sz="2200" b="1">
              <a:solidFill>
                <a:srgbClr val="C00000"/>
              </a:solidFill>
              <a:latin typeface="Calibri" pitchFamily="34" charset="0"/>
              <a:cs typeface="Calibri" pitchFamily="34" charset="0"/>
            </a:endParaRPr>
          </a:p>
          <a:p>
            <a:pPr marL="176213" indent="-176213">
              <a:buFont typeface="Arial" pitchFamily="34" charset="0"/>
              <a:buChar char="•"/>
            </a:pPr>
            <a:endParaRPr lang="en-US" altLang="en-US" sz="2200" b="1" smtClean="0">
              <a:solidFill>
                <a:srgbClr val="C00000"/>
              </a:solidFill>
              <a:latin typeface="Calibri" pitchFamily="34" charset="0"/>
              <a:cs typeface="Calibri" pitchFamily="34" charset="0"/>
            </a:endParaRPr>
          </a:p>
          <a:p>
            <a:pPr marL="176213" indent="-176213">
              <a:buFont typeface="Arial" pitchFamily="34" charset="0"/>
              <a:buChar char="•"/>
            </a:pPr>
            <a:endParaRPr lang="en-US" altLang="en-US" sz="2200" b="1">
              <a:solidFill>
                <a:srgbClr val="C00000"/>
              </a:solidFill>
              <a:latin typeface="Calibri" pitchFamily="34" charset="0"/>
              <a:cs typeface="Calibri" pitchFamily="34" charset="0"/>
            </a:endParaRPr>
          </a:p>
          <a:p>
            <a:pPr marL="176213" indent="-176213">
              <a:buFont typeface="Arial" pitchFamily="34" charset="0"/>
              <a:buChar char="•"/>
            </a:pPr>
            <a:endParaRPr lang="en-US" altLang="en-US" sz="2200" b="1" smtClean="0">
              <a:solidFill>
                <a:srgbClr val="C00000"/>
              </a:solidFill>
              <a:latin typeface="Calibri" pitchFamily="34" charset="0"/>
              <a:cs typeface="Calibri" pitchFamily="34" charset="0"/>
            </a:endParaRPr>
          </a:p>
          <a:p>
            <a:pPr marL="176213" indent="-176213">
              <a:buFont typeface="Arial" pitchFamily="34" charset="0"/>
              <a:buChar char="•"/>
            </a:pPr>
            <a:endParaRPr lang="en-US" altLang="en-US" sz="2200" b="1" smtClean="0">
              <a:solidFill>
                <a:srgbClr val="C00000"/>
              </a:solidFill>
              <a:latin typeface="Calibri" pitchFamily="34" charset="0"/>
              <a:cs typeface="Calibri" pitchFamily="34" charset="0"/>
            </a:endParaRPr>
          </a:p>
          <a:p>
            <a:pPr marL="176213" indent="-176213">
              <a:buFont typeface="Arial" pitchFamily="34" charset="0"/>
              <a:buChar char="•"/>
            </a:pPr>
            <a:endParaRPr lang="en-US" altLang="en-US" sz="2200" b="1">
              <a:solidFill>
                <a:srgbClr val="C00000"/>
              </a:solidFill>
              <a:latin typeface="Calibri" pitchFamily="34" charset="0"/>
              <a:cs typeface="Calibri" pitchFamily="34" charset="0"/>
            </a:endParaRPr>
          </a:p>
          <a:p>
            <a:pPr marL="176213" indent="-176213">
              <a:buFont typeface="Arial" pitchFamily="34" charset="0"/>
              <a:buChar char="•"/>
            </a:pPr>
            <a:endParaRPr lang="en-US" altLang="en-US" sz="2200" b="1" smtClean="0">
              <a:solidFill>
                <a:srgbClr val="C00000"/>
              </a:solidFill>
              <a:latin typeface="Calibri" pitchFamily="34" charset="0"/>
              <a:cs typeface="Calibri" pitchFamily="34" charset="0"/>
            </a:endParaRPr>
          </a:p>
          <a:p>
            <a:pPr marL="919163" lvl="1" indent="-176213">
              <a:buFont typeface="Arial" pitchFamily="34" charset="0"/>
              <a:buChar char="•"/>
            </a:pPr>
            <a:r>
              <a:rPr lang="en-US" altLang="en-US" sz="2200" smtClean="0">
                <a:latin typeface="Calibri" pitchFamily="34" charset="0"/>
                <a:cs typeface="Calibri" pitchFamily="34" charset="0"/>
              </a:rPr>
              <a:t>W</a:t>
            </a:r>
            <a:r>
              <a:rPr lang="en-US" altLang="en-US" sz="2400" smtClean="0">
                <a:latin typeface="Calibri" pitchFamily="34" charset="0"/>
                <a:cs typeface="Calibri" pitchFamily="34" charset="0"/>
              </a:rPr>
              <a:t>hen </a:t>
            </a:r>
            <a:r>
              <a:rPr lang="en-US" altLang="en-US" sz="2400">
                <a:latin typeface="Calibri" pitchFamily="34" charset="0"/>
                <a:cs typeface="Calibri" pitchFamily="34" charset="0"/>
              </a:rPr>
              <a:t>the foreign key field in one table (say, Table B) and the primary key field in the other table (say, Table A) are matched, each value that occurs in the foreign key field in Table B must also occur in the primary key field in Table A.</a:t>
            </a:r>
          </a:p>
          <a:p>
            <a:pPr marL="919163" lvl="1" indent="-176213">
              <a:buFont typeface="Arial" pitchFamily="34" charset="0"/>
              <a:buChar char="•"/>
            </a:pPr>
            <a:endParaRPr lang="en-US" altLang="en-US" sz="2200" smtClean="0">
              <a:latin typeface="Calibri" pitchFamily="34" charset="0"/>
              <a:cs typeface="Calibri" pitchFamily="34" charset="0"/>
            </a:endParaRPr>
          </a:p>
        </p:txBody>
      </p:sp>
      <p:sp>
        <p:nvSpPr>
          <p:cNvPr id="4" name="Rectangle 9"/>
          <p:cNvSpPr>
            <a:spLocks noChangeArrowheads="1"/>
          </p:cNvSpPr>
          <p:nvPr/>
        </p:nvSpPr>
        <p:spPr bwMode="auto">
          <a:xfrm>
            <a:off x="5813425" y="3048000"/>
            <a:ext cx="2416175" cy="1676400"/>
          </a:xfrm>
          <a:prstGeom prst="rect">
            <a:avLst/>
          </a:prstGeom>
          <a:noFill/>
          <a:ln w="25400">
            <a:solidFill>
              <a:schemeClr val="tx1"/>
            </a:solidFill>
            <a:miter lim="800000"/>
          </a:ln>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20675" indent="-320675" defTabSz="854075" eaLnBrk="1" hangingPunct="1">
              <a:spcBef>
                <a:spcPct val="20000"/>
              </a:spcBef>
              <a:buClr>
                <a:srgbClr val="000066"/>
              </a:buClr>
              <a:buSzPct val="75000"/>
              <a:buFont typeface="Monotype Sorts" pitchFamily="2" charset="2"/>
              <a:buChar char=" "/>
              <a:defRPr/>
            </a:pPr>
            <a:r>
              <a:rPr lang="en-GB" sz="3000" b="1" i="1">
                <a:solidFill>
                  <a:srgbClr val="000066"/>
                </a:solidFill>
                <a:latin typeface="Calibri" pitchFamily="34" charset="0"/>
                <a:cs typeface="Calibri" pitchFamily="34" charset="0"/>
              </a:rPr>
              <a:t>Orders</a:t>
            </a:r>
          </a:p>
          <a:p>
            <a:pPr marL="320675" indent="-320675" defTabSz="854075" eaLnBrk="1" hangingPunct="1">
              <a:spcBef>
                <a:spcPct val="20000"/>
              </a:spcBef>
              <a:buClr>
                <a:srgbClr val="000066"/>
              </a:buClr>
              <a:buSzPct val="75000"/>
              <a:buFont typeface="Monotype Sorts" pitchFamily="2" charset="2"/>
              <a:buChar char=" "/>
              <a:defRPr/>
            </a:pPr>
            <a:r>
              <a:rPr lang="en-GB" sz="2000" b="1">
                <a:solidFill>
                  <a:srgbClr val="000066"/>
                </a:solidFill>
                <a:latin typeface="Calibri" pitchFamily="34" charset="0"/>
                <a:cs typeface="Calibri" pitchFamily="34" charset="0"/>
              </a:rPr>
              <a:t>- </a:t>
            </a:r>
            <a:r>
              <a:rPr lang="en-GB" sz="2000" b="1" u="sng" err="1">
                <a:solidFill>
                  <a:srgbClr val="000066"/>
                </a:solidFill>
                <a:latin typeface="Calibri" pitchFamily="34" charset="0"/>
                <a:cs typeface="Calibri" pitchFamily="34" charset="0"/>
              </a:rPr>
              <a:t>OrderID</a:t>
            </a:r>
            <a:endParaRPr lang="en-GB" sz="2000" b="1" u="sng">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sz="2000" b="1">
                <a:solidFill>
                  <a:srgbClr val="000066"/>
                </a:solidFill>
                <a:latin typeface="Calibri" pitchFamily="34" charset="0"/>
                <a:cs typeface="Calibri" pitchFamily="34" charset="0"/>
              </a:rPr>
              <a:t>- CustomerID</a:t>
            </a:r>
            <a:endParaRPr lang="en-GB" sz="2000" b="1">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sz="2000" b="1">
                <a:solidFill>
                  <a:srgbClr val="000066"/>
                </a:solidFill>
                <a:latin typeface="Calibri" pitchFamily="34" charset="0"/>
                <a:cs typeface="Calibri" pitchFamily="34" charset="0"/>
              </a:rPr>
              <a:t>- OrderDate</a:t>
            </a:r>
            <a:endParaRPr lang="en-GB" sz="2000" b="1">
              <a:solidFill>
                <a:srgbClr val="000066"/>
              </a:solidFill>
              <a:latin typeface="Calibri" pitchFamily="34" charset="0"/>
              <a:cs typeface="Calibri" pitchFamily="34" charset="0"/>
            </a:endParaRPr>
          </a:p>
        </p:txBody>
      </p:sp>
      <p:cxnSp>
        <p:nvCxnSpPr>
          <p:cNvPr id="5" name="Straight Connector 9"/>
          <p:cNvCxnSpPr>
            <a:cxnSpLocks noChangeShapeType="1"/>
          </p:cNvCxnSpPr>
          <p:nvPr/>
        </p:nvCxnSpPr>
        <p:spPr bwMode="auto">
          <a:xfrm>
            <a:off x="3309938" y="3697288"/>
            <a:ext cx="2503487" cy="336550"/>
          </a:xfrm>
          <a:prstGeom prst="line">
            <a:avLst/>
          </a:prstGeom>
          <a:noFill/>
          <a:ln w="12700" algn="ctr">
            <a:solidFill>
              <a:schemeClr val="tx1"/>
            </a:solidFill>
            <a:round/>
          </a:ln>
          <a:extLst>
            <a:ext uri="{909E8E84-426E-40DD-AFC4-6F175D3DCCD1}">
              <a14:hiddenFill xmlns:a14="http://schemas.microsoft.com/office/drawing/2010/main">
                <a:noFill/>
              </a14:hiddenFill>
            </a:ext>
          </a:extLst>
        </p:spPr>
      </p:cxnSp>
      <p:sp>
        <p:nvSpPr>
          <p:cNvPr id="6" name="TextBox 12"/>
          <p:cNvSpPr txBox="1">
            <a:spLocks noChangeArrowheads="1"/>
          </p:cNvSpPr>
          <p:nvPr/>
        </p:nvSpPr>
        <p:spPr bwMode="auto">
          <a:xfrm>
            <a:off x="3789363" y="3327400"/>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Char char="»"/>
              <a:defRPr sz="2000" kern="1200">
                <a:solidFill>
                  <a:schemeClr val="tx1"/>
                </a:solidFill>
                <a:latin typeface="Arial"/>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a:ea typeface="+mn-ea"/>
                <a:cs typeface="+mn-cs"/>
              </a:defRPr>
            </a:lvl9pPr>
          </a:lstStyle>
          <a:p>
            <a:pPr eaLnBrk="1" hangingPunct="1">
              <a:spcBef>
                <a:spcPct val="0"/>
              </a:spcBef>
              <a:buFontTx/>
              <a:buNone/>
            </a:pPr>
            <a:r>
              <a:rPr lang="en-US" altLang="en-US" sz="1800">
                <a:latin typeface="Calibri" pitchFamily="34" charset="0"/>
                <a:cs typeface="Calibri" pitchFamily="34" charset="0"/>
              </a:rPr>
              <a:t>Have made</a:t>
            </a:r>
          </a:p>
        </p:txBody>
      </p:sp>
      <p:cxnSp>
        <p:nvCxnSpPr>
          <p:cNvPr id="7" name="Straight Arrow Connector 13"/>
          <p:cNvCxnSpPr>
            <a:cxnSpLocks noChangeShapeType="1"/>
          </p:cNvCxnSpPr>
          <p:nvPr/>
        </p:nvCxnSpPr>
        <p:spPr bwMode="auto">
          <a:xfrm>
            <a:off x="3908425" y="3352800"/>
            <a:ext cx="990600" cy="1588"/>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10" name="Rectangle 9"/>
          <p:cNvSpPr>
            <a:spLocks noChangeArrowheads="1"/>
          </p:cNvSpPr>
          <p:nvPr/>
        </p:nvSpPr>
        <p:spPr bwMode="auto">
          <a:xfrm>
            <a:off x="642938" y="2971800"/>
            <a:ext cx="2667000" cy="1905000"/>
          </a:xfrm>
          <a:prstGeom prst="rect">
            <a:avLst/>
          </a:prstGeom>
          <a:noFill/>
          <a:ln w="25400">
            <a:solidFill>
              <a:schemeClr val="tx1"/>
            </a:solidFill>
            <a:miter lim="800000"/>
          </a:ln>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20675" indent="-320675" defTabSz="854075" eaLnBrk="1" hangingPunct="1">
              <a:spcBef>
                <a:spcPct val="20000"/>
              </a:spcBef>
              <a:buClr>
                <a:srgbClr val="000066"/>
              </a:buClr>
              <a:buSzPct val="75000"/>
              <a:buFont typeface="Monotype Sorts" pitchFamily="2" charset="2"/>
              <a:buChar char=" "/>
              <a:defRPr/>
            </a:pPr>
            <a:r>
              <a:rPr lang="en-GB" sz="3000" b="1" i="1">
                <a:solidFill>
                  <a:srgbClr val="000066"/>
                </a:solidFill>
                <a:latin typeface="Calibri" pitchFamily="34" charset="0"/>
                <a:cs typeface="Calibri" pitchFamily="34" charset="0"/>
              </a:rPr>
              <a:t>Customers</a:t>
            </a:r>
          </a:p>
          <a:p>
            <a:pPr marL="320675" indent="-320675" defTabSz="854075" eaLnBrk="1" hangingPunct="1">
              <a:spcBef>
                <a:spcPct val="20000"/>
              </a:spcBef>
              <a:buClr>
                <a:srgbClr val="000066"/>
              </a:buClr>
              <a:buSzPct val="75000"/>
              <a:buFont typeface="Monotype Sorts" pitchFamily="2" charset="2"/>
              <a:buChar char=" "/>
              <a:defRPr/>
            </a:pPr>
            <a:r>
              <a:rPr lang="en-GB" sz="2000" b="1">
                <a:solidFill>
                  <a:srgbClr val="000066"/>
                </a:solidFill>
                <a:latin typeface="Calibri" pitchFamily="34" charset="0"/>
                <a:cs typeface="Calibri" pitchFamily="34" charset="0"/>
              </a:rPr>
              <a:t>- </a:t>
            </a:r>
            <a:r>
              <a:rPr lang="en-GB" sz="2000" b="1" u="sng" err="1">
                <a:solidFill>
                  <a:srgbClr val="000066"/>
                </a:solidFill>
                <a:latin typeface="Calibri" pitchFamily="34" charset="0"/>
                <a:cs typeface="Calibri" pitchFamily="34" charset="0"/>
              </a:rPr>
              <a:t>CustomerID</a:t>
            </a:r>
            <a:endParaRPr lang="en-GB" sz="2000" b="1" u="sng">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sz="2000" b="1">
                <a:solidFill>
                  <a:srgbClr val="000066"/>
                </a:solidFill>
                <a:latin typeface="Calibri" pitchFamily="34" charset="0"/>
                <a:cs typeface="Calibri" pitchFamily="34" charset="0"/>
              </a:rPr>
              <a:t>- CompanyName</a:t>
            </a:r>
            <a:endParaRPr lang="en-GB" sz="2000" b="1">
              <a:solidFill>
                <a:srgbClr val="000066"/>
              </a:solidFill>
              <a:latin typeface="Calibri" pitchFamily="34" charset="0"/>
              <a:cs typeface="Calibri" pitchFamily="34" charset="0"/>
            </a:endParaRPr>
          </a:p>
          <a:p>
            <a:pPr marL="320675" indent="-320675" defTabSz="854075" eaLnBrk="1" hangingPunct="1">
              <a:spcBef>
                <a:spcPct val="20000"/>
              </a:spcBef>
              <a:buClr>
                <a:srgbClr val="000066"/>
              </a:buClr>
              <a:buSzPct val="75000"/>
              <a:buFont typeface="Monotype Sorts" pitchFamily="2" charset="2"/>
              <a:buChar char=" "/>
              <a:defRPr/>
            </a:pPr>
            <a:r>
              <a:rPr lang="en-GB" sz="2000" b="1">
                <a:solidFill>
                  <a:srgbClr val="000066"/>
                </a:solidFill>
                <a:latin typeface="Calibri" pitchFamily="34" charset="0"/>
                <a:cs typeface="Calibri" pitchFamily="34" charset="0"/>
              </a:rPr>
              <a:t>- City</a:t>
            </a:r>
          </a:p>
        </p:txBody>
      </p:sp>
    </p:spTree>
    <p:extLst>
      <p:ext uri="{BB962C8B-B14F-4D97-AF65-F5344CB8AC3E}">
        <p14:creationId xmlns:p14="http://schemas.microsoft.com/office/powerpoint/2010/main" val="2216061015"/>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smtClean="0">
                <a:latin typeface="Tahoma" pitchFamily="34" charset="0"/>
                <a:ea typeface="Tahoma" pitchFamily="34" charset="0"/>
                <a:cs typeface="Tahoma" pitchFamily="34" charset="0"/>
              </a:rPr>
              <a:t>Types </a:t>
            </a:r>
            <a:r>
              <a:rPr lang="en-US" sz="3600" b="1" i="1">
                <a:latin typeface="Tahoma" pitchFamily="34" charset="0"/>
                <a:ea typeface="Tahoma" pitchFamily="34" charset="0"/>
                <a:cs typeface="Tahoma" pitchFamily="34" charset="0"/>
              </a:rPr>
              <a:t>of </a:t>
            </a:r>
            <a:r>
              <a:rPr lang="en-US" sz="3600" b="1" i="1" smtClean="0">
                <a:latin typeface="Tahoma" pitchFamily="34" charset="0"/>
                <a:ea typeface="Tahoma" pitchFamily="34" charset="0"/>
                <a:cs typeface="Tahoma" pitchFamily="34" charset="0"/>
              </a:rPr>
              <a:t>Data</a:t>
            </a:r>
            <a:endParaRPr lang="en-US" sz="3600" b="1" i="1">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4</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 name="TextBox 2"/>
          <p:cNvSpPr txBox="1"/>
          <p:nvPr/>
        </p:nvSpPr>
        <p:spPr>
          <a:xfrm>
            <a:off x="2254678" y="3778161"/>
            <a:ext cx="6889322"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itchFamily="34" charset="0"/>
                <a:ea typeface="+mn-ea"/>
                <a:cs typeface="Calibri" pitchFamily="34" charset="0"/>
              </a:rPr>
              <a:t>Different types of data should be analyzed </a:t>
            </a:r>
            <a:r>
              <a:rPr kumimoji="0" lang="en-US" sz="24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differently </a:t>
            </a:r>
            <a:endParaRPr kumimoji="0" lang="en-US" sz="2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7" name="TextBox 6"/>
          <p:cNvSpPr txBox="1"/>
          <p:nvPr/>
        </p:nvSpPr>
        <p:spPr>
          <a:xfrm>
            <a:off x="5219700" y="4185448"/>
            <a:ext cx="253851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latin typeface="Calibri" pitchFamily="34" charset="0"/>
                <a:cs typeface="Calibri" pitchFamily="34" charset="0"/>
              </a:rPr>
              <a:t>EBA Chapter 2.2</a:t>
            </a:r>
            <a:endParaRPr lang="en-US" sz="2800">
              <a:latin typeface="Calibri" pitchFamily="34" charset="0"/>
              <a:cs typeface="Calibri" pitchFamily="34" charset="0"/>
            </a:endParaRPr>
          </a:p>
        </p:txBody>
      </p:sp>
    </p:spTree>
    <p:extLst>
      <p:ext uri="{BB962C8B-B14F-4D97-AF65-F5344CB8AC3E}">
        <p14:creationId xmlns:p14="http://schemas.microsoft.com/office/powerpoint/2010/main" val="2890332823"/>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362" name="Title 1"/>
          <p:cNvSpPr>
            <a:spLocks noGrp="1"/>
          </p:cNvSpPr>
          <p:nvPr>
            <p:ph type="title"/>
          </p:nvPr>
        </p:nvSpPr>
        <p:spPr/>
        <p:txBody>
          <a:bodyPr/>
          <a:lstStyle/>
          <a:p>
            <a:r>
              <a:rPr lang="en-US" altLang="en-US" smtClean="0"/>
              <a:t>Exercise Time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r="2498"/>
          <a:stretch>
            <a:fillRect/>
          </a:stretch>
        </p:blipFill>
        <p:spPr bwMode="auto">
          <a:xfrm>
            <a:off x="533400" y="1676400"/>
            <a:ext cx="8264769" cy="516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8158"/>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More Discussions about Relationship </a:t>
            </a:r>
          </a:p>
        </p:txBody>
      </p:sp>
      <p:sp>
        <p:nvSpPr>
          <p:cNvPr id="2" name="Rectangle 1"/>
          <p:cNvSpPr/>
          <p:nvPr/>
        </p:nvSpPr>
        <p:spPr>
          <a:xfrm>
            <a:off x="4648200" y="1905000"/>
            <a:ext cx="4098853" cy="40934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975" indent="-180975">
              <a:lnSpc>
                <a:spcPct val="100000"/>
              </a:lnSpc>
              <a:spcBef>
                <a:spcPct val="0"/>
              </a:spcBef>
              <a:spcAft>
                <a:spcPct val="0"/>
              </a:spcAft>
              <a:buFont typeface="Arial" pitchFamily="34" charset="0"/>
              <a:buChar char="•"/>
            </a:pPr>
            <a:r>
              <a:rPr lang="en-US" sz="2000" smtClean="0">
                <a:solidFill>
                  <a:srgbClr val="7030A0"/>
                </a:solidFill>
                <a:latin typeface="Calibri" pitchFamily="34" charset="0"/>
                <a:cs typeface="Calibri" pitchFamily="34" charset="0"/>
              </a:rPr>
              <a:t>In the previous example of Stinsons.accdb, both of the two tables have </a:t>
            </a:r>
            <a:r>
              <a:rPr lang="en-US" sz="2000" i="1" err="1" smtClean="0">
                <a:solidFill>
                  <a:srgbClr val="7030A0"/>
                </a:solidFill>
                <a:latin typeface="Calibri" pitchFamily="34" charset="0"/>
                <a:cs typeface="Calibri" pitchFamily="34" charset="0"/>
              </a:rPr>
              <a:t>SOrderNumber</a:t>
            </a:r>
            <a:r>
              <a:rPr lang="en-US" sz="2000" smtClean="0">
                <a:solidFill>
                  <a:srgbClr val="7030A0"/>
                </a:solidFill>
                <a:latin typeface="Calibri" pitchFamily="34" charset="0"/>
                <a:cs typeface="Calibri" pitchFamily="34" charset="0"/>
              </a:rPr>
              <a:t> as the </a:t>
            </a:r>
            <a:r>
              <a:rPr lang="en-US" sz="2000" b="1" smtClean="0">
                <a:solidFill>
                  <a:srgbClr val="7030A0"/>
                </a:solidFill>
                <a:latin typeface="Calibri" pitchFamily="34" charset="0"/>
                <a:cs typeface="Calibri" pitchFamily="34" charset="0"/>
              </a:rPr>
              <a:t>primary key</a:t>
            </a:r>
          </a:p>
          <a:p>
            <a:pPr marL="180975" indent="-180975">
              <a:lnSpc>
                <a:spcPct val="100000"/>
              </a:lnSpc>
              <a:spcBef>
                <a:spcPct val="0"/>
              </a:spcBef>
              <a:spcAft>
                <a:spcPct val="0"/>
              </a:spcAft>
              <a:buFont typeface="Arial" pitchFamily="34" charset="0"/>
              <a:buChar char="•"/>
            </a:pPr>
            <a:r>
              <a:rPr lang="en-US" sz="2000" smtClean="0">
                <a:solidFill>
                  <a:srgbClr val="7030A0"/>
                </a:solidFill>
                <a:latin typeface="Calibri" pitchFamily="34" charset="0"/>
                <a:cs typeface="Calibri" pitchFamily="34" charset="0"/>
              </a:rPr>
              <a:t>One-to-one relationship</a:t>
            </a:r>
            <a:br>
              <a:rPr lang="en-US" sz="2000" smtClean="0">
                <a:solidFill>
                  <a:srgbClr val="7030A0"/>
                </a:solidFill>
                <a:latin typeface="Calibri" pitchFamily="34" charset="0"/>
                <a:cs typeface="Calibri" pitchFamily="34" charset="0"/>
              </a:rPr>
            </a:br>
            <a:r>
              <a:rPr lang="en-US" sz="2000" smtClean="0">
                <a:solidFill>
                  <a:srgbClr val="7030A0"/>
                </a:solidFill>
                <a:latin typeface="Calibri" pitchFamily="34" charset="0"/>
                <a:cs typeface="Calibri" pitchFamily="34" charset="0"/>
                <a:sym typeface="Wingdings" panose="05000000000000000000" pitchFamily="2" charset="2"/>
              </a:rPr>
              <a:t> Combine them as one table?</a:t>
            </a:r>
          </a:p>
          <a:p>
            <a:pPr marL="180975" indent="-180975">
              <a:lnSpc>
                <a:spcPct val="100000"/>
              </a:lnSpc>
              <a:spcBef>
                <a:spcPct val="0"/>
              </a:spcBef>
              <a:spcAft>
                <a:spcPct val="0"/>
              </a:spcAft>
              <a:buFont typeface="Arial" pitchFamily="34" charset="0"/>
              <a:buChar char="•"/>
            </a:pPr>
            <a:endParaRPr lang="en-US" sz="2000">
              <a:solidFill>
                <a:srgbClr val="7030A0"/>
              </a:solidFill>
              <a:latin typeface="Calibri" pitchFamily="34" charset="0"/>
              <a:cs typeface="Calibri" pitchFamily="34" charset="0"/>
              <a:sym typeface="Wingdings" panose="05000000000000000000" pitchFamily="2" charset="2"/>
            </a:endParaRPr>
          </a:p>
          <a:p>
            <a:pPr marL="180975" indent="-180975">
              <a:lnSpc>
                <a:spcPct val="100000"/>
              </a:lnSpc>
              <a:spcBef>
                <a:spcPct val="0"/>
              </a:spcBef>
              <a:spcAft>
                <a:spcPct val="0"/>
              </a:spcAft>
              <a:buFont typeface="Arial" pitchFamily="34" charset="0"/>
              <a:buChar char="•"/>
            </a:pPr>
            <a:r>
              <a:rPr lang="en-US" sz="2000" smtClean="0">
                <a:solidFill>
                  <a:srgbClr val="7030A0"/>
                </a:solidFill>
                <a:latin typeface="Calibri" pitchFamily="34" charset="0"/>
                <a:cs typeface="Calibri" pitchFamily="34" charset="0"/>
                <a:sym typeface="Wingdings" panose="05000000000000000000" pitchFamily="2" charset="2"/>
              </a:rPr>
              <a:t>A more realistic situation is where a separate set of Delivery Numbers is needed to maintain the delivery records.</a:t>
            </a:r>
          </a:p>
          <a:p>
            <a:pPr marL="180975" indent="-180975">
              <a:lnSpc>
                <a:spcPct val="100000"/>
              </a:lnSpc>
              <a:spcBef>
                <a:spcPct val="0"/>
              </a:spcBef>
              <a:spcAft>
                <a:spcPct val="0"/>
              </a:spcAft>
              <a:buFont typeface="Arial" pitchFamily="34" charset="0"/>
              <a:buChar char="•"/>
            </a:pPr>
            <a:r>
              <a:rPr lang="en-US" sz="2000" smtClean="0">
                <a:solidFill>
                  <a:srgbClr val="7030A0"/>
                </a:solidFill>
                <a:latin typeface="Calibri" pitchFamily="34" charset="0"/>
                <a:cs typeface="Calibri" pitchFamily="34" charset="0"/>
                <a:sym typeface="Wingdings" panose="05000000000000000000" pitchFamily="2" charset="2"/>
              </a:rPr>
              <a:t>In this case, a relational database makes more sense</a:t>
            </a:r>
          </a:p>
        </p:txBody>
      </p:sp>
      <p:grpSp>
        <p:nvGrpSpPr>
          <p:cNvPr id="9" name="Group 8"/>
          <p:cNvGrpSpPr/>
          <p:nvPr/>
        </p:nvGrpSpPr>
        <p:grpSpPr>
          <a:xfrm>
            <a:off x="296163" y="2084457"/>
            <a:ext cx="4235580" cy="4048357"/>
            <a:chOff x="3534031" y="2308047"/>
            <a:chExt cx="5041399" cy="4269376"/>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l="34873" t="12888" r="2498"/>
            <a:stretch>
              <a:fillRect/>
            </a:stretch>
          </p:blipFill>
          <p:spPr bwMode="auto">
            <a:xfrm>
              <a:off x="3534031" y="2308047"/>
              <a:ext cx="5041399" cy="4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5897976" y="5486400"/>
              <a:ext cx="78098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defRPr/>
              </a:pPr>
              <a:r>
                <a:rPr lang="en-US" altLang="en-US">
                  <a:solidFill>
                    <a:srgbClr val="7030A0"/>
                  </a:solidFill>
                  <a:latin typeface="Calibri" pitchFamily="34" charset="0"/>
                  <a:cs typeface="Calibri" pitchFamily="34" charset="0"/>
                </a:rPr>
                <a:t>(0 : 1) </a:t>
              </a:r>
            </a:p>
          </p:txBody>
        </p:sp>
        <p:sp>
          <p:nvSpPr>
            <p:cNvPr id="16" name="Rectangle 15"/>
            <p:cNvSpPr/>
            <p:nvPr/>
          </p:nvSpPr>
          <p:spPr>
            <a:xfrm>
              <a:off x="5147391" y="3259620"/>
              <a:ext cx="78098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defRPr/>
              </a:pPr>
              <a:r>
                <a:rPr lang="en-US" altLang="en-US">
                  <a:solidFill>
                    <a:srgbClr val="7030A0"/>
                  </a:solidFill>
                  <a:latin typeface="Calibri" pitchFamily="34" charset="0"/>
                  <a:cs typeface="Calibri" pitchFamily="34" charset="0"/>
                </a:rPr>
                <a:t>(1 : 1) </a:t>
              </a:r>
            </a:p>
          </p:txBody>
        </p:sp>
      </p:grpSp>
    </p:spTree>
    <p:extLst>
      <p:ext uri="{BB962C8B-B14F-4D97-AF65-F5344CB8AC3E}">
        <p14:creationId xmlns:p14="http://schemas.microsoft.com/office/powerpoint/2010/main" val="2333649982"/>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a:t>More Discussions about Relationship </a:t>
            </a:r>
            <a:endParaRPr lang="en-US" sz="4000" smtClean="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l="14582" t="18760" r="34494" b="34050"/>
          <a:stretch>
            <a:fillRect/>
          </a:stretch>
        </p:blipFill>
        <p:spPr bwMode="auto">
          <a:xfrm>
            <a:off x="457200" y="2362200"/>
            <a:ext cx="804024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31155" y="1600161"/>
            <a:ext cx="8197707"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0850" indent="-450850">
              <a:lnSpc>
                <a:spcPct val="100000"/>
              </a:lnSpc>
              <a:spcBef>
                <a:spcPct val="0"/>
              </a:spcBef>
              <a:spcAft>
                <a:spcPct val="0"/>
              </a:spcAft>
            </a:pPr>
            <a:r>
              <a:rPr lang="en-US" sz="2000" smtClean="0">
                <a:solidFill>
                  <a:srgbClr val="7030A0"/>
                </a:solidFill>
                <a:latin typeface="Calibri" pitchFamily="34" charset="0"/>
                <a:cs typeface="Calibri" pitchFamily="34" charset="0"/>
              </a:rPr>
              <a:t>The new </a:t>
            </a:r>
            <a:r>
              <a:rPr lang="en-US" sz="2000" i="1" err="1" smtClean="0">
                <a:solidFill>
                  <a:srgbClr val="7030A0"/>
                </a:solidFill>
                <a:latin typeface="Calibri" pitchFamily="34" charset="0"/>
                <a:cs typeface="Calibri" pitchFamily="34" charset="0"/>
              </a:rPr>
              <a:t>TblsSDeliveries</a:t>
            </a:r>
            <a:r>
              <a:rPr lang="en-US" sz="2000" smtClean="0">
                <a:solidFill>
                  <a:srgbClr val="7030A0"/>
                </a:solidFill>
                <a:latin typeface="Calibri" pitchFamily="34" charset="0"/>
                <a:cs typeface="Calibri" pitchFamily="34" charset="0"/>
              </a:rPr>
              <a:t> Table showing all the orders delivered by those microbrewer suppliers </a:t>
            </a:r>
            <a:r>
              <a:rPr lang="en-US" sz="1600">
                <a:solidFill>
                  <a:srgbClr val="7030A0"/>
                </a:solidFill>
                <a:latin typeface="Calibri" pitchFamily="34" charset="0"/>
                <a:cs typeface="Calibri" pitchFamily="34" charset="0"/>
              </a:rPr>
              <a:t>(what is shown below may differ from the given database file)</a:t>
            </a:r>
            <a:endParaRPr lang="en-US" sz="2000">
              <a:solidFill>
                <a:srgbClr val="002060"/>
              </a:solidFill>
              <a:latin typeface="Calibri" pitchFamily="34" charset="0"/>
              <a:cs typeface="Calibri" pitchFamily="34" charset="0"/>
            </a:endParaRPr>
          </a:p>
        </p:txBody>
      </p:sp>
      <p:sp>
        <p:nvSpPr>
          <p:cNvPr id="2" name="Rounded Rectangle 1"/>
          <p:cNvSpPr/>
          <p:nvPr/>
        </p:nvSpPr>
        <p:spPr>
          <a:xfrm>
            <a:off x="762000" y="6096000"/>
            <a:ext cx="3276600" cy="4249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8" name="TextBox 7"/>
          <p:cNvSpPr txBox="1"/>
          <p:nvPr/>
        </p:nvSpPr>
        <p:spPr>
          <a:xfrm>
            <a:off x="339436" y="6520934"/>
            <a:ext cx="459026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C00000"/>
                </a:solidFill>
                <a:latin typeface="Calibri" pitchFamily="34" charset="0"/>
                <a:cs typeface="Calibri" pitchFamily="34" charset="0"/>
              </a:rPr>
              <a:t>One order is handled by separate deliveries.</a:t>
            </a:r>
            <a:endParaRPr lang="en-US">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10111029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dur="5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a:t>More Discussions about Relationship </a:t>
            </a:r>
            <a:endParaRPr lang="en-US" sz="4000" smtClean="0"/>
          </a:p>
        </p:txBody>
      </p:sp>
      <p:sp>
        <p:nvSpPr>
          <p:cNvPr id="5" name="Rectangle 4"/>
          <p:cNvSpPr/>
          <p:nvPr/>
        </p:nvSpPr>
        <p:spPr>
          <a:xfrm>
            <a:off x="460338" y="1631186"/>
            <a:ext cx="8197707"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0850" indent="-450850">
              <a:lnSpc>
                <a:spcPct val="100000"/>
              </a:lnSpc>
              <a:spcBef>
                <a:spcPct val="0"/>
              </a:spcBef>
              <a:spcAft>
                <a:spcPct val="0"/>
              </a:spcAft>
            </a:pPr>
            <a:r>
              <a:rPr lang="en-US" sz="2000" smtClean="0">
                <a:solidFill>
                  <a:srgbClr val="7030A0"/>
                </a:solidFill>
                <a:latin typeface="Calibri" pitchFamily="34" charset="0"/>
                <a:cs typeface="Calibri" pitchFamily="34" charset="0"/>
              </a:rPr>
              <a:t>What is the relationship between the two tables?</a:t>
            </a:r>
          </a:p>
          <a:p>
            <a:pPr marL="450850" indent="-450850">
              <a:lnSpc>
                <a:spcPct val="100000"/>
              </a:lnSpc>
              <a:spcBef>
                <a:spcPct val="0"/>
              </a:spcBef>
              <a:spcAft>
                <a:spcPct val="0"/>
              </a:spcAft>
            </a:pPr>
            <a:r>
              <a:rPr lang="en-US" sz="2000" smtClean="0">
                <a:solidFill>
                  <a:srgbClr val="7030A0"/>
                </a:solidFill>
                <a:latin typeface="Calibri" pitchFamily="34" charset="0"/>
                <a:cs typeface="Calibri" pitchFamily="34" charset="0"/>
              </a:rPr>
              <a:t>  </a:t>
            </a:r>
            <a:r>
              <a:rPr lang="en-US" sz="1600" smtClean="0">
                <a:solidFill>
                  <a:srgbClr val="7030A0"/>
                </a:solidFill>
                <a:latin typeface="Calibri" pitchFamily="34" charset="0"/>
                <a:cs typeface="Calibri" pitchFamily="34" charset="0"/>
              </a:rPr>
              <a:t>(</a:t>
            </a:r>
            <a:r>
              <a:rPr lang="en-US" sz="1600">
                <a:solidFill>
                  <a:srgbClr val="7030A0"/>
                </a:solidFill>
                <a:latin typeface="Calibri" pitchFamily="34" charset="0"/>
                <a:cs typeface="Calibri" pitchFamily="34" charset="0"/>
              </a:rPr>
              <a:t>what is shown below may differ from the given database file)</a:t>
            </a:r>
            <a:endParaRPr lang="en-US" sz="1600">
              <a:solidFill>
                <a:srgbClr val="002060"/>
              </a:solidFill>
              <a:latin typeface="Calibri" pitchFamily="34" charset="0"/>
              <a:cs typeface="Calibri"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l="25178" t="35367" r="29025" b="27570"/>
          <a:stretch>
            <a:fillRect/>
          </a:stretch>
        </p:blipFill>
        <p:spPr bwMode="auto">
          <a:xfrm>
            <a:off x="431155" y="2667000"/>
            <a:ext cx="8369507"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1463040" y="3992880"/>
            <a:ext cx="228600" cy="152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8" name="Rounded Rectangle 7"/>
          <p:cNvSpPr/>
          <p:nvPr/>
        </p:nvSpPr>
        <p:spPr>
          <a:xfrm>
            <a:off x="6248400" y="3916680"/>
            <a:ext cx="228600" cy="152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0" name="Rounded Rectangle 9"/>
          <p:cNvSpPr/>
          <p:nvPr/>
        </p:nvSpPr>
        <p:spPr>
          <a:xfrm>
            <a:off x="3505200" y="3810000"/>
            <a:ext cx="228600" cy="2590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rgbClr val="002060"/>
                </a:solidFill>
              </a:rPr>
              <a:t>?</a:t>
            </a:r>
            <a:endParaRPr lang="en-US">
              <a:solidFill>
                <a:srgbClr val="002060"/>
              </a:solidFill>
            </a:endParaRPr>
          </a:p>
        </p:txBody>
      </p:sp>
      <p:sp>
        <p:nvSpPr>
          <p:cNvPr id="11" name="Rounded Rectangle 10"/>
          <p:cNvSpPr/>
          <p:nvPr/>
        </p:nvSpPr>
        <p:spPr>
          <a:xfrm>
            <a:off x="5753100" y="3977640"/>
            <a:ext cx="228600" cy="2590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r>
              <a:rPr lang="en-US" smtClean="0">
                <a:solidFill>
                  <a:srgbClr val="002060"/>
                </a:solidFill>
              </a:rPr>
              <a:t>?</a:t>
            </a:r>
            <a:endParaRPr lang="en-US">
              <a:solidFill>
                <a:srgbClr val="002060"/>
              </a:solidFill>
            </a:endParaRPr>
          </a:p>
        </p:txBody>
      </p:sp>
    </p:spTree>
    <p:extLst>
      <p:ext uri="{BB962C8B-B14F-4D97-AF65-F5344CB8AC3E}">
        <p14:creationId xmlns:p14="http://schemas.microsoft.com/office/powerpoint/2010/main" val="2988651636"/>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3.1 Literal Character Strings</a:t>
            </a:r>
          </a:p>
        </p:txBody>
      </p:sp>
      <p:sp>
        <p:nvSpPr>
          <p:cNvPr id="14" name="Rectangle 13"/>
          <p:cNvSpPr/>
          <p:nvPr/>
        </p:nvSpPr>
        <p:spPr>
          <a:xfrm>
            <a:off x="428262" y="2116710"/>
            <a:ext cx="8458200" cy="36625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u="sng" smtClean="0">
                <a:solidFill>
                  <a:srgbClr val="B610EA"/>
                </a:solidFill>
                <a:latin typeface="Calibri" pitchFamily="34" charset="0"/>
                <a:cs typeface="Calibri" pitchFamily="34" charset="0"/>
              </a:rPr>
              <a:t>Try yourself:</a:t>
            </a:r>
          </a:p>
          <a:p>
            <a:pPr>
              <a:lnSpc>
                <a:spcPct val="100000"/>
              </a:lnSpc>
              <a:spcAft>
                <a:spcPct val="0"/>
              </a:spcAft>
              <a:defRPr/>
            </a:pPr>
            <a:r>
              <a:rPr lang="en-US" sz="2400" smtClean="0">
                <a:solidFill>
                  <a:srgbClr val="B610EA"/>
                </a:solidFill>
                <a:latin typeface="Calibri" pitchFamily="34" charset="0"/>
                <a:cs typeface="Calibri" pitchFamily="34" charset="0"/>
              </a:rPr>
              <a:t>Display results like:</a:t>
            </a:r>
            <a:br>
              <a:rPr lang="en-US" sz="2400" smtClean="0">
                <a:solidFill>
                  <a:srgbClr val="B610EA"/>
                </a:solidFill>
                <a:latin typeface="Calibri" pitchFamily="34" charset="0"/>
                <a:cs typeface="Calibri" pitchFamily="34" charset="0"/>
              </a:rPr>
            </a:br>
            <a:endParaRPr lang="en-US" sz="2400" smtClean="0">
              <a:solidFill>
                <a:srgbClr val="B610EA"/>
              </a:solidFill>
              <a:latin typeface="Calibri" pitchFamily="34" charset="0"/>
              <a:cs typeface="Calibri" pitchFamily="34" charset="0"/>
            </a:endParaRPr>
          </a:p>
          <a:p>
            <a:pPr>
              <a:lnSpc>
                <a:spcPct val="100000"/>
              </a:lnSpc>
              <a:spcAft>
                <a:spcPct val="0"/>
              </a:spcAft>
              <a:defRPr/>
            </a:pPr>
            <a:endParaRPr lang="en-US" sz="2400" smtClean="0">
              <a:solidFill>
                <a:srgbClr val="B610EA"/>
              </a:solidFill>
              <a:latin typeface="Calibri" pitchFamily="34" charset="0"/>
              <a:cs typeface="Calibri" pitchFamily="34" charset="0"/>
            </a:endParaRPr>
          </a:p>
          <a:p>
            <a:pPr>
              <a:lnSpc>
                <a:spcPct val="100000"/>
              </a:lnSpc>
              <a:spcAft>
                <a:spcPct val="0"/>
              </a:spcAft>
              <a:defRPr/>
            </a:pPr>
            <a:endParaRPr lang="en-US" sz="2400">
              <a:solidFill>
                <a:srgbClr val="B610EA"/>
              </a:solidFill>
              <a:latin typeface="Calibri" pitchFamily="34" charset="0"/>
              <a:cs typeface="Calibri" pitchFamily="34" charset="0"/>
            </a:endParaRPr>
          </a:p>
          <a:p>
            <a:pPr>
              <a:lnSpc>
                <a:spcPct val="100000"/>
              </a:lnSpc>
              <a:spcAft>
                <a:spcPct val="0"/>
              </a:spcAft>
              <a:defRPr/>
            </a:pPr>
            <a:endParaRPr lang="en-US" sz="2400" smtClean="0">
              <a:solidFill>
                <a:srgbClr val="B610EA"/>
              </a:solidFill>
              <a:latin typeface="Calibri" pitchFamily="34" charset="0"/>
              <a:cs typeface="Calibri" pitchFamily="34" charset="0"/>
            </a:endParaRPr>
          </a:p>
          <a:p>
            <a:pPr>
              <a:lnSpc>
                <a:spcPct val="100000"/>
              </a:lnSpc>
              <a:spcAft>
                <a:spcPct val="0"/>
              </a:spcAft>
              <a:defRPr/>
            </a:pPr>
            <a:endParaRPr lang="en-US" sz="2400">
              <a:solidFill>
                <a:srgbClr val="B610EA"/>
              </a:solidFill>
              <a:latin typeface="Calibri" pitchFamily="34" charset="0"/>
              <a:cs typeface="Calibri" pitchFamily="34" charset="0"/>
            </a:endParaRPr>
          </a:p>
          <a:p>
            <a:pPr>
              <a:lnSpc>
                <a:spcPct val="100000"/>
              </a:lnSpc>
              <a:spcAft>
                <a:spcPct val="0"/>
              </a:spcAft>
              <a:defRPr/>
            </a:pPr>
            <a:endParaRPr lang="en-US" sz="2400" smtClean="0">
              <a:solidFill>
                <a:srgbClr val="B610EA"/>
              </a:solidFill>
              <a:latin typeface="Calibri" pitchFamily="34" charset="0"/>
              <a:cs typeface="Calibri" pitchFamily="34" charset="0"/>
            </a:endParaRPr>
          </a:p>
          <a:p>
            <a:pPr>
              <a:lnSpc>
                <a:spcPct val="100000"/>
              </a:lnSpc>
              <a:spcAft>
                <a:spcPct val="0"/>
              </a:spcAft>
              <a:defRPr/>
            </a:pPr>
            <a:r>
              <a:rPr lang="en-US" sz="2000" smtClean="0">
                <a:solidFill>
                  <a:srgbClr val="0070C0"/>
                </a:solidFill>
                <a:latin typeface="Calibri" pitchFamily="34" charset="0"/>
                <a:cs typeface="Calibri" pitchFamily="34" charset="0"/>
              </a:rPr>
              <a:t>SELECT </a:t>
            </a:r>
            <a:r>
              <a:rPr lang="en-US" sz="2000">
                <a:solidFill>
                  <a:srgbClr val="0070C0"/>
                </a:solidFill>
                <a:latin typeface="Calibri" pitchFamily="34" charset="0"/>
                <a:cs typeface="Calibri" pitchFamily="34" charset="0"/>
              </a:rPr>
              <a:t>ENAME &amp; </a:t>
            </a:r>
            <a:r>
              <a:rPr lang="en-US" sz="2000" smtClean="0">
                <a:solidFill>
                  <a:srgbClr val="0070C0"/>
                </a:solidFill>
                <a:latin typeface="Calibri" pitchFamily="34" charset="0"/>
                <a:cs typeface="Calibri" pitchFamily="34" charset="0"/>
              </a:rPr>
              <a:t>“’s monthly </a:t>
            </a:r>
            <a:r>
              <a:rPr lang="en-US" sz="2000">
                <a:solidFill>
                  <a:srgbClr val="0070C0"/>
                </a:solidFill>
                <a:latin typeface="Calibri" pitchFamily="34" charset="0"/>
                <a:cs typeface="Calibri" pitchFamily="34" charset="0"/>
              </a:rPr>
              <a:t>salary </a:t>
            </a:r>
            <a:r>
              <a:rPr lang="en-US" sz="2000" smtClean="0">
                <a:solidFill>
                  <a:srgbClr val="0070C0"/>
                </a:solidFill>
                <a:latin typeface="Calibri" pitchFamily="34" charset="0"/>
                <a:cs typeface="Calibri" pitchFamily="34" charset="0"/>
              </a:rPr>
              <a:t>= " &amp; </a:t>
            </a:r>
            <a:r>
              <a:rPr lang="en-US" sz="2000">
                <a:solidFill>
                  <a:srgbClr val="0070C0"/>
                </a:solidFill>
                <a:latin typeface="Calibri" pitchFamily="34" charset="0"/>
                <a:cs typeface="Calibri" pitchFamily="34" charset="0"/>
              </a:rPr>
              <a:t>SAL </a:t>
            </a:r>
            <a:r>
              <a:rPr lang="en-US" sz="2000" smtClean="0">
                <a:solidFill>
                  <a:srgbClr val="0070C0"/>
                </a:solidFill>
                <a:latin typeface="Calibri" pitchFamily="34" charset="0"/>
                <a:cs typeface="Calibri" pitchFamily="34" charset="0"/>
              </a:rPr>
              <a:t>AS </a:t>
            </a:r>
            <a:r>
              <a:rPr lang="en-US" sz="2000">
                <a:solidFill>
                  <a:srgbClr val="0070C0"/>
                </a:solidFill>
                <a:latin typeface="Calibri" pitchFamily="34" charset="0"/>
                <a:cs typeface="Calibri" pitchFamily="34" charset="0"/>
              </a:rPr>
              <a:t>[Monthly Salary]</a:t>
            </a:r>
          </a:p>
          <a:p>
            <a:pPr>
              <a:lnSpc>
                <a:spcPct val="100000"/>
              </a:lnSpc>
              <a:spcAft>
                <a:spcPct val="0"/>
              </a:spcAft>
              <a:defRPr/>
            </a:pPr>
            <a:r>
              <a:rPr lang="en-US" sz="2000">
                <a:solidFill>
                  <a:srgbClr val="0070C0"/>
                </a:solidFill>
                <a:latin typeface="Calibri" pitchFamily="34" charset="0"/>
                <a:cs typeface="Calibri" pitchFamily="34" charset="0"/>
              </a:rPr>
              <a:t>FROM empT;</a:t>
            </a:r>
            <a:endParaRPr lang="en-US" sz="2000" smtClean="0">
              <a:solidFill>
                <a:srgbClr val="0070C0"/>
              </a:solidFill>
              <a:latin typeface="Calibri" pitchFamily="34" charset="0"/>
              <a:cs typeface="Calibri" pitchFamily="34" charset="0"/>
            </a:endParaRP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l="14810" t="22405" r="68101" b="67147"/>
          <a:stretch>
            <a:fillRect/>
          </a:stretch>
        </p:blipFill>
        <p:spPr bwMode="auto">
          <a:xfrm>
            <a:off x="3429000" y="2819400"/>
            <a:ext cx="3766906"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964336" y="5257800"/>
            <a:ext cx="914400" cy="1071265"/>
            <a:chOff x="1914526" y="3733800"/>
            <a:chExt cx="914400" cy="1071265"/>
          </a:xfrm>
        </p:grpSpPr>
        <p:cxnSp>
          <p:nvCxnSpPr>
            <p:cNvPr id="6" name="Straight Arrow Connector 5"/>
            <p:cNvCxnSpPr/>
            <p:nvPr/>
          </p:nvCxnSpPr>
          <p:spPr>
            <a:xfrm flipH="1">
              <a:off x="2371726" y="3733800"/>
              <a:ext cx="0" cy="457200"/>
            </a:xfrm>
            <a:prstGeom prst="straightConnector1">
              <a:avLst/>
            </a:prstGeom>
            <a:ln>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914526" y="4343400"/>
              <a:ext cx="9144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i="1" smtClean="0">
                  <a:solidFill>
                    <a:srgbClr val="00B050"/>
                  </a:solidFill>
                  <a:latin typeface="Calibri" pitchFamily="34" charset="0"/>
                  <a:cs typeface="Calibri" pitchFamily="34" charset="0"/>
                </a:rPr>
                <a:t>space</a:t>
              </a:r>
            </a:p>
          </p:txBody>
        </p:sp>
      </p:grpSp>
    </p:spTree>
    <p:extLst>
      <p:ext uri="{BB962C8B-B14F-4D97-AF65-F5344CB8AC3E}">
        <p14:creationId xmlns:p14="http://schemas.microsoft.com/office/powerpoint/2010/main" val="1036296431"/>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5. WHERE Clause</a:t>
            </a:r>
          </a:p>
        </p:txBody>
      </p:sp>
      <p:sp>
        <p:nvSpPr>
          <p:cNvPr id="10" name="Rectangle 9"/>
          <p:cNvSpPr/>
          <p:nvPr/>
        </p:nvSpPr>
        <p:spPr>
          <a:xfrm>
            <a:off x="381000" y="1752600"/>
            <a:ext cx="8229600"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buFont typeface="Arial" pitchFamily="34" charset="0"/>
              <a:buChar char="•"/>
              <a:defRPr/>
            </a:pPr>
            <a:r>
              <a:rPr lang="en-US" sz="2400" smtClean="0">
                <a:solidFill>
                  <a:srgbClr val="477D59"/>
                </a:solidFill>
                <a:latin typeface="Calibri" pitchFamily="34" charset="0"/>
                <a:cs typeface="Calibri" pitchFamily="34" charset="0"/>
              </a:rPr>
              <a:t>The same can be done for text columns. Generally, with text columns, stick to equal or not equal to, and make sure that any text that appear in the statement is surrounded by single quotation marks.</a:t>
            </a:r>
            <a:endParaRPr lang="en-US" sz="2400">
              <a:solidFill>
                <a:srgbClr val="477D59"/>
              </a:solidFill>
              <a:latin typeface="Calibri" pitchFamily="34" charset="0"/>
              <a:cs typeface="Calibri" pitchFamily="34" charset="0"/>
            </a:endParaRPr>
          </a:p>
        </p:txBody>
      </p:sp>
      <p:sp>
        <p:nvSpPr>
          <p:cNvPr id="11" name="Rectangle 10"/>
          <p:cNvSpPr/>
          <p:nvPr/>
        </p:nvSpPr>
        <p:spPr>
          <a:xfrm>
            <a:off x="382929" y="3657600"/>
            <a:ext cx="8458200" cy="249299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u="sng" smtClean="0">
                <a:solidFill>
                  <a:srgbClr val="B610EA"/>
                </a:solidFill>
                <a:latin typeface="Calibri" pitchFamily="34" charset="0"/>
                <a:cs typeface="Calibri" pitchFamily="34" charset="0"/>
              </a:rPr>
              <a:t>Try yourself:</a:t>
            </a:r>
          </a:p>
          <a:p>
            <a:pPr>
              <a:lnSpc>
                <a:spcPct val="100000"/>
              </a:lnSpc>
              <a:spcAft>
                <a:spcPct val="0"/>
              </a:spcAft>
              <a:defRPr/>
            </a:pPr>
            <a:r>
              <a:rPr lang="en-US" sz="2400" smtClean="0">
                <a:solidFill>
                  <a:srgbClr val="B610EA"/>
                </a:solidFill>
                <a:latin typeface="Calibri" pitchFamily="34" charset="0"/>
                <a:cs typeface="Calibri" pitchFamily="34" charset="0"/>
              </a:rPr>
              <a:t>Display the employee names of all MANAGER, and name the column as ‘Managers’.</a:t>
            </a:r>
            <a:br>
              <a:rPr lang="en-US" sz="2400" smtClean="0">
                <a:solidFill>
                  <a:srgbClr val="B610EA"/>
                </a:solidFill>
                <a:latin typeface="Calibri" pitchFamily="34" charset="0"/>
                <a:cs typeface="Calibri" pitchFamily="34" charset="0"/>
              </a:rPr>
            </a:br>
            <a:endParaRPr lang="en-US" sz="2400" smtClean="0">
              <a:solidFill>
                <a:srgbClr val="B610EA"/>
              </a:solidFill>
              <a:latin typeface="Calibri" pitchFamily="34" charset="0"/>
              <a:cs typeface="Calibri" pitchFamily="34" charset="0"/>
            </a:endParaRPr>
          </a:p>
          <a:p>
            <a:pPr>
              <a:lnSpc>
                <a:spcPct val="100000"/>
              </a:lnSpc>
              <a:spcAft>
                <a:spcPct val="0"/>
              </a:spcAft>
              <a:defRPr/>
            </a:pPr>
            <a:r>
              <a:rPr lang="en-US" sz="2000" smtClean="0">
                <a:solidFill>
                  <a:srgbClr val="0070C0"/>
                </a:solidFill>
                <a:latin typeface="Calibri" pitchFamily="34" charset="0"/>
                <a:cs typeface="Calibri" pitchFamily="34" charset="0"/>
              </a:rPr>
              <a:t>SELECT ENAME AS Managers</a:t>
            </a:r>
          </a:p>
          <a:p>
            <a:pPr>
              <a:lnSpc>
                <a:spcPct val="100000"/>
              </a:lnSpc>
              <a:spcAft>
                <a:spcPct val="0"/>
              </a:spcAft>
              <a:defRPr/>
            </a:pPr>
            <a:r>
              <a:rPr lang="en-US" sz="2000" smtClean="0">
                <a:solidFill>
                  <a:srgbClr val="0070C0"/>
                </a:solidFill>
                <a:latin typeface="Calibri" pitchFamily="34" charset="0"/>
                <a:cs typeface="Calibri" pitchFamily="34" charset="0"/>
              </a:rPr>
              <a:t>FROM empT</a:t>
            </a:r>
            <a:endParaRPr lang="en-US" sz="2000" smtClean="0">
              <a:solidFill>
                <a:srgbClr val="0070C0"/>
              </a:solidFill>
              <a:latin typeface="Calibri" pitchFamily="34" charset="0"/>
              <a:cs typeface="Calibri" pitchFamily="34" charset="0"/>
            </a:endParaRPr>
          </a:p>
          <a:p>
            <a:pPr>
              <a:lnSpc>
                <a:spcPct val="100000"/>
              </a:lnSpc>
              <a:spcAft>
                <a:spcPct val="0"/>
              </a:spcAft>
              <a:defRPr/>
            </a:pPr>
            <a:r>
              <a:rPr lang="en-US" sz="2000" smtClean="0">
                <a:solidFill>
                  <a:srgbClr val="0070C0"/>
                </a:solidFill>
                <a:latin typeface="Calibri" pitchFamily="34" charset="0"/>
                <a:cs typeface="Calibri" pitchFamily="34" charset="0"/>
              </a:rPr>
              <a:t>WHERE JOB = 'MANAGER';</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l="14696" t="22405" r="77443" b="67064"/>
          <a:stretch>
            <a:fillRect/>
          </a:stretch>
        </p:blipFill>
        <p:spPr bwMode="auto">
          <a:xfrm>
            <a:off x="4953000" y="4868406"/>
            <a:ext cx="1824460" cy="1374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5063924" y="6243365"/>
            <a:ext cx="342707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000" smtClean="0">
                <a:solidFill>
                  <a:srgbClr val="B610EA"/>
                </a:solidFill>
                <a:latin typeface="Calibri" pitchFamily="34" charset="0"/>
                <a:cs typeface="Calibri" pitchFamily="34" charset="0"/>
              </a:rPr>
              <a:t>3 rows selected.</a:t>
            </a:r>
            <a:endParaRPr lang="en-US" sz="2000">
              <a:solidFill>
                <a:srgbClr val="B610EA"/>
              </a:solidFill>
              <a:latin typeface="Calibri" pitchFamily="34" charset="0"/>
              <a:cs typeface="Calibri" pitchFamily="34" charset="0"/>
            </a:endParaRPr>
          </a:p>
        </p:txBody>
      </p:sp>
    </p:spTree>
    <p:extLst>
      <p:ext uri="{BB962C8B-B14F-4D97-AF65-F5344CB8AC3E}">
        <p14:creationId xmlns:p14="http://schemas.microsoft.com/office/powerpoint/2010/main" val="976510349"/>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altLang="zh-CN" sz="4000" smtClean="0"/>
              <a:t>AND &amp; OR can be combined</a:t>
            </a:r>
            <a:endParaRPr lang="en-US" sz="4000" smtClean="0"/>
          </a:p>
        </p:txBody>
      </p:sp>
      <p:sp>
        <p:nvSpPr>
          <p:cNvPr id="8" name="Rectangle 7"/>
          <p:cNvSpPr/>
          <p:nvPr/>
        </p:nvSpPr>
        <p:spPr>
          <a:xfrm>
            <a:off x="382929" y="1981200"/>
            <a:ext cx="84582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u="sng" smtClean="0">
                <a:solidFill>
                  <a:srgbClr val="B610EA"/>
                </a:solidFill>
                <a:latin typeface="Calibri" pitchFamily="34" charset="0"/>
                <a:cs typeface="Calibri" pitchFamily="34" charset="0"/>
              </a:rPr>
              <a:t>Try yourself:</a:t>
            </a:r>
          </a:p>
          <a:p>
            <a:pPr>
              <a:lnSpc>
                <a:spcPct val="100000"/>
              </a:lnSpc>
              <a:spcAft>
                <a:spcPct val="0"/>
              </a:spcAft>
              <a:defRPr/>
            </a:pPr>
            <a:r>
              <a:rPr lang="en-US" sz="2400" smtClean="0">
                <a:solidFill>
                  <a:srgbClr val="B610EA"/>
                </a:solidFill>
                <a:latin typeface="Calibri" pitchFamily="34" charset="0"/>
                <a:cs typeface="Calibri" pitchFamily="34" charset="0"/>
              </a:rPr>
              <a:t>Display the name, job, salary and commission of all SALESMAN who made salary greater than $1,500 or had commission greater than $1,000.</a:t>
            </a:r>
            <a:br>
              <a:rPr lang="en-US" sz="2400" smtClean="0">
                <a:solidFill>
                  <a:srgbClr val="B610EA"/>
                </a:solidFill>
                <a:latin typeface="Calibri" pitchFamily="34" charset="0"/>
                <a:cs typeface="Calibri" pitchFamily="34" charset="0"/>
              </a:rPr>
            </a:br>
            <a:endParaRPr lang="en-US" sz="2400" smtClean="0">
              <a:solidFill>
                <a:srgbClr val="B610EA"/>
              </a:solidFill>
              <a:latin typeface="Calibri" pitchFamily="34" charset="0"/>
              <a:cs typeface="Calibri" pitchFamily="34" charset="0"/>
            </a:endParaRPr>
          </a:p>
          <a:p>
            <a:pPr>
              <a:lnSpc>
                <a:spcPct val="100000"/>
              </a:lnSpc>
              <a:spcAft>
                <a:spcPct val="0"/>
              </a:spcAft>
              <a:defRPr/>
            </a:pPr>
            <a:r>
              <a:rPr lang="en-US" sz="2000">
                <a:solidFill>
                  <a:srgbClr val="0070C0"/>
                </a:solidFill>
                <a:latin typeface="Calibri" pitchFamily="34" charset="0"/>
                <a:cs typeface="Calibri" pitchFamily="34" charset="0"/>
              </a:rPr>
              <a:t>SELECT ENAME, JOB, SAL, COMM</a:t>
            </a:r>
          </a:p>
          <a:p>
            <a:pPr>
              <a:lnSpc>
                <a:spcPct val="100000"/>
              </a:lnSpc>
              <a:spcAft>
                <a:spcPct val="0"/>
              </a:spcAft>
              <a:defRPr/>
            </a:pPr>
            <a:r>
              <a:rPr lang="en-US" sz="2000">
                <a:solidFill>
                  <a:srgbClr val="0070C0"/>
                </a:solidFill>
                <a:latin typeface="Calibri" pitchFamily="34" charset="0"/>
                <a:cs typeface="Calibri" pitchFamily="34" charset="0"/>
              </a:rPr>
              <a:t>FROM empT</a:t>
            </a:r>
            <a:endParaRPr lang="en-US" sz="2000">
              <a:solidFill>
                <a:srgbClr val="0070C0"/>
              </a:solidFill>
              <a:latin typeface="Calibri" pitchFamily="34" charset="0"/>
              <a:cs typeface="Calibri" pitchFamily="34" charset="0"/>
            </a:endParaRPr>
          </a:p>
          <a:p>
            <a:pPr>
              <a:lnSpc>
                <a:spcPct val="100000"/>
              </a:lnSpc>
              <a:spcAft>
                <a:spcPct val="0"/>
              </a:spcAft>
              <a:defRPr/>
            </a:pPr>
            <a:r>
              <a:rPr lang="en-US" sz="2000">
                <a:solidFill>
                  <a:srgbClr val="0070C0"/>
                </a:solidFill>
                <a:latin typeface="Calibri" pitchFamily="34" charset="0"/>
                <a:cs typeface="Calibri" pitchFamily="34" charset="0"/>
              </a:rPr>
              <a:t>WHERE JOB = 'SALESMAN'  AND </a:t>
            </a:r>
            <a:r>
              <a:rPr lang="en-US" sz="2000" smtClean="0">
                <a:solidFill>
                  <a:srgbClr val="0070C0"/>
                </a:solidFill>
                <a:latin typeface="Calibri" pitchFamily="34" charset="0"/>
                <a:cs typeface="Calibri" pitchFamily="34" charset="0"/>
              </a:rPr>
              <a:t>(SAL </a:t>
            </a:r>
            <a:r>
              <a:rPr lang="en-US" sz="2000">
                <a:solidFill>
                  <a:srgbClr val="0070C0"/>
                </a:solidFill>
                <a:latin typeface="Calibri" pitchFamily="34" charset="0"/>
                <a:cs typeface="Calibri" pitchFamily="34" charset="0"/>
              </a:rPr>
              <a:t>&gt; 1500 OR COMM &gt; </a:t>
            </a:r>
            <a:r>
              <a:rPr lang="en-US" sz="2000" smtClean="0">
                <a:solidFill>
                  <a:srgbClr val="0070C0"/>
                </a:solidFill>
                <a:latin typeface="Calibri" pitchFamily="34" charset="0"/>
                <a:cs typeface="Calibri" pitchFamily="34" charset="0"/>
              </a:rPr>
              <a:t>1000);</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l="14924" t="22405" r="55262" b="69291"/>
          <a:stretch>
            <a:fillRect/>
          </a:stretch>
        </p:blipFill>
        <p:spPr bwMode="auto">
          <a:xfrm>
            <a:off x="2021229" y="5105400"/>
            <a:ext cx="5181600" cy="811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036662" y="5941473"/>
            <a:ext cx="342707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000" smtClean="0">
                <a:solidFill>
                  <a:srgbClr val="B610EA"/>
                </a:solidFill>
                <a:latin typeface="Calibri" pitchFamily="34" charset="0"/>
                <a:cs typeface="Calibri" pitchFamily="34" charset="0"/>
              </a:rPr>
              <a:t>2 rows selected.</a:t>
            </a:r>
            <a:endParaRPr lang="en-US" sz="2000">
              <a:solidFill>
                <a:srgbClr val="B610EA"/>
              </a:solidFill>
              <a:latin typeface="Calibri" pitchFamily="34" charset="0"/>
              <a:cs typeface="Calibri" pitchFamily="34" charset="0"/>
            </a:endParaRPr>
          </a:p>
        </p:txBody>
      </p:sp>
    </p:spTree>
    <p:extLst>
      <p:ext uri="{BB962C8B-B14F-4D97-AF65-F5344CB8AC3E}">
        <p14:creationId xmlns:p14="http://schemas.microsoft.com/office/powerpoint/2010/main" val="3281666669"/>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47</a:t>
            </a:fld>
            <a:endParaRPr lang="en-US"/>
          </a:p>
        </p:txBody>
      </p:sp>
      <p:sp>
        <p:nvSpPr>
          <p:cNvPr id="3" name="Title 2"/>
          <p:cNvSpPr>
            <a:spLocks noGrp="1"/>
          </p:cNvSpPr>
          <p:nvPr>
            <p:ph type="title"/>
          </p:nvPr>
        </p:nvSpPr>
        <p:spPr/>
        <p:txBody>
          <a:bodyPr/>
          <a:lstStyle/>
          <a:p>
            <a:r>
              <a:rPr lang="en-US" smtClean="0"/>
              <a:t>Exercise</a:t>
            </a:r>
            <a:endParaRPr lang="en-US"/>
          </a:p>
        </p:txBody>
      </p:sp>
      <p:sp>
        <p:nvSpPr>
          <p:cNvPr id="4" name="Content Placeholder 3"/>
          <p:cNvSpPr>
            <a:spLocks noGrp="1"/>
          </p:cNvSpPr>
          <p:nvPr>
            <p:ph idx="1"/>
          </p:nvPr>
        </p:nvSpPr>
        <p:spPr>
          <a:xfrm>
            <a:off x="228600" y="1865244"/>
            <a:ext cx="8690112" cy="4383156"/>
          </a:xfrm>
        </p:spPr>
        <p:txBody>
          <a:bodyPr/>
          <a:lstStyle/>
          <a:p>
            <a:r>
              <a:rPr lang="en-US" smtClean="0"/>
              <a:t>Create a table showing job titles and the average salary of each job title. However, when you compute the average, exclude the employees who belong to the department 30. Show only those job titles whose computed average salary is greater than or equal to 1100.</a:t>
            </a:r>
            <a:endParaRPr lang="en-US"/>
          </a:p>
        </p:txBody>
      </p:sp>
      <p:sp>
        <p:nvSpPr>
          <p:cNvPr id="5" name="TextBox 4"/>
          <p:cNvSpPr txBox="1"/>
          <p:nvPr/>
        </p:nvSpPr>
        <p:spPr>
          <a:xfrm>
            <a:off x="4876800" y="4403157"/>
            <a:ext cx="3886200"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Also correct:</a:t>
            </a:r>
          </a:p>
          <a:p>
            <a:r>
              <a:rPr lang="en-US" smtClean="0">
                <a:solidFill>
                  <a:srgbClr val="B610EA"/>
                </a:solidFill>
              </a:rPr>
              <a:t>SELECT </a:t>
            </a:r>
            <a:r>
              <a:rPr lang="en-US">
                <a:solidFill>
                  <a:srgbClr val="B610EA"/>
                </a:solidFill>
              </a:rPr>
              <a:t>job, AVG(sal) </a:t>
            </a:r>
            <a:endParaRPr lang="en-US" smtClean="0">
              <a:solidFill>
                <a:srgbClr val="B610EA"/>
              </a:solidFill>
            </a:endParaRPr>
          </a:p>
          <a:p>
            <a:r>
              <a:rPr lang="en-US" smtClean="0">
                <a:solidFill>
                  <a:srgbClr val="B610EA"/>
                </a:solidFill>
              </a:rPr>
              <a:t>FROM </a:t>
            </a:r>
            <a:r>
              <a:rPr lang="en-US" err="1">
                <a:solidFill>
                  <a:srgbClr val="B610EA"/>
                </a:solidFill>
              </a:rPr>
              <a:t>empT </a:t>
            </a:r>
            <a:endParaRPr lang="en-US" smtClean="0">
              <a:solidFill>
                <a:srgbClr val="B610EA"/>
              </a:solidFill>
            </a:endParaRPr>
          </a:p>
          <a:p>
            <a:r>
              <a:rPr lang="en-US" smtClean="0">
                <a:solidFill>
                  <a:srgbClr val="B610EA"/>
                </a:solidFill>
              </a:rPr>
              <a:t>WHERE </a:t>
            </a:r>
            <a:r>
              <a:rPr lang="en-US" err="1">
                <a:solidFill>
                  <a:srgbClr val="B610EA"/>
                </a:solidFill>
              </a:rPr>
              <a:t>deptno </a:t>
            </a:r>
            <a:r>
              <a:rPr lang="en-US" smtClean="0">
                <a:solidFill>
                  <a:srgbClr val="B610EA"/>
                </a:solidFill>
              </a:rPr>
              <a:t>= </a:t>
            </a:r>
            <a:r>
              <a:rPr lang="en-US">
                <a:solidFill>
                  <a:srgbClr val="B610EA"/>
                </a:solidFill>
              </a:rPr>
              <a:t>20 OR deptno = 10 </a:t>
            </a:r>
            <a:endParaRPr lang="en-US" smtClean="0">
              <a:solidFill>
                <a:srgbClr val="B610EA"/>
              </a:solidFill>
            </a:endParaRPr>
          </a:p>
          <a:p>
            <a:r>
              <a:rPr lang="en-US" smtClean="0">
                <a:solidFill>
                  <a:srgbClr val="B610EA"/>
                </a:solidFill>
              </a:rPr>
              <a:t>GROUP </a:t>
            </a:r>
            <a:r>
              <a:rPr lang="en-US">
                <a:solidFill>
                  <a:srgbClr val="B610EA"/>
                </a:solidFill>
              </a:rPr>
              <a:t>BY job </a:t>
            </a:r>
            <a:endParaRPr lang="en-US" smtClean="0">
              <a:solidFill>
                <a:srgbClr val="B610EA"/>
              </a:solidFill>
            </a:endParaRPr>
          </a:p>
          <a:p>
            <a:r>
              <a:rPr lang="en-US" smtClean="0">
                <a:solidFill>
                  <a:srgbClr val="B610EA"/>
                </a:solidFill>
              </a:rPr>
              <a:t>HAVING </a:t>
            </a:r>
            <a:r>
              <a:rPr lang="en-US">
                <a:solidFill>
                  <a:srgbClr val="B610EA"/>
                </a:solidFill>
              </a:rPr>
              <a:t>AVG(sal) &gt;= 1100;</a:t>
            </a:r>
          </a:p>
        </p:txBody>
      </p:sp>
      <p:sp>
        <p:nvSpPr>
          <p:cNvPr id="6" name="TextBox 5"/>
          <p:cNvSpPr txBox="1"/>
          <p:nvPr/>
        </p:nvSpPr>
        <p:spPr>
          <a:xfrm>
            <a:off x="381000" y="4648200"/>
            <a:ext cx="7010400"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B610EA"/>
                </a:solidFill>
              </a:rPr>
              <a:t>SELECT job, AVG(sal) </a:t>
            </a:r>
            <a:endParaRPr lang="en-US" smtClean="0">
              <a:solidFill>
                <a:srgbClr val="B610EA"/>
              </a:solidFill>
            </a:endParaRPr>
          </a:p>
          <a:p>
            <a:r>
              <a:rPr lang="en-US" smtClean="0">
                <a:solidFill>
                  <a:srgbClr val="B610EA"/>
                </a:solidFill>
              </a:rPr>
              <a:t>FROM </a:t>
            </a:r>
            <a:r>
              <a:rPr lang="en-US" err="1">
                <a:solidFill>
                  <a:srgbClr val="B610EA"/>
                </a:solidFill>
              </a:rPr>
              <a:t>empT </a:t>
            </a:r>
            <a:endParaRPr lang="en-US" smtClean="0">
              <a:solidFill>
                <a:srgbClr val="B610EA"/>
              </a:solidFill>
            </a:endParaRPr>
          </a:p>
          <a:p>
            <a:r>
              <a:rPr lang="en-US" smtClean="0">
                <a:solidFill>
                  <a:srgbClr val="B610EA"/>
                </a:solidFill>
              </a:rPr>
              <a:t>WHERE </a:t>
            </a:r>
            <a:r>
              <a:rPr lang="en-US" err="1">
                <a:solidFill>
                  <a:srgbClr val="B610EA"/>
                </a:solidFill>
              </a:rPr>
              <a:t>deptno </a:t>
            </a:r>
            <a:r>
              <a:rPr lang="en-US" smtClean="0">
                <a:solidFill>
                  <a:srgbClr val="B610EA"/>
                </a:solidFill>
              </a:rPr>
              <a:t>&lt;&gt; 30</a:t>
            </a:r>
            <a:endParaRPr lang="en-US" smtClean="0">
              <a:solidFill>
                <a:srgbClr val="B610EA"/>
              </a:solidFill>
            </a:endParaRPr>
          </a:p>
          <a:p>
            <a:r>
              <a:rPr lang="en-US" smtClean="0">
                <a:solidFill>
                  <a:srgbClr val="B610EA"/>
                </a:solidFill>
              </a:rPr>
              <a:t>GROUP </a:t>
            </a:r>
            <a:r>
              <a:rPr lang="en-US">
                <a:solidFill>
                  <a:srgbClr val="B610EA"/>
                </a:solidFill>
              </a:rPr>
              <a:t>BY job </a:t>
            </a:r>
            <a:endParaRPr lang="en-US" smtClean="0">
              <a:solidFill>
                <a:srgbClr val="B610EA"/>
              </a:solidFill>
            </a:endParaRPr>
          </a:p>
          <a:p>
            <a:r>
              <a:rPr lang="en-US" smtClean="0">
                <a:solidFill>
                  <a:srgbClr val="B610EA"/>
                </a:solidFill>
              </a:rPr>
              <a:t>HAVING </a:t>
            </a:r>
            <a:r>
              <a:rPr lang="en-US">
                <a:solidFill>
                  <a:srgbClr val="B610EA"/>
                </a:solidFill>
              </a:rPr>
              <a:t>AVG(sal) &gt;= 1100;</a:t>
            </a:r>
          </a:p>
        </p:txBody>
      </p:sp>
    </p:spTree>
    <p:extLst>
      <p:ext uri="{BB962C8B-B14F-4D97-AF65-F5344CB8AC3E}">
        <p14:creationId xmlns:p14="http://schemas.microsoft.com/office/powerpoint/2010/main" val="656453282"/>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48</a:t>
            </a:fld>
            <a:endParaRPr lang="en-US"/>
          </a:p>
        </p:txBody>
      </p:sp>
      <p:sp>
        <p:nvSpPr>
          <p:cNvPr id="3" name="Title 2"/>
          <p:cNvSpPr>
            <a:spLocks noGrp="1"/>
          </p:cNvSpPr>
          <p:nvPr>
            <p:ph type="title"/>
          </p:nvPr>
        </p:nvSpPr>
        <p:spPr/>
        <p:txBody>
          <a:bodyPr/>
          <a:lstStyle/>
          <a:p>
            <a:r>
              <a:rPr lang="en-US" smtClean="0"/>
              <a:t>Exercise</a:t>
            </a:r>
            <a:endParaRPr lang="en-US"/>
          </a:p>
        </p:txBody>
      </p:sp>
      <p:sp>
        <p:nvSpPr>
          <p:cNvPr id="4" name="Content Placeholder 3"/>
          <p:cNvSpPr>
            <a:spLocks noGrp="1"/>
          </p:cNvSpPr>
          <p:nvPr>
            <p:ph idx="1"/>
          </p:nvPr>
        </p:nvSpPr>
        <p:spPr/>
        <p:txBody>
          <a:bodyPr/>
          <a:lstStyle/>
          <a:p>
            <a:r>
              <a:rPr lang="en-US" smtClean="0"/>
              <a:t>To the contract table, add a contract #7 which has no employee in charge.</a:t>
            </a:r>
          </a:p>
          <a:p>
            <a:r>
              <a:rPr lang="en-US" smtClean="0"/>
              <a:t>Write a query that returns all contracts, showing the contract number, the employee number in charge, the job title of the employee, and the department number. </a:t>
            </a:r>
            <a:endParaRPr lang="en-US"/>
          </a:p>
        </p:txBody>
      </p:sp>
      <p:sp>
        <p:nvSpPr>
          <p:cNvPr id="5" name="TextBox 4"/>
          <p:cNvSpPr txBox="1"/>
          <p:nvPr/>
        </p:nvSpPr>
        <p:spPr>
          <a:xfrm>
            <a:off x="762000" y="4876800"/>
            <a:ext cx="70104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B610EA"/>
                </a:solidFill>
              </a:rPr>
              <a:t>SELECT contractno, empT.empno, empT.job, empT.deptno</a:t>
            </a:r>
            <a:endParaRPr lang="en-US">
              <a:solidFill>
                <a:srgbClr val="B610EA"/>
              </a:solidFill>
            </a:endParaRPr>
          </a:p>
          <a:p>
            <a:r>
              <a:rPr lang="en-US">
                <a:solidFill>
                  <a:srgbClr val="B610EA"/>
                </a:solidFill>
              </a:rPr>
              <a:t>FROM contractT</a:t>
            </a:r>
            <a:endParaRPr lang="en-US">
              <a:solidFill>
                <a:srgbClr val="B610EA"/>
              </a:solidFill>
            </a:endParaRPr>
          </a:p>
          <a:p>
            <a:r>
              <a:rPr lang="en-US">
                <a:solidFill>
                  <a:srgbClr val="B610EA"/>
                </a:solidFill>
              </a:rPr>
              <a:t>LEFT JOIN empT</a:t>
            </a:r>
            <a:endParaRPr lang="en-US">
              <a:solidFill>
                <a:srgbClr val="B610EA"/>
              </a:solidFill>
            </a:endParaRPr>
          </a:p>
          <a:p>
            <a:r>
              <a:rPr lang="en-US">
                <a:solidFill>
                  <a:srgbClr val="B610EA"/>
                </a:solidFill>
              </a:rPr>
              <a:t>ON contractT.empno=empT.empno;</a:t>
            </a:r>
          </a:p>
        </p:txBody>
      </p:sp>
    </p:spTree>
    <p:extLst>
      <p:ext uri="{BB962C8B-B14F-4D97-AF65-F5344CB8AC3E}">
        <p14:creationId xmlns:p14="http://schemas.microsoft.com/office/powerpoint/2010/main" val="1465333712"/>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rgbClr val="FFFFCC">
              <a:alpha val="54902"/>
            </a:srgb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457200" y="831415"/>
            <a:ext cx="8229600" cy="5950385"/>
          </a:xfrm>
        </p:spPr>
        <p:txBody>
          <a:bodyPr>
            <a:normAutofit fontScale="90000"/>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smtClean="0">
                <a:solidFill>
                  <a:srgbClr val="002060"/>
                </a:solidFill>
              </a:rPr>
              <a:t>Predictive Business Analytics</a:t>
            </a:r>
            <a:br>
              <a:rPr lang="en-US" altLang="en-US" sz="3600" smtClean="0"/>
            </a:br>
            <a:br>
              <a:rPr lang="en-US" altLang="en-US" sz="3600" smtClean="0"/>
            </a:br>
            <a:br>
              <a:rPr lang="en-US" altLang="en-US" sz="3600"/>
            </a:br>
            <a:r>
              <a:rPr lang="en-US" altLang="en-US" sz="3300" b="1" smtClean="0"/>
              <a:t>Lecture 3 </a:t>
            </a:r>
            <a:r>
              <a:rPr lang="en-US" sz="3300" b="1" smtClean="0"/>
              <a:t>Basics in SQL</a:t>
            </a:r>
            <a:br>
              <a:rPr lang="en-US" altLang="en-US" sz="3600" b="1" smtClean="0"/>
            </a:br>
            <a:r>
              <a:rPr lang="en-US" sz="3600"/>
              <a:t>Part </a:t>
            </a:r>
            <a:r>
              <a:rPr lang="en-US" sz="3600" smtClean="0"/>
              <a:t>1</a:t>
            </a:r>
            <a:br>
              <a:rPr lang="en-US" sz="3000">
                <a:solidFill>
                  <a:srgbClr val="FF0000"/>
                </a:solidFill>
              </a:rPr>
            </a:br>
            <a:br>
              <a:rPr lang="en-US" altLang="en-US" sz="3600" smtClean="0"/>
            </a:br>
            <a:br>
              <a:rPr lang="en-US" altLang="en-US" sz="3600"/>
            </a:br>
            <a:br>
              <a:rPr lang="en-US" altLang="en-US" sz="3600" smtClean="0"/>
            </a:br>
            <a:r>
              <a:rPr lang="en-US" altLang="en-US" sz="2700" smtClean="0">
                <a:solidFill>
                  <a:schemeClr val="accent5">
                    <a:lumMod val="75000"/>
                  </a:schemeClr>
                </a:solidFill>
              </a:rPr>
              <a:t>Prof. </a:t>
            </a:r>
            <a:r>
              <a:rPr lang="en-US" altLang="en-US" sz="2700">
                <a:solidFill>
                  <a:schemeClr val="accent5">
                    <a:lumMod val="75000"/>
                  </a:schemeClr>
                </a:solidFill>
              </a:rPr>
              <a:t>ILBIN LEE</a:t>
            </a:r>
            <a:br>
              <a:rPr lang="en-US" altLang="en-US" sz="3600"/>
            </a:br>
            <a:br>
              <a:rPr lang="en-US" altLang="en-US" sz="2700">
                <a:solidFill>
                  <a:schemeClr val="accent5">
                    <a:lumMod val="75000"/>
                  </a:schemeClr>
                </a:solidFill>
              </a:rPr>
            </a:br>
            <a:r>
              <a:rPr lang="en-US" altLang="en-US" sz="2700">
                <a:solidFill>
                  <a:schemeClr val="accent5">
                    <a:lumMod val="75000"/>
                  </a:schemeClr>
                </a:solidFill>
              </a:rPr>
              <a:t> </a:t>
            </a:r>
            <a:endParaRPr lang="en-US" altLang="en-US" sz="2700" smtClean="0">
              <a:solidFill>
                <a:schemeClr val="accent5">
                  <a:lumMod val="75000"/>
                </a:schemeClr>
              </a:solidFill>
            </a:endParaRPr>
          </a:p>
        </p:txBody>
      </p:sp>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mtClean="0"/>
              <a:t>Terminology</a:t>
            </a:r>
            <a:endParaRPr lang="en-US"/>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z="2800" b="1" smtClean="0"/>
              <a:t>Population</a:t>
            </a:r>
            <a:r>
              <a:rPr lang="en-US" sz="2800" smtClean="0"/>
              <a:t>:</a:t>
            </a:r>
            <a:r>
              <a:rPr lang="en-US" sz="2800" b="1" smtClean="0"/>
              <a:t> </a:t>
            </a:r>
            <a:r>
              <a:rPr lang="en-US" sz="2800" smtClean="0"/>
              <a:t>All elements </a:t>
            </a:r>
            <a:r>
              <a:rPr lang="en-US" sz="2800"/>
              <a:t>of </a:t>
            </a:r>
            <a:r>
              <a:rPr lang="en-US" sz="2800" smtClean="0"/>
              <a:t>interest</a:t>
            </a:r>
          </a:p>
          <a:p>
            <a:pPr marL="937260" lvl="1" indent="-342900">
              <a:lnSpc>
                <a:spcPct val="100000"/>
              </a:lnSpc>
            </a:pPr>
            <a:r>
              <a:rPr lang="en-US" sz="2400" smtClean="0"/>
              <a:t>Examples: </a:t>
            </a:r>
          </a:p>
          <a:p>
            <a:pPr marL="1211580" lvl="2" indent="-342900">
              <a:lnSpc>
                <a:spcPct val="100000"/>
              </a:lnSpc>
            </a:pPr>
            <a:r>
              <a:rPr lang="en-US" sz="2400" smtClean="0"/>
              <a:t>All stocks traded in a stock market</a:t>
            </a:r>
          </a:p>
          <a:p>
            <a:pPr marL="1211580" lvl="2" indent="-342900">
              <a:lnSpc>
                <a:spcPct val="100000"/>
              </a:lnSpc>
            </a:pPr>
            <a:r>
              <a:rPr lang="en-US" sz="2400" smtClean="0"/>
              <a:t>Everyone enrolled in the Alberta Health Care Insurance Plan</a:t>
            </a:r>
            <a:endParaRPr lang="en-US" sz="2400"/>
          </a:p>
          <a:p>
            <a:pPr marL="342900" indent="-342900">
              <a:lnSpc>
                <a:spcPct val="100000"/>
              </a:lnSpc>
              <a:buFont typeface="Arial" pitchFamily="34" charset="0"/>
              <a:buChar char="•"/>
            </a:pPr>
            <a:r>
              <a:rPr lang="en-US" sz="2800" b="1" smtClean="0"/>
              <a:t>Sample</a:t>
            </a:r>
            <a:r>
              <a:rPr lang="en-US" sz="2800" smtClean="0"/>
              <a:t>: Subset </a:t>
            </a:r>
            <a:r>
              <a:rPr lang="en-US" sz="2800"/>
              <a:t>of the </a:t>
            </a:r>
            <a:r>
              <a:rPr lang="en-US" sz="2800" smtClean="0"/>
              <a:t>population</a:t>
            </a:r>
            <a:endParaRPr lang="en-US" sz="2800"/>
          </a:p>
          <a:p>
            <a:pPr marL="937260" lvl="1" indent="-342900">
              <a:lnSpc>
                <a:spcPct val="100000"/>
              </a:lnSpc>
            </a:pPr>
            <a:r>
              <a:rPr lang="en-US" sz="2400" smtClean="0"/>
              <a:t>Examples: The Dow Jones Index, medical trial</a:t>
            </a:r>
          </a:p>
          <a:p>
            <a:pPr marL="937260" lvl="1" indent="-342900">
              <a:lnSpc>
                <a:spcPct val="100000"/>
              </a:lnSpc>
            </a:pPr>
            <a:r>
              <a:rPr lang="en-US" sz="2400" b="1" smtClean="0"/>
              <a:t>Random sampling</a:t>
            </a:r>
            <a:r>
              <a:rPr lang="en-US" sz="2400" smtClean="0"/>
              <a:t> - A sampling method to gather a representative sample of </a:t>
            </a:r>
            <a:r>
              <a:rPr lang="en-US" sz="2400"/>
              <a:t>the population </a:t>
            </a:r>
            <a:r>
              <a:rPr lang="en-US" sz="2400" smtClean="0"/>
              <a:t>data</a:t>
            </a:r>
            <a:endParaRPr lang="en-US" sz="2400"/>
          </a:p>
          <a:p>
            <a:pPr marL="342900" indent="-342900">
              <a:buFont typeface="Arial" pitchFamily="34" charset="0"/>
              <a:buChar char="•"/>
            </a:pPr>
            <a:endParaRPr lang="en-US" sz="2000"/>
          </a:p>
          <a:p>
            <a:pPr marL="342900" indent="-342900">
              <a:buFont typeface="Arial" pitchFamily="34" charset="0"/>
              <a:buChar char="•"/>
            </a:pPr>
            <a:endParaRPr lang="en-US" sz="2000" smtClean="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5</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3985554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914400" y="1905000"/>
            <a:ext cx="7620000" cy="4764156"/>
          </a:xfrm>
          <a:prstGeom prst="rect">
            <a:avLst/>
          </a:prstGeom>
          <a:ln>
            <a:noFill/>
          </a:ln>
        </p:spPr>
        <p:txBody>
          <a:bodyPr/>
          <a:lstStyle/>
          <a:p>
            <a:pPr marL="457200" indent="-457200">
              <a:lnSpc>
                <a:spcPct val="100000"/>
              </a:lnSpc>
              <a:buFont typeface="+mj-lt"/>
              <a:buAutoNum type="arabicPeriod"/>
            </a:pPr>
            <a:r>
              <a:rPr lang="en-US" smtClean="0">
                <a:solidFill>
                  <a:srgbClr val="002060"/>
                </a:solidFill>
              </a:rPr>
              <a:t>Basic SELECT Statement</a:t>
            </a:r>
            <a:br>
              <a:rPr lang="en-US" smtClean="0">
                <a:solidFill>
                  <a:srgbClr val="002060"/>
                </a:solidFill>
              </a:rPr>
            </a:br>
            <a:r>
              <a:rPr lang="en-US" sz="2200" smtClean="0">
                <a:solidFill>
                  <a:srgbClr val="0070C0"/>
                </a:solidFill>
              </a:rPr>
              <a:t>1.1 Terms</a:t>
            </a:r>
            <a:br>
              <a:rPr lang="en-US" sz="2200" smtClean="0">
                <a:solidFill>
                  <a:srgbClr val="0070C0"/>
                </a:solidFill>
              </a:rPr>
            </a:br>
            <a:r>
              <a:rPr lang="en-US" sz="2200" smtClean="0">
                <a:solidFill>
                  <a:srgbClr val="0070C0"/>
                </a:solidFill>
              </a:rPr>
              <a:t>1.2 Some Guidelines</a:t>
            </a:r>
            <a:br>
              <a:rPr lang="en-US" sz="2200" smtClean="0">
                <a:solidFill>
                  <a:srgbClr val="0070C0"/>
                </a:solidFill>
              </a:rPr>
            </a:br>
            <a:r>
              <a:rPr lang="en-US" sz="2200" smtClean="0">
                <a:solidFill>
                  <a:srgbClr val="0070C0"/>
                </a:solidFill>
              </a:rPr>
              <a:t>1.3 Selecting All Columns</a:t>
            </a:r>
            <a:br>
              <a:rPr lang="en-US" sz="2200" smtClean="0">
                <a:solidFill>
                  <a:srgbClr val="0070C0"/>
                </a:solidFill>
              </a:rPr>
            </a:br>
            <a:r>
              <a:rPr lang="en-US" sz="2200" smtClean="0">
                <a:solidFill>
                  <a:srgbClr val="0070C0"/>
                </a:solidFill>
              </a:rPr>
              <a:t>1.4  Selecting Specific Columns</a:t>
            </a:r>
            <a:br>
              <a:rPr lang="en-US" sz="2200" smtClean="0">
                <a:solidFill>
                  <a:srgbClr val="0070C0"/>
                </a:solidFill>
              </a:rPr>
            </a:br>
            <a:r>
              <a:rPr lang="en-US" sz="2200" smtClean="0">
                <a:solidFill>
                  <a:srgbClr val="0070C0"/>
                </a:solidFill>
              </a:rPr>
              <a:t>1.5  Column Heading Defaults</a:t>
            </a:r>
          </a:p>
          <a:p>
            <a:pPr marL="457200" indent="-457200">
              <a:lnSpc>
                <a:spcPct val="100000"/>
              </a:lnSpc>
              <a:buFont typeface="+mj-lt"/>
              <a:buAutoNum type="arabicPeriod"/>
            </a:pPr>
            <a:r>
              <a:rPr lang="en-US" smtClean="0">
                <a:solidFill>
                  <a:srgbClr val="002060"/>
                </a:solidFill>
              </a:rPr>
              <a:t>Arithmetic Expressions</a:t>
            </a:r>
            <a:br>
              <a:rPr lang="en-US" smtClean="0">
                <a:solidFill>
                  <a:srgbClr val="002060"/>
                </a:solidFill>
              </a:rPr>
            </a:br>
            <a:r>
              <a:rPr lang="en-US" sz="2200" smtClean="0">
                <a:solidFill>
                  <a:srgbClr val="0070C0"/>
                </a:solidFill>
              </a:rPr>
              <a:t>2.1 Defining </a:t>
            </a:r>
            <a:r>
              <a:rPr lang="en-US" sz="2200">
                <a:solidFill>
                  <a:srgbClr val="0070C0"/>
                </a:solidFill>
              </a:rPr>
              <a:t>a Column Alias</a:t>
            </a:r>
            <a:br>
              <a:rPr lang="en-US" sz="2200">
                <a:solidFill>
                  <a:srgbClr val="0070C0"/>
                </a:solidFill>
              </a:rPr>
            </a:br>
            <a:r>
              <a:rPr lang="en-US" sz="2200" smtClean="0">
                <a:solidFill>
                  <a:srgbClr val="0070C0"/>
                </a:solidFill>
              </a:rPr>
              <a:t>2.2 Arithmetic </a:t>
            </a:r>
            <a:r>
              <a:rPr lang="en-US" sz="2200">
                <a:solidFill>
                  <a:srgbClr val="0070C0"/>
                </a:solidFill>
              </a:rPr>
              <a:t>Operator Precedence</a:t>
            </a:r>
            <a:br>
              <a:rPr lang="en-US" sz="2200">
                <a:solidFill>
                  <a:srgbClr val="0070C0"/>
                </a:solidFill>
              </a:rPr>
            </a:br>
            <a:r>
              <a:rPr lang="en-US" sz="2200" smtClean="0">
                <a:solidFill>
                  <a:srgbClr val="0070C0"/>
                </a:solidFill>
              </a:rPr>
              <a:t>2.3 Defining </a:t>
            </a:r>
            <a:r>
              <a:rPr lang="en-US" sz="2200">
                <a:solidFill>
                  <a:srgbClr val="0070C0"/>
                </a:solidFill>
              </a:rPr>
              <a:t>a Null </a:t>
            </a:r>
            <a:r>
              <a:rPr lang="en-US" sz="2200" smtClean="0">
                <a:solidFill>
                  <a:srgbClr val="0070C0"/>
                </a:solidFill>
              </a:rPr>
              <a:t>Value</a:t>
            </a:r>
            <a:endParaRPr lang="en-US" sz="2200">
              <a:solidFill>
                <a:srgbClr val="0070C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a:p>
        </p:txBody>
      </p:sp>
    </p:spTree>
    <p:extLst>
      <p:ext uri="{BB962C8B-B14F-4D97-AF65-F5344CB8AC3E}">
        <p14:creationId xmlns:p14="http://schemas.microsoft.com/office/powerpoint/2010/main" val="3901055452"/>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914400" y="1905000"/>
            <a:ext cx="7620000" cy="4764156"/>
          </a:xfrm>
          <a:prstGeom prst="rect">
            <a:avLst/>
          </a:prstGeom>
          <a:ln>
            <a:noFill/>
          </a:ln>
        </p:spPr>
        <p:txBody>
          <a:bodyPr/>
          <a:lstStyle/>
          <a:p>
            <a:pPr marL="457200" indent="-457200">
              <a:buFont typeface="+mj-lt"/>
              <a:buAutoNum type="arabicPeriod" startAt="3"/>
            </a:pPr>
            <a:r>
              <a:rPr lang="en-US" smtClean="0">
                <a:solidFill>
                  <a:srgbClr val="002060"/>
                </a:solidFill>
              </a:rPr>
              <a:t>Concatenation Operator </a:t>
            </a:r>
            <a:r>
              <a:rPr lang="en-US" smtClean="0">
                <a:solidFill>
                  <a:srgbClr val="B610EA"/>
                </a:solidFill>
              </a:rPr>
              <a:t>&amp;</a:t>
            </a:r>
            <a:br>
              <a:rPr lang="en-US" smtClean="0">
                <a:solidFill>
                  <a:srgbClr val="002060"/>
                </a:solidFill>
              </a:rPr>
            </a:br>
            <a:r>
              <a:rPr lang="en-US" sz="2200" smtClean="0">
                <a:solidFill>
                  <a:srgbClr val="0070C0"/>
                </a:solidFill>
              </a:rPr>
              <a:t>3.1 Literal Character Strings</a:t>
            </a:r>
          </a:p>
          <a:p>
            <a:pPr marL="457200" indent="-457200">
              <a:buFont typeface="+mj-lt"/>
              <a:buAutoNum type="arabicPeriod" startAt="3"/>
            </a:pPr>
            <a:r>
              <a:rPr lang="en-US" smtClean="0">
                <a:solidFill>
                  <a:srgbClr val="002060"/>
                </a:solidFill>
              </a:rPr>
              <a:t>Eliminating Duplicate Rows</a:t>
            </a:r>
          </a:p>
          <a:p>
            <a:pPr marL="457200" indent="-457200">
              <a:buFont typeface="+mj-lt"/>
              <a:buAutoNum type="arabicPeriod" startAt="3"/>
            </a:pPr>
            <a:r>
              <a:rPr lang="en-US" smtClean="0">
                <a:solidFill>
                  <a:srgbClr val="002060"/>
                </a:solidFill>
              </a:rPr>
              <a:t>WHERE Clause</a:t>
            </a:r>
            <a:br>
              <a:rPr lang="en-US" smtClean="0">
                <a:solidFill>
                  <a:srgbClr val="002060"/>
                </a:solidFill>
              </a:rPr>
            </a:br>
            <a:r>
              <a:rPr lang="en-US" sz="2200" smtClean="0">
                <a:solidFill>
                  <a:srgbClr val="0070C0"/>
                </a:solidFill>
              </a:rPr>
              <a:t>5.1 Relational </a:t>
            </a:r>
            <a:r>
              <a:rPr lang="en-US" sz="2200">
                <a:solidFill>
                  <a:srgbClr val="0070C0"/>
                </a:solidFill>
              </a:rPr>
              <a:t>Operators</a:t>
            </a:r>
            <a:br>
              <a:rPr lang="en-US" sz="2200">
                <a:solidFill>
                  <a:srgbClr val="0070C0"/>
                </a:solidFill>
              </a:rPr>
            </a:br>
            <a:r>
              <a:rPr lang="en-US" sz="2200" smtClean="0">
                <a:solidFill>
                  <a:srgbClr val="0070C0"/>
                </a:solidFill>
              </a:rPr>
              <a:t>5.2 Logical </a:t>
            </a:r>
            <a:r>
              <a:rPr lang="en-US" sz="2200">
                <a:solidFill>
                  <a:srgbClr val="0070C0"/>
                </a:solidFill>
              </a:rPr>
              <a:t>Operators</a:t>
            </a:r>
            <a:br>
              <a:rPr lang="en-US" sz="2200">
                <a:solidFill>
                  <a:srgbClr val="0070C0"/>
                </a:solidFill>
              </a:rPr>
            </a:br>
            <a:r>
              <a:rPr lang="en-US" sz="2200" smtClean="0">
                <a:solidFill>
                  <a:srgbClr val="0070C0"/>
                </a:solidFill>
              </a:rPr>
              <a:t>5.3 Aggregate </a:t>
            </a:r>
            <a:r>
              <a:rPr lang="en-US" sz="2200">
                <a:solidFill>
                  <a:srgbClr val="0070C0"/>
                </a:solidFill>
              </a:rPr>
              <a:t>Functions</a:t>
            </a:r>
          </a:p>
          <a:p>
            <a:pPr marL="457200" indent="-457200">
              <a:buFont typeface="+mj-lt"/>
              <a:buAutoNum type="arabicPeriod" startAt="3"/>
            </a:pPr>
            <a:endParaRPr lang="en-US" smtClean="0">
              <a:solidFill>
                <a:srgbClr val="0070C0"/>
              </a:solidFill>
            </a:endParaRPr>
          </a:p>
          <a:p>
            <a:pPr marL="450850">
              <a:spcBef>
                <a:spcPct val="0"/>
              </a:spcBef>
              <a:spcAft>
                <a:spcPct val="0"/>
              </a:spcAft>
            </a:pPr>
            <a:endParaRPr lang="en-US" smtClean="0">
              <a:solidFill>
                <a:srgbClr val="0070C0"/>
              </a:solidFill>
            </a:endParaRPr>
          </a:p>
          <a:p>
            <a:pPr>
              <a:buClr>
                <a:srgbClr val="009E47"/>
              </a:buClr>
            </a:pPr>
            <a:endParaRPr lang="en-US"/>
          </a:p>
          <a:p>
            <a:pPr>
              <a:buClr>
                <a:srgbClr val="009E47"/>
              </a:buClr>
            </a:pPr>
            <a:endParaRPr lang="en-US" smtClean="0"/>
          </a:p>
        </p:txBody>
      </p:sp>
      <p:sp>
        <p:nvSpPr>
          <p:cNvPr id="5" name="Slide Number Placeholder 4"/>
          <p:cNvSpPr>
            <a:spLocks noGrp="1"/>
          </p:cNvSpPr>
          <p:nvPr>
            <p:ph type="sldNum" sz="quarter" idx="12"/>
          </p:nvPr>
        </p:nvSpPr>
        <p:spPr/>
        <p:txBody>
          <a:bodyPr/>
          <a:lstStyle/>
          <a:p>
            <a:fld id="{4556B232-9F89-4083-B3BB-DDC8E5903F80}" type="slidenum">
              <a:rPr lang="en-US" smtClean="0"/>
              <a:t>51</a:t>
            </a:fld>
            <a:endParaRPr lang="en-US"/>
          </a:p>
        </p:txBody>
      </p:sp>
    </p:spTree>
    <p:extLst>
      <p:ext uri="{BB962C8B-B14F-4D97-AF65-F5344CB8AC3E}">
        <p14:creationId xmlns:p14="http://schemas.microsoft.com/office/powerpoint/2010/main" val="3370697415"/>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52</a:t>
            </a:fld>
            <a:endParaRPr lang="en-US"/>
          </a:p>
        </p:txBody>
      </p:sp>
      <p:sp>
        <p:nvSpPr>
          <p:cNvPr id="3" name="Title 2"/>
          <p:cNvSpPr>
            <a:spLocks noGrp="1"/>
          </p:cNvSpPr>
          <p:nvPr>
            <p:ph type="title"/>
          </p:nvPr>
        </p:nvSpPr>
        <p:spPr/>
        <p:txBody>
          <a:bodyPr/>
          <a:lstStyle/>
          <a:p>
            <a:r>
              <a:rPr lang="en-US" b="1"/>
              <a:t>Structured Query </a:t>
            </a:r>
            <a:r>
              <a:rPr lang="en-US" b="1" smtClean="0"/>
              <a:t>Language (SQL)</a:t>
            </a:r>
            <a:endParaRPr lang="en-US"/>
          </a:p>
        </p:txBody>
      </p:sp>
      <p:sp>
        <p:nvSpPr>
          <p:cNvPr id="4" name="Content Placeholder 3"/>
          <p:cNvSpPr>
            <a:spLocks noGrp="1"/>
          </p:cNvSpPr>
          <p:nvPr>
            <p:ph idx="1"/>
          </p:nvPr>
        </p:nvSpPr>
        <p:spPr/>
        <p:txBody>
          <a:bodyPr/>
          <a:lstStyle/>
          <a:p>
            <a:pPr marL="342900" indent="-342900">
              <a:buFont typeface="Arial" pitchFamily="34" charset="0"/>
              <a:buChar char="•"/>
            </a:pPr>
            <a:r>
              <a:rPr lang="en-US"/>
              <a:t>SQL is a standard language for storing, manipulating and retrieving data in </a:t>
            </a:r>
            <a:r>
              <a:rPr lang="en-US" smtClean="0"/>
              <a:t>database</a:t>
            </a:r>
          </a:p>
          <a:p>
            <a:pPr marL="342900" indent="-342900">
              <a:buFont typeface="Arial" pitchFamily="34" charset="0"/>
              <a:buChar char="•"/>
            </a:pPr>
            <a:r>
              <a:rPr lang="en-US"/>
              <a:t>MySQL, SQL Server, MS Access, Oracle, … </a:t>
            </a:r>
            <a:endParaRPr lang="en-US" smtClean="0"/>
          </a:p>
          <a:p>
            <a:pPr marL="342900" indent="-342900">
              <a:buFont typeface="Arial" pitchFamily="34" charset="0"/>
              <a:buChar char="•"/>
            </a:pPr>
            <a:r>
              <a:rPr lang="en-US"/>
              <a:t>SQL became a standard of the International Organization for Standardization (ISO) in </a:t>
            </a:r>
            <a:r>
              <a:rPr lang="en-US" smtClean="0"/>
              <a:t>1987</a:t>
            </a:r>
          </a:p>
          <a:p>
            <a:pPr marL="342900" indent="-342900">
              <a:buFont typeface="Arial" pitchFamily="34" charset="0"/>
              <a:buChar char="•"/>
            </a:pPr>
            <a:r>
              <a:rPr lang="en-US"/>
              <a:t>Despite the existence of such </a:t>
            </a:r>
            <a:r>
              <a:rPr lang="en-US" smtClean="0"/>
              <a:t>standards, there are some differences in SQL syntax </a:t>
            </a:r>
            <a:r>
              <a:rPr lang="en-US"/>
              <a:t>among different database </a:t>
            </a:r>
            <a:r>
              <a:rPr lang="en-US" smtClean="0"/>
              <a:t>systems</a:t>
            </a:r>
            <a:endParaRPr lang="en-US"/>
          </a:p>
        </p:txBody>
      </p:sp>
    </p:spTree>
    <p:extLst>
      <p:ext uri="{BB962C8B-B14F-4D97-AF65-F5344CB8AC3E}">
        <p14:creationId xmlns:p14="http://schemas.microsoft.com/office/powerpoint/2010/main" val="2915749852"/>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 Basic SELECT Statement</a:t>
            </a:r>
          </a:p>
        </p:txBody>
      </p:sp>
      <p:sp>
        <p:nvSpPr>
          <p:cNvPr id="7" name="Rectangle 3"/>
          <p:cNvSpPr txBox="1">
            <a:spLocks noChangeArrowheads="1"/>
          </p:cNvSpPr>
          <p:nvPr/>
        </p:nvSpPr>
        <p:spPr>
          <a:xfrm>
            <a:off x="693516" y="1752600"/>
            <a:ext cx="8077200" cy="23622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altLang="zh-CN" b="1" smtClean="0">
                <a:solidFill>
                  <a:srgbClr val="CC0066"/>
                </a:solidFill>
              </a:rPr>
              <a:t>In its simplest form, a SELECT statement must include:</a:t>
            </a:r>
            <a:endParaRPr lang="en-US" b="1" smtClean="0">
              <a:solidFill>
                <a:srgbClr val="CC0066"/>
              </a:solidFill>
            </a:endParaRPr>
          </a:p>
          <a:p>
            <a:pPr>
              <a:lnSpc>
                <a:spcPct val="100000"/>
              </a:lnSpc>
              <a:defRPr/>
            </a:pPr>
            <a:r>
              <a:rPr lang="en-US" smtClean="0">
                <a:solidFill>
                  <a:srgbClr val="002060"/>
                </a:solidFill>
              </a:rPr>
              <a:t>A </a:t>
            </a:r>
            <a:r>
              <a:rPr lang="en-US" b="1" smtClean="0">
                <a:solidFill>
                  <a:srgbClr val="0070C0"/>
                </a:solidFill>
              </a:rPr>
              <a:t>SELECT</a:t>
            </a:r>
            <a:r>
              <a:rPr lang="en-US" smtClean="0">
                <a:solidFill>
                  <a:srgbClr val="002060"/>
                </a:solidFill>
              </a:rPr>
              <a:t> clause, which specifies the columns to be displayed.</a:t>
            </a:r>
          </a:p>
          <a:p>
            <a:pPr>
              <a:lnSpc>
                <a:spcPct val="100000"/>
              </a:lnSpc>
              <a:defRPr/>
            </a:pPr>
            <a:r>
              <a:rPr lang="en-US" smtClean="0">
                <a:solidFill>
                  <a:srgbClr val="002060"/>
                </a:solidFill>
              </a:rPr>
              <a:t>A </a:t>
            </a:r>
            <a:r>
              <a:rPr lang="en-US" b="1">
                <a:solidFill>
                  <a:srgbClr val="0070C0"/>
                </a:solidFill>
              </a:rPr>
              <a:t>FROM</a:t>
            </a:r>
            <a:r>
              <a:rPr lang="en-US" smtClean="0">
                <a:solidFill>
                  <a:srgbClr val="002060"/>
                </a:solidFill>
              </a:rPr>
              <a:t> clause, which specifies the table containing the columns listed in the SELECT clause.</a:t>
            </a:r>
          </a:p>
        </p:txBody>
      </p:sp>
      <p:sp>
        <p:nvSpPr>
          <p:cNvPr id="2" name="Rectangle 1"/>
          <p:cNvSpPr/>
          <p:nvPr/>
        </p:nvSpPr>
        <p:spPr>
          <a:xfrm>
            <a:off x="712051" y="5029200"/>
            <a:ext cx="6951903" cy="83099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0850" indent="-450850">
              <a:lnSpc>
                <a:spcPct val="100000"/>
              </a:lnSpc>
              <a:spcBef>
                <a:spcPct val="0"/>
              </a:spcBef>
              <a:spcAft>
                <a:spcPct val="0"/>
              </a:spcAft>
            </a:pPr>
            <a:r>
              <a:rPr lang="en-US" sz="2400" b="1">
                <a:solidFill>
                  <a:srgbClr val="7030A0"/>
                </a:solidFill>
                <a:latin typeface="Calibri" pitchFamily="34" charset="0"/>
                <a:cs typeface="Calibri" pitchFamily="34" charset="0"/>
              </a:rPr>
              <a:t>Data file</a:t>
            </a:r>
            <a:r>
              <a:rPr lang="en-US" sz="2400" b="1" smtClean="0">
                <a:solidFill>
                  <a:srgbClr val="7030A0"/>
                </a:solidFill>
                <a:latin typeface="Calibri" pitchFamily="34" charset="0"/>
                <a:cs typeface="Calibri" pitchFamily="34" charset="0"/>
              </a:rPr>
              <a:t>: </a:t>
            </a:r>
            <a:r>
              <a:rPr lang="en-US" sz="2400" i="1" smtClean="0">
                <a:solidFill>
                  <a:srgbClr val="7030A0"/>
                </a:solidFill>
                <a:latin typeface="Calibri" pitchFamily="34" charset="0"/>
                <a:cs typeface="Calibri" pitchFamily="34" charset="0"/>
              </a:rPr>
              <a:t>Employee Data.accdb</a:t>
            </a:r>
          </a:p>
          <a:p>
            <a:pPr marL="450850" indent="-450850">
              <a:lnSpc>
                <a:spcPct val="100000"/>
              </a:lnSpc>
              <a:spcBef>
                <a:spcPct val="0"/>
              </a:spcBef>
              <a:spcAft>
                <a:spcPct val="0"/>
              </a:spcAft>
            </a:pPr>
            <a:r>
              <a:rPr lang="en-US" sz="2400" i="1">
                <a:solidFill>
                  <a:srgbClr val="7030A0"/>
                </a:solidFill>
                <a:latin typeface="Calibri" pitchFamily="34" charset="0"/>
                <a:cs typeface="Calibri" pitchFamily="34" charset="0"/>
              </a:rPr>
              <a:t> </a:t>
            </a:r>
            <a:r>
              <a:rPr lang="en-US" sz="2400" i="1" smtClean="0">
                <a:solidFill>
                  <a:srgbClr val="7030A0"/>
                </a:solidFill>
                <a:latin typeface="Calibri" pitchFamily="34" charset="0"/>
                <a:cs typeface="Calibri" pitchFamily="34" charset="0"/>
              </a:rPr>
              <a:t>                 </a:t>
            </a:r>
            <a:r>
              <a:rPr lang="en-US" sz="2400" smtClean="0">
                <a:solidFill>
                  <a:srgbClr val="0070C0"/>
                </a:solidFill>
                <a:latin typeface="Calibri" pitchFamily="34" charset="0"/>
                <a:cs typeface="Calibri" pitchFamily="34" charset="0"/>
              </a:rPr>
              <a:t>This database contains one table only: </a:t>
            </a:r>
            <a:r>
              <a:rPr lang="en-US" sz="2400" i="1" err="1" smtClean="0">
                <a:solidFill>
                  <a:srgbClr val="7030A0"/>
                </a:solidFill>
                <a:latin typeface="Calibri" pitchFamily="34" charset="0"/>
                <a:cs typeface="Calibri" pitchFamily="34" charset="0"/>
              </a:rPr>
              <a:t>empT</a:t>
            </a:r>
            <a:endParaRPr lang="en-US" sz="2400" i="1">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249916340"/>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54</a:t>
            </a:fld>
            <a:endParaRPr lang="en-US"/>
          </a:p>
        </p:txBody>
      </p:sp>
      <p:sp>
        <p:nvSpPr>
          <p:cNvPr id="3" name="Title 2"/>
          <p:cNvSpPr>
            <a:spLocks noGrp="1"/>
          </p:cNvSpPr>
          <p:nvPr>
            <p:ph type="title"/>
          </p:nvPr>
        </p:nvSpPr>
        <p:spPr>
          <a:xfrm>
            <a:off x="228600" y="546652"/>
            <a:ext cx="8690112" cy="824948"/>
          </a:xfrm>
        </p:spPr>
        <p:txBody>
          <a:bodyPr/>
          <a:lstStyle/>
          <a:p>
            <a:r>
              <a:rPr lang="en-US" smtClean="0"/>
              <a:t>Basic Interface for Query</a:t>
            </a:r>
            <a:endParaRPr lang="en-US"/>
          </a:p>
        </p:txBody>
      </p:sp>
      <p:sp>
        <p:nvSpPr>
          <p:cNvPr id="4" name="Content Placeholder 3"/>
          <p:cNvSpPr>
            <a:spLocks noGrp="1"/>
          </p:cNvSpPr>
          <p:nvPr>
            <p:ph idx="1"/>
          </p:nvPr>
        </p:nvSpPr>
        <p:spPr>
          <a:xfrm>
            <a:off x="228600" y="1524000"/>
            <a:ext cx="3657600" cy="4669535"/>
          </a:xfrm>
        </p:spPr>
        <p:txBody>
          <a:bodyPr/>
          <a:lstStyle/>
          <a:p>
            <a:r>
              <a:rPr lang="en-US" smtClean="0"/>
              <a:t>To create a new query, select </a:t>
            </a:r>
            <a:r>
              <a:rPr lang="en-US" smtClean="0">
                <a:solidFill>
                  <a:srgbClr val="7030A0"/>
                </a:solidFill>
              </a:rPr>
              <a:t>Query Design </a:t>
            </a:r>
            <a:r>
              <a:rPr lang="en-US" smtClean="0">
                <a:solidFill>
                  <a:schemeClr val="tx1"/>
                </a:solidFill>
              </a:rPr>
              <a:t>in</a:t>
            </a:r>
            <a:r>
              <a:rPr lang="en-US" smtClean="0">
                <a:solidFill>
                  <a:srgbClr val="7030A0"/>
                </a:solidFill>
              </a:rPr>
              <a:t> Create </a:t>
            </a:r>
            <a:r>
              <a:rPr lang="en-US" smtClean="0">
                <a:solidFill>
                  <a:schemeClr val="tx1"/>
                </a:solidFill>
              </a:rPr>
              <a:t>tab</a:t>
            </a:r>
          </a:p>
          <a:p>
            <a:endParaRPr lang="en-US" sz="1000">
              <a:solidFill>
                <a:srgbClr val="7030A0"/>
              </a:solidFill>
            </a:endParaRPr>
          </a:p>
          <a:p>
            <a:r>
              <a:rPr lang="en-US" smtClean="0">
                <a:solidFill>
                  <a:schemeClr val="tx1"/>
                </a:solidFill>
              </a:rPr>
              <a:t>To change the view of a query, right click on the title and choose a view you want</a:t>
            </a:r>
          </a:p>
          <a:p>
            <a:endParaRPr lang="en-US">
              <a:solidFill>
                <a:srgbClr val="7030A0"/>
              </a:solidFill>
            </a:endParaRPr>
          </a:p>
          <a:p>
            <a:endParaRPr lang="en-US" smtClean="0">
              <a:solidFill>
                <a:srgbClr val="7030A0"/>
              </a:solidFill>
            </a:endParaRPr>
          </a:p>
          <a:p>
            <a:endParaRPr lang="en-US">
              <a:solidFill>
                <a:srgbClr val="7030A0"/>
              </a:solidFill>
            </a:endParaRPr>
          </a:p>
          <a:p>
            <a:endParaRPr lang="en-US" smtClean="0">
              <a:solidFill>
                <a:srgbClr val="7030A0"/>
              </a:solidFill>
            </a:endParaRPr>
          </a:p>
          <a:p>
            <a:endParaRPr lang="en-US">
              <a:solidFill>
                <a:srgbClr val="7030A0"/>
              </a:solidFill>
            </a:endParaRPr>
          </a:p>
        </p:txBody>
      </p:sp>
      <p:pic>
        <p:nvPicPr>
          <p:cNvPr id="5" name="Picture 4"/>
          <p:cNvPicPr>
            <a:picLocks noChangeAspect="1"/>
          </p:cNvPicPr>
          <p:nvPr/>
        </p:nvPicPr>
        <p:blipFill>
          <a:blip r:embed="rId2"/>
          <a:stretch>
            <a:fillRect/>
          </a:stretch>
        </p:blipFill>
        <p:spPr>
          <a:xfrm>
            <a:off x="4048125" y="1482985"/>
            <a:ext cx="4257675" cy="2210550"/>
          </a:xfrm>
          <a:prstGeom prst="rect">
            <a:avLst/>
          </a:prstGeom>
        </p:spPr>
      </p:pic>
      <p:pic>
        <p:nvPicPr>
          <p:cNvPr id="6" name="Picture 5"/>
          <p:cNvPicPr>
            <a:picLocks noChangeAspect="1"/>
          </p:cNvPicPr>
          <p:nvPr/>
        </p:nvPicPr>
        <p:blipFill>
          <a:blip r:embed="rId3"/>
          <a:stretch>
            <a:fillRect/>
          </a:stretch>
        </p:blipFill>
        <p:spPr>
          <a:xfrm>
            <a:off x="4048125" y="3858767"/>
            <a:ext cx="2276475" cy="1978507"/>
          </a:xfrm>
          <a:prstGeom prst="rect">
            <a:avLst/>
          </a:prstGeom>
        </p:spPr>
      </p:pic>
    </p:spTree>
    <p:extLst>
      <p:ext uri="{BB962C8B-B14F-4D97-AF65-F5344CB8AC3E}">
        <p14:creationId xmlns:p14="http://schemas.microsoft.com/office/powerpoint/2010/main" val="3153941134"/>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l="13329" t="18354" r="64684" b="71519"/>
          <a:stretch>
            <a:fillRect/>
          </a:stretch>
        </p:blipFill>
        <p:spPr bwMode="auto">
          <a:xfrm>
            <a:off x="533399" y="1600200"/>
            <a:ext cx="5875049" cy="1522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 Basic SELECT Statement</a:t>
            </a:r>
          </a:p>
        </p:txBody>
      </p:sp>
      <p:sp>
        <p:nvSpPr>
          <p:cNvPr id="7" name="Rectangle 3"/>
          <p:cNvSpPr txBox="1">
            <a:spLocks noChangeArrowheads="1"/>
          </p:cNvSpPr>
          <p:nvPr/>
        </p:nvSpPr>
        <p:spPr>
          <a:xfrm>
            <a:off x="533400" y="3808070"/>
            <a:ext cx="5029200" cy="2745129"/>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b="1" smtClean="0">
                <a:solidFill>
                  <a:srgbClr val="B610EA"/>
                </a:solidFill>
              </a:rPr>
              <a:t>SELECT</a:t>
            </a:r>
            <a:r>
              <a:rPr lang="en-US" smtClean="0">
                <a:solidFill>
                  <a:srgbClr val="B610EA"/>
                </a:solidFill>
              </a:rPr>
              <a:t> the columns of “empno” and “ename”</a:t>
            </a:r>
            <a:br>
              <a:rPr lang="en-US" smtClean="0">
                <a:solidFill>
                  <a:srgbClr val="B610EA"/>
                </a:solidFill>
              </a:rPr>
            </a:br>
            <a:r>
              <a:rPr lang="en-US" b="1" smtClean="0">
                <a:solidFill>
                  <a:srgbClr val="B610EA"/>
                </a:solidFill>
              </a:rPr>
              <a:t>FROM</a:t>
            </a:r>
            <a:r>
              <a:rPr lang="en-US" smtClean="0">
                <a:solidFill>
                  <a:srgbClr val="B610EA"/>
                </a:solidFill>
              </a:rPr>
              <a:t> the table “empT”</a:t>
            </a:r>
          </a:p>
          <a:p>
            <a:pPr>
              <a:lnSpc>
                <a:spcPct val="100000"/>
              </a:lnSpc>
              <a:defRPr/>
            </a:pPr>
            <a:endParaRPr lang="en-US" smtClean="0">
              <a:solidFill>
                <a:srgbClr val="B610EA"/>
              </a:solidFill>
            </a:endParaRPr>
          </a:p>
          <a:p>
            <a:pPr>
              <a:lnSpc>
                <a:spcPct val="100000"/>
              </a:lnSpc>
              <a:defRPr/>
            </a:pPr>
            <a:r>
              <a:rPr lang="en-US" smtClean="0">
                <a:solidFill>
                  <a:schemeClr val="tx1"/>
                </a:solidFill>
              </a:rPr>
              <a:t>Note: Running a query does not add a table to a database, but only displays the result</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13316" t="18000" r="64811" b="37696"/>
          <a:stretch>
            <a:fillRect/>
          </a:stretch>
        </p:blipFill>
        <p:spPr bwMode="auto">
          <a:xfrm>
            <a:off x="5486400" y="2590800"/>
            <a:ext cx="3477854"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4191000" y="2895600"/>
            <a:ext cx="1447800" cy="609600"/>
          </a:xfrm>
          <a:prstGeom prst="straightConnector1">
            <a:avLst/>
          </a:prstGeom>
          <a:ln>
            <a:solidFill>
              <a:srgbClr val="477D59"/>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218119"/>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Adjusting the Query Design Font Size</a:t>
            </a:r>
          </a:p>
        </p:txBody>
      </p:sp>
      <p:grpSp>
        <p:nvGrpSpPr>
          <p:cNvPr id="6" name="Group 5"/>
          <p:cNvGrpSpPr/>
          <p:nvPr/>
        </p:nvGrpSpPr>
        <p:grpSpPr>
          <a:xfrm>
            <a:off x="152400" y="1371600"/>
            <a:ext cx="8572869" cy="5105400"/>
            <a:chOff x="152400" y="1371600"/>
            <a:chExt cx="8572869" cy="510540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r="36757" b="37784"/>
            <a:stretch>
              <a:fillRect/>
            </a:stretch>
          </p:blipFill>
          <p:spPr bwMode="auto">
            <a:xfrm>
              <a:off x="325394" y="1828800"/>
              <a:ext cx="839987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590800" y="1713213"/>
              <a:ext cx="1143000" cy="542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9" name="Oval 8"/>
            <p:cNvSpPr/>
            <p:nvPr/>
          </p:nvSpPr>
          <p:spPr>
            <a:xfrm>
              <a:off x="152400" y="1984289"/>
              <a:ext cx="1062681" cy="468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10" name="Oval 9"/>
            <p:cNvSpPr/>
            <p:nvPr/>
          </p:nvSpPr>
          <p:spPr>
            <a:xfrm>
              <a:off x="4114800" y="5181600"/>
              <a:ext cx="14478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5" name="TextBox 4"/>
            <p:cNvSpPr txBox="1"/>
            <p:nvPr/>
          </p:nvSpPr>
          <p:spPr>
            <a:xfrm>
              <a:off x="683740" y="1461069"/>
              <a:ext cx="83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FF0000"/>
                  </a:solidFill>
                  <a:latin typeface="Calibri" pitchFamily="34" charset="0"/>
                  <a:cs typeface="Calibri" pitchFamily="34" charset="0"/>
                </a:rPr>
                <a:t>1</a:t>
              </a:r>
              <a:endParaRPr lang="en-US" sz="2800">
                <a:solidFill>
                  <a:srgbClr val="FF0000"/>
                </a:solidFill>
                <a:latin typeface="Calibri" pitchFamily="34" charset="0"/>
                <a:cs typeface="Calibri" pitchFamily="34" charset="0"/>
              </a:endParaRPr>
            </a:p>
          </p:txBody>
        </p:sp>
        <p:sp>
          <p:nvSpPr>
            <p:cNvPr id="12" name="TextBox 11"/>
            <p:cNvSpPr txBox="1"/>
            <p:nvPr/>
          </p:nvSpPr>
          <p:spPr>
            <a:xfrm>
              <a:off x="3581400" y="1371600"/>
              <a:ext cx="83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FF0000"/>
                  </a:solidFill>
                  <a:latin typeface="Calibri" pitchFamily="34" charset="0"/>
                  <a:cs typeface="Calibri" pitchFamily="34" charset="0"/>
                </a:rPr>
                <a:t>2</a:t>
              </a:r>
              <a:endParaRPr lang="en-US" sz="2800">
                <a:solidFill>
                  <a:srgbClr val="FF0000"/>
                </a:solidFill>
                <a:latin typeface="Calibri" pitchFamily="34" charset="0"/>
                <a:cs typeface="Calibri" pitchFamily="34" charset="0"/>
              </a:endParaRPr>
            </a:p>
          </p:txBody>
        </p:sp>
        <p:sp>
          <p:nvSpPr>
            <p:cNvPr id="13" name="TextBox 12"/>
            <p:cNvSpPr txBox="1"/>
            <p:nvPr/>
          </p:nvSpPr>
          <p:spPr>
            <a:xfrm>
              <a:off x="5410200" y="4919990"/>
              <a:ext cx="83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FF0000"/>
                  </a:solidFill>
                  <a:latin typeface="Calibri" pitchFamily="34" charset="0"/>
                  <a:cs typeface="Calibri" pitchFamily="34" charset="0"/>
                </a:rPr>
                <a:t>3</a:t>
              </a:r>
              <a:endParaRPr lang="en-US" sz="2800">
                <a:solidFill>
                  <a:srgbClr val="FF0000"/>
                </a:solidFill>
                <a:latin typeface="Calibri" pitchFamily="34" charset="0"/>
                <a:cs typeface="Calibri" pitchFamily="34" charset="0"/>
              </a:endParaRPr>
            </a:p>
          </p:txBody>
        </p:sp>
      </p:grpSp>
    </p:spTree>
    <p:extLst>
      <p:ext uri="{BB962C8B-B14F-4D97-AF65-F5344CB8AC3E}">
        <p14:creationId xmlns:p14="http://schemas.microsoft.com/office/powerpoint/2010/main" val="1573107344"/>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1.1 Terms</a:t>
            </a:r>
          </a:p>
        </p:txBody>
      </p:sp>
      <p:sp>
        <p:nvSpPr>
          <p:cNvPr id="7" name="Rectangle 3"/>
          <p:cNvSpPr txBox="1">
            <a:spLocks noChangeArrowheads="1"/>
          </p:cNvSpPr>
          <p:nvPr/>
        </p:nvSpPr>
        <p:spPr>
          <a:xfrm>
            <a:off x="693516" y="1752600"/>
            <a:ext cx="8077200"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altLang="zh-CN" b="1" smtClean="0">
                <a:solidFill>
                  <a:srgbClr val="CC0066"/>
                </a:solidFill>
              </a:rPr>
              <a:t>Throughout this lecture, the words </a:t>
            </a:r>
            <a:r>
              <a:rPr lang="en-US" altLang="zh-CN" b="1" i="1" smtClean="0">
                <a:solidFill>
                  <a:srgbClr val="CC0066"/>
                </a:solidFill>
              </a:rPr>
              <a:t>keyword</a:t>
            </a:r>
            <a:r>
              <a:rPr lang="en-US" altLang="zh-CN" b="1" smtClean="0">
                <a:solidFill>
                  <a:srgbClr val="CC0066"/>
                </a:solidFill>
              </a:rPr>
              <a:t>, </a:t>
            </a:r>
            <a:r>
              <a:rPr lang="en-US" altLang="zh-CN" b="1" i="1" smtClean="0">
                <a:solidFill>
                  <a:srgbClr val="CC0066"/>
                </a:solidFill>
              </a:rPr>
              <a:t>clause</a:t>
            </a:r>
            <a:r>
              <a:rPr lang="en-US" altLang="zh-CN" b="1" smtClean="0">
                <a:solidFill>
                  <a:srgbClr val="CC0066"/>
                </a:solidFill>
              </a:rPr>
              <a:t>, and </a:t>
            </a:r>
            <a:r>
              <a:rPr lang="en-US" altLang="zh-CN" b="1" i="1" smtClean="0">
                <a:solidFill>
                  <a:srgbClr val="CC0066"/>
                </a:solidFill>
              </a:rPr>
              <a:t>statement</a:t>
            </a:r>
            <a:r>
              <a:rPr lang="en-US" altLang="zh-CN" b="1" smtClean="0">
                <a:solidFill>
                  <a:srgbClr val="CC0066"/>
                </a:solidFill>
              </a:rPr>
              <a:t> are used:</a:t>
            </a:r>
            <a:endParaRPr lang="en-US" b="1" smtClean="0">
              <a:solidFill>
                <a:srgbClr val="CC0066"/>
              </a:solidFill>
            </a:endParaRPr>
          </a:p>
          <a:p>
            <a:pPr>
              <a:lnSpc>
                <a:spcPct val="100000"/>
              </a:lnSpc>
              <a:spcAft>
                <a:spcPts val="1200"/>
              </a:spcAft>
              <a:defRPr/>
            </a:pPr>
            <a:r>
              <a:rPr lang="en-US" smtClean="0">
                <a:solidFill>
                  <a:srgbClr val="002060"/>
                </a:solidFill>
              </a:rPr>
              <a:t>A </a:t>
            </a:r>
            <a:r>
              <a:rPr lang="en-US" b="1" i="1" smtClean="0">
                <a:solidFill>
                  <a:srgbClr val="0070C0"/>
                </a:solidFill>
              </a:rPr>
              <a:t>keyword</a:t>
            </a:r>
            <a:r>
              <a:rPr lang="en-US" smtClean="0">
                <a:solidFill>
                  <a:srgbClr val="002060"/>
                </a:solidFill>
              </a:rPr>
              <a:t> refers to an individual SQL element</a:t>
            </a:r>
            <a:br>
              <a:rPr lang="en-US" smtClean="0">
                <a:solidFill>
                  <a:srgbClr val="002060"/>
                </a:solidFill>
              </a:rPr>
            </a:br>
            <a:r>
              <a:rPr lang="en-US" smtClean="0">
                <a:solidFill>
                  <a:srgbClr val="002060"/>
                </a:solidFill>
              </a:rPr>
              <a:t>  - For example, </a:t>
            </a:r>
            <a:r>
              <a:rPr lang="en-US" smtClean="0">
                <a:solidFill>
                  <a:srgbClr val="B610EA"/>
                </a:solidFill>
              </a:rPr>
              <a:t>SELECT</a:t>
            </a:r>
            <a:r>
              <a:rPr lang="en-US" smtClean="0">
                <a:solidFill>
                  <a:srgbClr val="002060"/>
                </a:solidFill>
              </a:rPr>
              <a:t> and </a:t>
            </a:r>
            <a:r>
              <a:rPr lang="en-US" smtClean="0">
                <a:solidFill>
                  <a:srgbClr val="B610EA"/>
                </a:solidFill>
              </a:rPr>
              <a:t>FROM</a:t>
            </a:r>
            <a:r>
              <a:rPr lang="en-US" smtClean="0">
                <a:solidFill>
                  <a:srgbClr val="002060"/>
                </a:solidFill>
              </a:rPr>
              <a:t> are keywords</a:t>
            </a:r>
          </a:p>
          <a:p>
            <a:pPr>
              <a:lnSpc>
                <a:spcPct val="100000"/>
              </a:lnSpc>
              <a:spcAft>
                <a:spcPts val="1200"/>
              </a:spcAft>
              <a:defRPr/>
            </a:pPr>
            <a:r>
              <a:rPr lang="en-US" smtClean="0">
                <a:solidFill>
                  <a:srgbClr val="002060"/>
                </a:solidFill>
              </a:rPr>
              <a:t>A </a:t>
            </a:r>
            <a:r>
              <a:rPr lang="en-US" b="1" i="1" smtClean="0">
                <a:solidFill>
                  <a:srgbClr val="0070C0"/>
                </a:solidFill>
              </a:rPr>
              <a:t>clause</a:t>
            </a:r>
            <a:r>
              <a:rPr lang="en-US" smtClean="0">
                <a:solidFill>
                  <a:srgbClr val="002060"/>
                </a:solidFill>
              </a:rPr>
              <a:t> is part of an SQL statement</a:t>
            </a:r>
            <a:br>
              <a:rPr lang="en-US" smtClean="0">
                <a:solidFill>
                  <a:srgbClr val="002060"/>
                </a:solidFill>
              </a:rPr>
            </a:br>
            <a:r>
              <a:rPr lang="en-US" smtClean="0">
                <a:solidFill>
                  <a:srgbClr val="002060"/>
                </a:solidFill>
              </a:rPr>
              <a:t>  - For example, ‘</a:t>
            </a:r>
            <a:r>
              <a:rPr lang="en-US" smtClean="0">
                <a:solidFill>
                  <a:srgbClr val="B610EA"/>
                </a:solidFill>
              </a:rPr>
              <a:t>SELECT empno, ename’</a:t>
            </a:r>
            <a:r>
              <a:rPr lang="en-US" smtClean="0">
                <a:solidFill>
                  <a:srgbClr val="002060"/>
                </a:solidFill>
              </a:rPr>
              <a:t> is a clause</a:t>
            </a:r>
          </a:p>
          <a:p>
            <a:pPr>
              <a:lnSpc>
                <a:spcPct val="100000"/>
              </a:lnSpc>
              <a:spcAft>
                <a:spcPts val="1200"/>
              </a:spcAft>
              <a:defRPr/>
            </a:pPr>
            <a:r>
              <a:rPr lang="en-US">
                <a:solidFill>
                  <a:srgbClr val="002060"/>
                </a:solidFill>
              </a:rPr>
              <a:t>A </a:t>
            </a:r>
            <a:r>
              <a:rPr lang="en-US" b="1" i="1" smtClean="0">
                <a:solidFill>
                  <a:srgbClr val="0070C0"/>
                </a:solidFill>
              </a:rPr>
              <a:t>statement</a:t>
            </a:r>
            <a:r>
              <a:rPr lang="en-US" smtClean="0">
                <a:solidFill>
                  <a:schemeClr val="tx1"/>
                </a:solidFill>
              </a:rPr>
              <a:t> or a </a:t>
            </a:r>
            <a:r>
              <a:rPr lang="en-US" b="1" i="1" smtClean="0">
                <a:solidFill>
                  <a:srgbClr val="0070C0"/>
                </a:solidFill>
              </a:rPr>
              <a:t>query</a:t>
            </a:r>
            <a:r>
              <a:rPr lang="en-US" smtClean="0">
                <a:solidFill>
                  <a:srgbClr val="002060"/>
                </a:solidFill>
              </a:rPr>
              <a:t> </a:t>
            </a:r>
            <a:r>
              <a:rPr lang="en-US">
                <a:solidFill>
                  <a:srgbClr val="002060"/>
                </a:solidFill>
              </a:rPr>
              <a:t>is </a:t>
            </a:r>
            <a:r>
              <a:rPr lang="en-US" smtClean="0">
                <a:solidFill>
                  <a:srgbClr val="002060"/>
                </a:solidFill>
              </a:rPr>
              <a:t>a combination of two or more clauses</a:t>
            </a:r>
            <a:br>
              <a:rPr lang="en-US" smtClean="0">
                <a:solidFill>
                  <a:srgbClr val="002060"/>
                </a:solidFill>
              </a:rPr>
            </a:br>
            <a:r>
              <a:rPr lang="en-US" smtClean="0">
                <a:solidFill>
                  <a:srgbClr val="002060"/>
                </a:solidFill>
              </a:rPr>
              <a:t>  - For </a:t>
            </a:r>
            <a:r>
              <a:rPr lang="en-US">
                <a:solidFill>
                  <a:srgbClr val="002060"/>
                </a:solidFill>
              </a:rPr>
              <a:t>example, </a:t>
            </a:r>
            <a:r>
              <a:rPr lang="en-US" smtClean="0">
                <a:solidFill>
                  <a:srgbClr val="002060"/>
                </a:solidFill>
              </a:rPr>
              <a:t>‘</a:t>
            </a:r>
            <a:r>
              <a:rPr lang="en-US" smtClean="0">
                <a:solidFill>
                  <a:srgbClr val="B610EA"/>
                </a:solidFill>
              </a:rPr>
              <a:t>SELECT * FROM empT’ </a:t>
            </a:r>
            <a:r>
              <a:rPr lang="en-US" smtClean="0">
                <a:solidFill>
                  <a:srgbClr val="002060"/>
                </a:solidFill>
              </a:rPr>
              <a:t>is </a:t>
            </a:r>
            <a:r>
              <a:rPr lang="en-US">
                <a:solidFill>
                  <a:srgbClr val="002060"/>
                </a:solidFill>
              </a:rPr>
              <a:t>a </a:t>
            </a:r>
            <a:r>
              <a:rPr lang="en-US" smtClean="0">
                <a:solidFill>
                  <a:srgbClr val="002060"/>
                </a:solidFill>
              </a:rPr>
              <a:t>SQL statement</a:t>
            </a:r>
            <a:endParaRPr lang="en-US">
              <a:solidFill>
                <a:srgbClr val="002060"/>
              </a:solidFill>
            </a:endParaRPr>
          </a:p>
          <a:p>
            <a:pPr>
              <a:lnSpc>
                <a:spcPct val="100000"/>
              </a:lnSpc>
              <a:defRPr/>
            </a:pPr>
            <a:endParaRPr lang="en-US" smtClean="0">
              <a:solidFill>
                <a:srgbClr val="002060"/>
              </a:solidFill>
            </a:endParaRPr>
          </a:p>
          <a:p>
            <a:pPr>
              <a:lnSpc>
                <a:spcPct val="100000"/>
              </a:lnSpc>
              <a:defRPr/>
            </a:pPr>
            <a:endParaRPr lang="en-US">
              <a:solidFill>
                <a:srgbClr val="002060"/>
              </a:solidFill>
            </a:endParaRPr>
          </a:p>
        </p:txBody>
      </p:sp>
    </p:spTree>
    <p:extLst>
      <p:ext uri="{BB962C8B-B14F-4D97-AF65-F5344CB8AC3E}">
        <p14:creationId xmlns:p14="http://schemas.microsoft.com/office/powerpoint/2010/main" val="2888384700"/>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1.2 Some Guidelines</a:t>
            </a:r>
          </a:p>
        </p:txBody>
      </p:sp>
      <p:sp>
        <p:nvSpPr>
          <p:cNvPr id="7" name="Rectangle 3"/>
          <p:cNvSpPr txBox="1">
            <a:spLocks noChangeArrowheads="1"/>
          </p:cNvSpPr>
          <p:nvPr/>
        </p:nvSpPr>
        <p:spPr>
          <a:xfrm>
            <a:off x="457200" y="1524000"/>
            <a:ext cx="8458200"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173038" indent="-173038">
              <a:lnSpc>
                <a:spcPct val="100000"/>
              </a:lnSpc>
              <a:spcAft>
                <a:spcPct val="0"/>
              </a:spcAft>
              <a:buFont typeface="Arial" pitchFamily="34" charset="0"/>
              <a:buChar char="•"/>
              <a:defRPr/>
            </a:pPr>
            <a:r>
              <a:rPr lang="en-US" smtClean="0">
                <a:solidFill>
                  <a:srgbClr val="477D59"/>
                </a:solidFill>
              </a:rPr>
              <a:t>Syntax</a:t>
            </a:r>
          </a:p>
          <a:p>
            <a:pPr marL="767398" lvl="1" indent="-173038">
              <a:lnSpc>
                <a:spcPct val="100000"/>
              </a:lnSpc>
              <a:spcAft>
                <a:spcPct val="0"/>
              </a:spcAft>
              <a:defRPr/>
            </a:pPr>
            <a:r>
              <a:rPr lang="en-US" smtClean="0">
                <a:solidFill>
                  <a:srgbClr val="477D59"/>
                </a:solidFill>
              </a:rPr>
              <a:t>SQL statements are not case sensitive, unless indicated</a:t>
            </a:r>
          </a:p>
          <a:p>
            <a:pPr marL="767398" lvl="1" indent="-173038">
              <a:lnSpc>
                <a:spcPct val="100000"/>
              </a:lnSpc>
              <a:spcAft>
                <a:spcPct val="0"/>
              </a:spcAft>
              <a:defRPr/>
            </a:pPr>
            <a:r>
              <a:rPr lang="en-US" smtClean="0">
                <a:solidFill>
                  <a:srgbClr val="B610EA"/>
                </a:solidFill>
              </a:rPr>
              <a:t>Keywords </a:t>
            </a:r>
            <a:r>
              <a:rPr lang="en-US">
                <a:solidFill>
                  <a:srgbClr val="B610EA"/>
                </a:solidFill>
              </a:rPr>
              <a:t>cannot be split across lines or </a:t>
            </a:r>
            <a:r>
              <a:rPr lang="en-US" smtClean="0">
                <a:solidFill>
                  <a:srgbClr val="B610EA"/>
                </a:solidFill>
              </a:rPr>
              <a:t>abbreviated</a:t>
            </a:r>
          </a:p>
          <a:p>
            <a:pPr marL="767398" lvl="1" indent="-173038">
              <a:lnSpc>
                <a:spcPct val="100000"/>
              </a:lnSpc>
              <a:spcAft>
                <a:spcPct val="0"/>
              </a:spcAft>
              <a:defRPr/>
            </a:pPr>
            <a:r>
              <a:rPr lang="en-US">
                <a:solidFill>
                  <a:srgbClr val="B610EA"/>
                </a:solidFill>
              </a:rPr>
              <a:t>Place a semicolon (;) at the end of the last clause (not </a:t>
            </a:r>
            <a:r>
              <a:rPr lang="en-US" smtClean="0">
                <a:solidFill>
                  <a:srgbClr val="B610EA"/>
                </a:solidFill>
              </a:rPr>
              <a:t>required any more)</a:t>
            </a:r>
            <a:endParaRPr lang="en-US">
              <a:solidFill>
                <a:srgbClr val="B610EA"/>
              </a:solidFill>
            </a:endParaRPr>
          </a:p>
          <a:p>
            <a:pPr marL="173038" indent="-173038">
              <a:lnSpc>
                <a:spcPct val="100000"/>
              </a:lnSpc>
              <a:spcAft>
                <a:spcPct val="0"/>
              </a:spcAft>
              <a:buFont typeface="Arial" pitchFamily="34" charset="0"/>
              <a:buChar char="•"/>
              <a:defRPr/>
            </a:pPr>
            <a:r>
              <a:rPr lang="en-US" smtClean="0">
                <a:solidFill>
                  <a:srgbClr val="477D59"/>
                </a:solidFill>
              </a:rPr>
              <a:t>Style guide</a:t>
            </a:r>
          </a:p>
          <a:p>
            <a:pPr marL="767398" lvl="1" indent="-173038">
              <a:lnSpc>
                <a:spcPct val="100000"/>
              </a:lnSpc>
              <a:spcAft>
                <a:spcPct val="0"/>
              </a:spcAft>
              <a:defRPr/>
            </a:pPr>
            <a:r>
              <a:rPr lang="en-US" smtClean="0">
                <a:solidFill>
                  <a:srgbClr val="477D59"/>
                </a:solidFill>
              </a:rPr>
              <a:t>SQL statements can be entered on one or many lines</a:t>
            </a:r>
          </a:p>
          <a:p>
            <a:pPr marL="767398" lvl="1" indent="-173038">
              <a:lnSpc>
                <a:spcPct val="100000"/>
              </a:lnSpc>
              <a:spcAft>
                <a:spcPct val="0"/>
              </a:spcAft>
              <a:defRPr/>
            </a:pPr>
            <a:r>
              <a:rPr lang="en-US" smtClean="0">
                <a:solidFill>
                  <a:srgbClr val="477D59"/>
                </a:solidFill>
              </a:rPr>
              <a:t>Clauses are usually placed on separate lines for readability and ease of editing</a:t>
            </a:r>
          </a:p>
          <a:p>
            <a:pPr marL="767398" lvl="1" indent="-173038">
              <a:lnSpc>
                <a:spcPct val="100000"/>
              </a:lnSpc>
              <a:spcAft>
                <a:spcPct val="0"/>
              </a:spcAft>
              <a:defRPr/>
            </a:pPr>
            <a:r>
              <a:rPr lang="en-US" smtClean="0">
                <a:solidFill>
                  <a:srgbClr val="477D59"/>
                </a:solidFill>
              </a:rPr>
              <a:t>Tabs and indents can be used to make code more readable</a:t>
            </a:r>
          </a:p>
          <a:p>
            <a:pPr marL="767398" lvl="1" indent="-173038">
              <a:lnSpc>
                <a:spcPct val="100000"/>
              </a:lnSpc>
              <a:spcAft>
                <a:spcPct val="0"/>
              </a:spcAft>
              <a:defRPr/>
            </a:pPr>
            <a:r>
              <a:rPr lang="en-US" smtClean="0">
                <a:solidFill>
                  <a:srgbClr val="477D59"/>
                </a:solidFill>
              </a:rPr>
              <a:t>Keywords typically are entered in uppercase; all other words, such as table names and columns, are entered in lowercase</a:t>
            </a:r>
          </a:p>
          <a:p>
            <a:pPr>
              <a:lnSpc>
                <a:spcPct val="100000"/>
              </a:lnSpc>
              <a:defRPr/>
            </a:pPr>
            <a:endParaRPr lang="en-US" smtClean="0">
              <a:solidFill>
                <a:srgbClr val="002060"/>
              </a:solidFill>
            </a:endParaRPr>
          </a:p>
          <a:p>
            <a:pPr>
              <a:lnSpc>
                <a:spcPct val="100000"/>
              </a:lnSpc>
              <a:defRPr/>
            </a:pPr>
            <a:endParaRPr lang="en-US">
              <a:solidFill>
                <a:srgbClr val="002060"/>
              </a:solidFill>
            </a:endParaRPr>
          </a:p>
        </p:txBody>
      </p:sp>
    </p:spTree>
    <p:extLst>
      <p:ext uri="{BB962C8B-B14F-4D97-AF65-F5344CB8AC3E}">
        <p14:creationId xmlns:p14="http://schemas.microsoft.com/office/powerpoint/2010/main" val="3755081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1.3 Selecting All Columns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l="13443" t="22405" r="77671" b="71969"/>
          <a:stretch>
            <a:fillRect/>
          </a:stretch>
        </p:blipFill>
        <p:spPr bwMode="auto">
          <a:xfrm>
            <a:off x="762001" y="1981200"/>
            <a:ext cx="1676399" cy="597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62000" y="6254167"/>
            <a:ext cx="4572000" cy="40011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000" smtClean="0">
                <a:solidFill>
                  <a:srgbClr val="B610EA"/>
                </a:solidFill>
                <a:latin typeface="Calibri" pitchFamily="34" charset="0"/>
                <a:cs typeface="Calibri" pitchFamily="34" charset="0"/>
              </a:rPr>
              <a:t>14 rows selected.</a:t>
            </a:r>
            <a:endParaRPr lang="en-US" sz="2000">
              <a:solidFill>
                <a:srgbClr val="B610EA"/>
              </a:solidFill>
              <a:latin typeface="Calibri" pitchFamily="34" charset="0"/>
              <a:cs typeface="Calibri" pitchFamily="34" charset="0"/>
            </a:endParaRPr>
          </a:p>
        </p:txBody>
      </p:sp>
      <p:sp>
        <p:nvSpPr>
          <p:cNvPr id="8" name="Rectangle 7"/>
          <p:cNvSpPr/>
          <p:nvPr/>
        </p:nvSpPr>
        <p:spPr>
          <a:xfrm>
            <a:off x="3200400" y="1846138"/>
            <a:ext cx="5410200"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You can display </a:t>
            </a:r>
            <a:r>
              <a:rPr lang="en-US" sz="2400" i="1" smtClean="0">
                <a:solidFill>
                  <a:srgbClr val="477D59"/>
                </a:solidFill>
                <a:latin typeface="Calibri" pitchFamily="34" charset="0"/>
                <a:cs typeface="Calibri" pitchFamily="34" charset="0"/>
              </a:rPr>
              <a:t>all</a:t>
            </a:r>
            <a:r>
              <a:rPr lang="en-US" sz="2400" smtClean="0">
                <a:solidFill>
                  <a:srgbClr val="477D59"/>
                </a:solidFill>
                <a:latin typeface="Calibri" pitchFamily="34" charset="0"/>
                <a:cs typeface="Calibri" pitchFamily="34" charset="0"/>
              </a:rPr>
              <a:t> columns of data in a table by following the SELECT keyword with an asterisk (*)</a:t>
            </a:r>
            <a:endParaRPr lang="en-US" sz="2400">
              <a:solidFill>
                <a:srgbClr val="477D59"/>
              </a:solidFill>
              <a:latin typeface="Calibri" pitchFamily="34" charset="0"/>
              <a:cs typeface="Calibri" pitchFamily="34" charset="0"/>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l="14899" t="21926" r="26098" b="37089"/>
          <a:stretch>
            <a:fillRect/>
          </a:stretch>
        </p:blipFill>
        <p:spPr bwMode="auto">
          <a:xfrm>
            <a:off x="698340" y="3130342"/>
            <a:ext cx="8067554" cy="3152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8796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mtClean="0"/>
              <a:t>Types of Data</a:t>
            </a:r>
            <a:endParaRPr lang="en-US"/>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smtClean="0"/>
              <a:t>Quantitative </a:t>
            </a:r>
            <a:r>
              <a:rPr lang="en-US" b="1"/>
              <a:t>data</a:t>
            </a:r>
            <a:r>
              <a:rPr lang="en-US"/>
              <a:t>:</a:t>
            </a:r>
            <a:r>
              <a:rPr lang="en-US" b="1"/>
              <a:t> </a:t>
            </a:r>
            <a:r>
              <a:rPr lang="en-US"/>
              <a:t>Data on which numeric and arithmetic operations, such as addition, subtraction, multiplication, and division, can be </a:t>
            </a:r>
            <a:r>
              <a:rPr lang="en-US" smtClean="0"/>
              <a:t>performed</a:t>
            </a:r>
            <a:endParaRPr lang="en-US"/>
          </a:p>
          <a:p>
            <a:pPr marL="342900" indent="-342900">
              <a:lnSpc>
                <a:spcPct val="100000"/>
              </a:lnSpc>
              <a:buFont typeface="Arial" pitchFamily="34" charset="0"/>
              <a:buChar char="•"/>
            </a:pPr>
            <a:r>
              <a:rPr lang="en-US" b="1"/>
              <a:t>Categorical data</a:t>
            </a:r>
            <a:r>
              <a:rPr lang="en-US"/>
              <a:t>: Data on which arithmetic operations cannot be </a:t>
            </a:r>
            <a:r>
              <a:rPr lang="en-US" smtClean="0"/>
              <a:t>performed</a:t>
            </a:r>
            <a:endParaRPr lang="en-US"/>
          </a:p>
          <a:p>
            <a:pPr marL="342900" indent="-342900">
              <a:buFont typeface="Arial" pitchFamily="34" charset="0"/>
              <a:buChar char="•"/>
            </a:pPr>
            <a:endParaRPr lang="en-US"/>
          </a:p>
          <a:p>
            <a:pPr marL="342900" indent="-342900">
              <a:buFont typeface="Arial" pitchFamily="34" charset="0"/>
              <a:buChar char="•"/>
            </a:pPr>
            <a:endParaRPr lang="en-US" smtClean="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graphicFrame>
        <p:nvGraphicFramePr>
          <p:cNvPr id="6" name="Table 5"/>
          <p:cNvGraphicFramePr>
            <a:graphicFrameLocks noGrp="1"/>
          </p:cNvGraphicFramePr>
          <p:nvPr>
            <p:extLst/>
          </p:nvPr>
        </p:nvGraphicFramePr>
        <p:xfrm>
          <a:off x="1373256" y="4125571"/>
          <a:ext cx="6400800" cy="2164080"/>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0">
                <a:tc>
                  <a:txBody>
                    <a:bodyPr vert="horz" wrap="square"/>
                    <a:lstStyle/>
                    <a:p>
                      <a:pPr algn="l"/>
                      <a:r>
                        <a:rPr lang="en-CA" sz="1600" smtClean="0"/>
                        <a:t>Company</a:t>
                      </a:r>
                      <a:endParaRPr lang="en-US" sz="1600"/>
                    </a:p>
                  </a:txBody>
                  <a:tcPr anchor="ctr">
                    <a:solidFill>
                      <a:schemeClr val="bg1"/>
                    </a:solidFill>
                  </a:tcPr>
                </a:tc>
                <a:tc>
                  <a:txBody>
                    <a:bodyPr vert="horz" wrap="square"/>
                    <a:lstStyle/>
                    <a:p>
                      <a:pPr algn="l"/>
                      <a:r>
                        <a:rPr lang="en-CA" sz="1600" smtClean="0"/>
                        <a:t>Industry</a:t>
                      </a:r>
                      <a:endParaRPr lang="en-US" sz="1600"/>
                    </a:p>
                  </a:txBody>
                  <a:tcPr anchor="ctr">
                    <a:solidFill>
                      <a:schemeClr val="bg1"/>
                    </a:solidFill>
                  </a:tcPr>
                </a:tc>
                <a:tc>
                  <a:txBody>
                    <a:bodyPr vert="horz" wrap="square"/>
                    <a:lstStyle/>
                    <a:p>
                      <a:pPr algn="l"/>
                      <a:r>
                        <a:rPr lang="en-CA" sz="1600" smtClean="0"/>
                        <a:t>Sales </a:t>
                      </a:r>
                      <a:br>
                        <a:rPr lang="en-CA" sz="1600" smtClean="0"/>
                      </a:br>
                      <a:r>
                        <a:rPr lang="en-CA" sz="1600" smtClean="0"/>
                        <a:t>($ Millions)</a:t>
                      </a:r>
                      <a:endParaRPr lang="en-US" sz="1600"/>
                    </a:p>
                  </a:txBody>
                  <a:tcPr anchor="ctr">
                    <a:solidFill>
                      <a:schemeClr val="bg1"/>
                    </a:solidFill>
                  </a:tcPr>
                </a:tc>
                <a:tc>
                  <a:txBody>
                    <a:bodyPr vert="horz" wrap="square"/>
                    <a:lstStyle/>
                    <a:p>
                      <a:pPr algn="l"/>
                      <a:r>
                        <a:rPr lang="en-CA" sz="1600" smtClean="0"/>
                        <a:t>CEO Pay </a:t>
                      </a:r>
                      <a:br>
                        <a:rPr lang="en-CA" sz="1600" smtClean="0"/>
                      </a:br>
                      <a:r>
                        <a:rPr lang="en-CA" sz="1600" smtClean="0"/>
                        <a:t>($000)</a:t>
                      </a:r>
                      <a:endParaRPr lang="en-US" sz="1600"/>
                    </a:p>
                  </a:txBody>
                  <a:tcPr anchor="ctr">
                    <a:solidFill>
                      <a:schemeClr val="bg1"/>
                    </a:solidFill>
                  </a:tcPr>
                </a:tc>
                <a:tc>
                  <a:txBody>
                    <a:bodyPr vert="horz" wrap="square"/>
                    <a:lstStyle/>
                    <a:p>
                      <a:pPr algn="l"/>
                      <a:r>
                        <a:rPr lang="en-CA" sz="1600" smtClean="0"/>
                        <a:t>ROE (%)</a:t>
                      </a:r>
                      <a:endParaRPr lang="en-US" sz="1600"/>
                    </a:p>
                  </a:txBody>
                  <a:tcPr anchor="ctr">
                    <a:solidFill>
                      <a:schemeClr val="bg1"/>
                    </a:solidFill>
                  </a:tcPr>
                </a:tc>
                <a:extLst>
                  <a:ext uri="{0D108BD9-81ED-4DB2-BD59-A6C34878D82A}">
                    <a16:rowId xmlns:a16="http://schemas.microsoft.com/office/drawing/2014/main" val="10000"/>
                  </a:ext>
                </a:extLst>
              </a:tr>
              <a:tr h="0">
                <a:tc>
                  <a:txBody>
                    <a:bodyPr vert="horz" wrap="square"/>
                    <a:lstStyle/>
                    <a:p>
                      <a:pPr algn="l"/>
                      <a:r>
                        <a:rPr lang="en-CA" sz="1600" smtClean="0"/>
                        <a:t>Boeing</a:t>
                      </a:r>
                      <a:endParaRPr lang="en-US" sz="1600"/>
                    </a:p>
                  </a:txBody>
                  <a:tcPr anchor="ctr">
                    <a:solidFill>
                      <a:schemeClr val="bg1"/>
                    </a:solidFill>
                  </a:tcPr>
                </a:tc>
                <a:tc>
                  <a:txBody>
                    <a:bodyPr vert="horz" wrap="square"/>
                    <a:lstStyle/>
                    <a:p>
                      <a:pPr algn="l"/>
                      <a:r>
                        <a:rPr lang="en-CA" sz="1600" smtClean="0"/>
                        <a:t>High</a:t>
                      </a:r>
                      <a:r>
                        <a:rPr lang="en-CA" sz="1600" baseline="0" smtClean="0"/>
                        <a:t> Tech</a:t>
                      </a:r>
                      <a:endParaRPr lang="en-US" sz="1600"/>
                    </a:p>
                  </a:txBody>
                  <a:tcPr anchor="ctr">
                    <a:solidFill>
                      <a:schemeClr val="bg1"/>
                    </a:solidFill>
                  </a:tcPr>
                </a:tc>
                <a:tc>
                  <a:txBody>
                    <a:bodyPr vert="horz" wrap="square"/>
                    <a:lstStyle/>
                    <a:p>
                      <a:pPr algn="l"/>
                      <a:r>
                        <a:rPr lang="en-CA" sz="1600" smtClean="0"/>
                        <a:t>56154.0</a:t>
                      </a:r>
                      <a:endParaRPr lang="en-US" sz="1600"/>
                    </a:p>
                  </a:txBody>
                  <a:tcPr anchor="ctr">
                    <a:solidFill>
                      <a:schemeClr val="bg1"/>
                    </a:solidFill>
                  </a:tcPr>
                </a:tc>
                <a:tc>
                  <a:txBody>
                    <a:bodyPr vert="horz" wrap="square"/>
                    <a:lstStyle/>
                    <a:p>
                      <a:pPr algn="l"/>
                      <a:r>
                        <a:rPr lang="en-CA" sz="1600" smtClean="0"/>
                        <a:t>999</a:t>
                      </a:r>
                      <a:endParaRPr lang="en-US" sz="1600"/>
                    </a:p>
                  </a:txBody>
                  <a:tcPr anchor="ctr">
                    <a:solidFill>
                      <a:schemeClr val="bg1"/>
                    </a:solidFill>
                  </a:tcPr>
                </a:tc>
                <a:tc>
                  <a:txBody>
                    <a:bodyPr vert="horz" wrap="square"/>
                    <a:lstStyle/>
                    <a:p>
                      <a:pPr algn="l"/>
                      <a:r>
                        <a:rPr lang="en-CA" sz="1600" smtClean="0"/>
                        <a:t>9.1</a:t>
                      </a:r>
                      <a:endParaRPr lang="en-US" sz="1600"/>
                    </a:p>
                  </a:txBody>
                  <a:tcPr anchor="ctr">
                    <a:solidFill>
                      <a:schemeClr val="bg1"/>
                    </a:solidFill>
                  </a:tcPr>
                </a:tc>
                <a:extLst>
                  <a:ext uri="{0D108BD9-81ED-4DB2-BD59-A6C34878D82A}">
                    <a16:rowId xmlns:a16="http://schemas.microsoft.com/office/drawing/2014/main" val="10001"/>
                  </a:ext>
                </a:extLst>
              </a:tr>
              <a:tr h="0">
                <a:tc>
                  <a:txBody>
                    <a:bodyPr vert="horz" wrap="square"/>
                    <a:lstStyle/>
                    <a:p>
                      <a:pPr algn="l"/>
                      <a:r>
                        <a:rPr lang="en-CA" sz="1600" smtClean="0"/>
                        <a:t>Delta Airlines</a:t>
                      </a:r>
                      <a:endParaRPr lang="en-US" sz="1600"/>
                    </a:p>
                  </a:txBody>
                  <a:tcPr anchor="ctr">
                    <a:solidFill>
                      <a:schemeClr val="bg1"/>
                    </a:solidFill>
                  </a:tcPr>
                </a:tc>
                <a:tc>
                  <a:txBody>
                    <a:bodyPr vert="horz" wrap="square"/>
                    <a:lstStyle/>
                    <a:p>
                      <a:pPr algn="l"/>
                      <a:r>
                        <a:rPr lang="en-CA" sz="1600" smtClean="0"/>
                        <a:t>Transportation</a:t>
                      </a:r>
                      <a:endParaRPr lang="en-US" sz="1600"/>
                    </a:p>
                  </a:txBody>
                  <a:tcPr anchor="ctr">
                    <a:solidFill>
                      <a:schemeClr val="bg1"/>
                    </a:solidFill>
                  </a:tcPr>
                </a:tc>
                <a:tc>
                  <a:txBody>
                    <a:bodyPr vert="horz" wrap="square"/>
                    <a:lstStyle/>
                    <a:p>
                      <a:pPr algn="l"/>
                      <a:r>
                        <a:rPr lang="en-CA" sz="1600" smtClean="0"/>
                        <a:t>14402.0</a:t>
                      </a:r>
                      <a:endParaRPr lang="en-US" sz="1600"/>
                    </a:p>
                  </a:txBody>
                  <a:tcPr anchor="ctr">
                    <a:solidFill>
                      <a:schemeClr val="bg1"/>
                    </a:solidFill>
                  </a:tcPr>
                </a:tc>
                <a:tc>
                  <a:txBody>
                    <a:bodyPr vert="horz" wrap="square"/>
                    <a:lstStyle/>
                    <a:p>
                      <a:pPr algn="l"/>
                      <a:r>
                        <a:rPr lang="en-CA" sz="1600" smtClean="0"/>
                        <a:t>1776</a:t>
                      </a:r>
                      <a:endParaRPr lang="en-US" sz="1600"/>
                    </a:p>
                  </a:txBody>
                  <a:tcPr anchor="ctr">
                    <a:solidFill>
                      <a:schemeClr val="bg1"/>
                    </a:solidFill>
                  </a:tcPr>
                </a:tc>
                <a:tc>
                  <a:txBody>
                    <a:bodyPr vert="horz" wrap="square"/>
                    <a:lstStyle/>
                    <a:p>
                      <a:pPr algn="l"/>
                      <a:r>
                        <a:rPr lang="en-CA" sz="1600" smtClean="0"/>
                        <a:t>26.4</a:t>
                      </a:r>
                      <a:endParaRPr lang="en-US" sz="1600"/>
                    </a:p>
                  </a:txBody>
                  <a:tcPr anchor="ctr">
                    <a:solidFill>
                      <a:schemeClr val="bg1"/>
                    </a:solidFill>
                  </a:tcPr>
                </a:tc>
                <a:extLst>
                  <a:ext uri="{0D108BD9-81ED-4DB2-BD59-A6C34878D82A}">
                    <a16:rowId xmlns:a16="http://schemas.microsoft.com/office/drawing/2014/main" val="10002"/>
                  </a:ext>
                </a:extLst>
              </a:tr>
              <a:tr h="0">
                <a:tc>
                  <a:txBody>
                    <a:bodyPr vert="horz" wrap="square"/>
                    <a:lstStyle/>
                    <a:p>
                      <a:pPr algn="l"/>
                      <a:r>
                        <a:rPr lang="en-CA" sz="1600" smtClean="0"/>
                        <a:t>Best Buy</a:t>
                      </a:r>
                      <a:endParaRPr lang="en-US" sz="1600"/>
                    </a:p>
                  </a:txBody>
                  <a:tcPr anchor="ctr">
                    <a:solidFill>
                      <a:schemeClr val="bg1"/>
                    </a:solidFill>
                  </a:tcPr>
                </a:tc>
                <a:tc>
                  <a:txBody>
                    <a:bodyPr vert="horz" wrap="square"/>
                    <a:lstStyle/>
                    <a:p>
                      <a:pPr algn="l"/>
                      <a:r>
                        <a:rPr lang="en-CA" sz="1600" smtClean="0"/>
                        <a:t>Consumer Products</a:t>
                      </a:r>
                      <a:endParaRPr lang="en-US" sz="1600"/>
                    </a:p>
                  </a:txBody>
                  <a:tcPr anchor="ctr">
                    <a:solidFill>
                      <a:schemeClr val="bg1"/>
                    </a:solidFill>
                  </a:tcPr>
                </a:tc>
                <a:tc>
                  <a:txBody>
                    <a:bodyPr vert="horz" wrap="square"/>
                    <a:lstStyle/>
                    <a:p>
                      <a:pPr algn="l"/>
                      <a:r>
                        <a:rPr lang="en-CA" sz="1600" smtClean="0"/>
                        <a:t>9471.7</a:t>
                      </a:r>
                      <a:endParaRPr lang="en-US" sz="1600"/>
                    </a:p>
                  </a:txBody>
                  <a:tcPr anchor="ctr">
                    <a:solidFill>
                      <a:schemeClr val="bg1"/>
                    </a:solidFill>
                  </a:tcPr>
                </a:tc>
                <a:tc>
                  <a:txBody>
                    <a:bodyPr vert="horz" wrap="square"/>
                    <a:lstStyle/>
                    <a:p>
                      <a:pPr algn="l"/>
                      <a:r>
                        <a:rPr lang="en-CA" sz="1600" smtClean="0"/>
                        <a:t>1587</a:t>
                      </a:r>
                      <a:endParaRPr lang="en-US" sz="1600"/>
                    </a:p>
                  </a:txBody>
                  <a:tcPr anchor="ctr">
                    <a:solidFill>
                      <a:schemeClr val="bg1"/>
                    </a:solidFill>
                  </a:tcPr>
                </a:tc>
                <a:tc>
                  <a:txBody>
                    <a:bodyPr vert="horz" wrap="square"/>
                    <a:lstStyle/>
                    <a:p>
                      <a:pPr algn="l"/>
                      <a:r>
                        <a:rPr lang="en-CA" sz="1600" smtClean="0"/>
                        <a:t>19.3</a:t>
                      </a:r>
                      <a:endParaRPr lang="en-US" sz="1600"/>
                    </a:p>
                  </a:txBody>
                  <a:tcPr anchor="ctr">
                    <a:solidFill>
                      <a:schemeClr val="bg1"/>
                    </a:solidFill>
                  </a:tcPr>
                </a:tc>
                <a:extLst>
                  <a:ext uri="{0D108BD9-81ED-4DB2-BD59-A6C34878D82A}">
                    <a16:rowId xmlns:a16="http://schemas.microsoft.com/office/drawing/2014/main" val="10003"/>
                  </a:ext>
                </a:extLst>
              </a:tr>
              <a:tr h="0">
                <a:tc>
                  <a:txBody>
                    <a:bodyPr vert="horz" wrap="square"/>
                    <a:lstStyle/>
                    <a:p>
                      <a:pPr algn="l"/>
                      <a:r>
                        <a:rPr lang="en-CA" sz="1600" smtClean="0"/>
                        <a:t>Chase</a:t>
                      </a:r>
                      <a:r>
                        <a:rPr lang="en-CA" sz="1600" baseline="0" smtClean="0"/>
                        <a:t> Manhattan</a:t>
                      </a:r>
                      <a:endParaRPr lang="en-US" sz="1600"/>
                    </a:p>
                  </a:txBody>
                  <a:tcPr anchor="ctr">
                    <a:solidFill>
                      <a:schemeClr val="bg1"/>
                    </a:solidFill>
                  </a:tcPr>
                </a:tc>
                <a:tc>
                  <a:txBody>
                    <a:bodyPr vert="horz" wrap="square"/>
                    <a:lstStyle/>
                    <a:p>
                      <a:pPr algn="l"/>
                      <a:r>
                        <a:rPr lang="en-CA" sz="1600" smtClean="0"/>
                        <a:t>Financial Services</a:t>
                      </a:r>
                      <a:endParaRPr lang="en-US" sz="1600"/>
                    </a:p>
                  </a:txBody>
                  <a:tcPr anchor="ctr">
                    <a:solidFill>
                      <a:schemeClr val="bg1"/>
                    </a:solidFill>
                  </a:tcPr>
                </a:tc>
                <a:tc>
                  <a:txBody>
                    <a:bodyPr vert="horz" wrap="square"/>
                    <a:lstStyle/>
                    <a:p>
                      <a:pPr algn="l"/>
                      <a:r>
                        <a:rPr lang="en-CA" sz="1600" smtClean="0"/>
                        <a:t>32379.0</a:t>
                      </a:r>
                      <a:endParaRPr lang="en-US" sz="1600"/>
                    </a:p>
                  </a:txBody>
                  <a:tcPr anchor="ctr">
                    <a:solidFill>
                      <a:schemeClr val="bg1"/>
                    </a:solidFill>
                  </a:tcPr>
                </a:tc>
                <a:tc>
                  <a:txBody>
                    <a:bodyPr vert="horz" wrap="square"/>
                    <a:lstStyle/>
                    <a:p>
                      <a:pPr algn="l"/>
                      <a:r>
                        <a:rPr lang="en-CA" sz="1600" smtClean="0"/>
                        <a:t>6229</a:t>
                      </a:r>
                      <a:endParaRPr lang="en-US" sz="1600"/>
                    </a:p>
                  </a:txBody>
                  <a:tcPr anchor="ctr">
                    <a:solidFill>
                      <a:schemeClr val="bg1"/>
                    </a:solidFill>
                  </a:tcPr>
                </a:tc>
                <a:tc>
                  <a:txBody>
                    <a:bodyPr vert="horz" wrap="square"/>
                    <a:lstStyle/>
                    <a:p>
                      <a:pPr algn="l"/>
                      <a:r>
                        <a:rPr lang="en-CA" sz="1600" smtClean="0"/>
                        <a:t>16.2</a:t>
                      </a:r>
                      <a:endParaRPr lang="en-US" sz="1600"/>
                    </a:p>
                  </a:txBody>
                  <a:tcPr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71842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1.4 Selecting Specific Columns, All Rows</a:t>
            </a:r>
          </a:p>
        </p:txBody>
      </p:sp>
      <p:sp>
        <p:nvSpPr>
          <p:cNvPr id="2" name="Rectangle 1"/>
          <p:cNvSpPr/>
          <p:nvPr/>
        </p:nvSpPr>
        <p:spPr>
          <a:xfrm>
            <a:off x="762000" y="6254167"/>
            <a:ext cx="4572000" cy="40011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000" err="1" smtClean="0">
                <a:solidFill>
                  <a:srgbClr val="B610EA"/>
                </a:solidFill>
                <a:latin typeface="Calibri" pitchFamily="34" charset="0"/>
                <a:cs typeface="Calibri" pitchFamily="34" charset="0"/>
              </a:rPr>
              <a:t>deptno is displayed before ename.</a:t>
            </a:r>
            <a:endParaRPr lang="en-US" sz="2000">
              <a:solidFill>
                <a:srgbClr val="B610EA"/>
              </a:solidFill>
              <a:latin typeface="Calibri" pitchFamily="34" charset="0"/>
              <a:cs typeface="Calibri" pitchFamily="34" charset="0"/>
            </a:endParaRPr>
          </a:p>
        </p:txBody>
      </p:sp>
      <p:sp>
        <p:nvSpPr>
          <p:cNvPr id="8" name="Rectangle 7"/>
          <p:cNvSpPr/>
          <p:nvPr/>
        </p:nvSpPr>
        <p:spPr>
          <a:xfrm>
            <a:off x="3200400" y="1846138"/>
            <a:ext cx="5410200" cy="26776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You can use the SELECT statement to display specific columns of the table by specifying the column names, separated by commas</a:t>
            </a:r>
          </a:p>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Specify the columns that you want to see, in the order in which you want them to appear in the output</a:t>
            </a:r>
            <a:endParaRPr lang="en-US" sz="2400">
              <a:solidFill>
                <a:srgbClr val="477D59"/>
              </a:solidFill>
              <a:latin typeface="Calibri" pitchFamily="34" charset="0"/>
              <a:cs typeface="Calibri"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13557" t="22304" r="71519" b="71721"/>
          <a:stretch>
            <a:fillRect/>
          </a:stretch>
        </p:blipFill>
        <p:spPr bwMode="auto">
          <a:xfrm>
            <a:off x="533400" y="2016876"/>
            <a:ext cx="2548436" cy="57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l="14924" t="22304" r="70000" b="37291"/>
          <a:stretch>
            <a:fillRect/>
          </a:stretch>
        </p:blipFill>
        <p:spPr bwMode="auto">
          <a:xfrm>
            <a:off x="740818" y="2915515"/>
            <a:ext cx="2133600" cy="3216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8245988"/>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normAutofit/>
          </a:bodyPr>
          <a:lstStyle/>
          <a:p>
            <a:pPr eaLnBrk="1" hangingPunct="1">
              <a:defRPr/>
            </a:pPr>
            <a:r>
              <a:rPr lang="en-US" sz="4000" smtClean="0"/>
              <a:t>1.5 Column Heading and Alignment</a:t>
            </a:r>
          </a:p>
        </p:txBody>
      </p:sp>
      <p:sp>
        <p:nvSpPr>
          <p:cNvPr id="8" name="Rectangle 7"/>
          <p:cNvSpPr/>
          <p:nvPr/>
        </p:nvSpPr>
        <p:spPr>
          <a:xfrm>
            <a:off x="1752600" y="1676994"/>
            <a:ext cx="5410200"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477D59"/>
                </a:solidFill>
                <a:latin typeface="Calibri" pitchFamily="34" charset="0"/>
                <a:cs typeface="Calibri" pitchFamily="34" charset="0"/>
              </a:rPr>
              <a:t>Default justification</a:t>
            </a:r>
          </a:p>
          <a:p>
            <a:pPr marL="342900" indent="-342900">
              <a:lnSpc>
                <a:spcPct val="100000"/>
              </a:lnSpc>
              <a:spcAft>
                <a:spcPct val="0"/>
              </a:spcAft>
              <a:buFontTx/>
              <a:buChar char="-"/>
              <a:defRPr/>
            </a:pPr>
            <a:r>
              <a:rPr lang="en-US" sz="2400" b="1" smtClean="0">
                <a:solidFill>
                  <a:srgbClr val="C00000"/>
                </a:solidFill>
                <a:latin typeface="Calibri" pitchFamily="34" charset="0"/>
                <a:cs typeface="Calibri" pitchFamily="34" charset="0"/>
              </a:rPr>
              <a:t>Left</a:t>
            </a:r>
            <a:r>
              <a:rPr lang="en-US" sz="2400" smtClean="0">
                <a:solidFill>
                  <a:srgbClr val="477D59"/>
                </a:solidFill>
                <a:latin typeface="Calibri" pitchFamily="34" charset="0"/>
                <a:cs typeface="Calibri" pitchFamily="34" charset="0"/>
              </a:rPr>
              <a:t>: Date and character data</a:t>
            </a:r>
          </a:p>
          <a:p>
            <a:pPr marL="342900" indent="-342900">
              <a:lnSpc>
                <a:spcPct val="100000"/>
              </a:lnSpc>
              <a:spcAft>
                <a:spcPct val="0"/>
              </a:spcAft>
              <a:buFontTx/>
              <a:buChar char="-"/>
              <a:defRPr/>
            </a:pPr>
            <a:r>
              <a:rPr lang="en-US" sz="2400" b="1">
                <a:solidFill>
                  <a:srgbClr val="C00000"/>
                </a:solidFill>
                <a:latin typeface="Calibri" pitchFamily="34" charset="0"/>
                <a:cs typeface="Calibri" pitchFamily="34" charset="0"/>
              </a:rPr>
              <a:t>Right</a:t>
            </a:r>
            <a:r>
              <a:rPr lang="en-US" sz="2400" smtClean="0">
                <a:solidFill>
                  <a:srgbClr val="477D59"/>
                </a:solidFill>
                <a:latin typeface="Calibri" pitchFamily="34" charset="0"/>
                <a:cs typeface="Calibri" pitchFamily="34" charset="0"/>
              </a:rPr>
              <a:t>: Numeric data</a:t>
            </a:r>
          </a:p>
          <a:p>
            <a:pPr marL="342900" indent="-342900">
              <a:lnSpc>
                <a:spcPct val="100000"/>
              </a:lnSpc>
              <a:spcAft>
                <a:spcPct val="0"/>
              </a:spcAft>
              <a:buFontTx/>
              <a:buChar char="-"/>
              <a:defRPr/>
            </a:pPr>
            <a:r>
              <a:rPr lang="en-US" sz="2400" b="1" smtClean="0">
                <a:solidFill>
                  <a:srgbClr val="002060"/>
                </a:solidFill>
                <a:latin typeface="Calibri" pitchFamily="34" charset="0"/>
                <a:cs typeface="Calibri" pitchFamily="34" charset="0"/>
              </a:rPr>
              <a:t>Default display</a:t>
            </a:r>
            <a:r>
              <a:rPr lang="en-US" sz="2400" smtClean="0">
                <a:solidFill>
                  <a:srgbClr val="477D59"/>
                </a:solidFill>
                <a:latin typeface="Calibri" pitchFamily="34" charset="0"/>
                <a:cs typeface="Calibri" pitchFamily="34" charset="0"/>
              </a:rPr>
              <a:t>: Uppercase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l="13671" t="19343" r="26099" b="37089"/>
          <a:stretch>
            <a:fillRect/>
          </a:stretch>
        </p:blipFill>
        <p:spPr bwMode="auto">
          <a:xfrm>
            <a:off x="457200" y="3354727"/>
            <a:ext cx="8235387" cy="335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5354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 Arithmetic Expressions</a:t>
            </a:r>
          </a:p>
        </p:txBody>
      </p:sp>
      <p:sp>
        <p:nvSpPr>
          <p:cNvPr id="6" name="Rectangle 5"/>
          <p:cNvSpPr/>
          <p:nvPr/>
        </p:nvSpPr>
        <p:spPr>
          <a:xfrm>
            <a:off x="381000" y="3657600"/>
            <a:ext cx="8458200"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You may need to modify the way in which data is displayed, perform calculations, or look at what-if scenarios. This is possible using arithmetic expressions</a:t>
            </a:r>
          </a:p>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An arithmetic expression may contain column names, constant numeric values, and the arithmetic operators</a:t>
            </a:r>
          </a:p>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You cannot use arithmetic operators in the </a:t>
            </a:r>
            <a:r>
              <a:rPr lang="en-US" sz="2400" smtClean="0">
                <a:solidFill>
                  <a:srgbClr val="0070C0"/>
                </a:solidFill>
                <a:latin typeface="Calibri" pitchFamily="34" charset="0"/>
                <a:cs typeface="Calibri" pitchFamily="34" charset="0"/>
              </a:rPr>
              <a:t>FROM</a:t>
            </a:r>
            <a:r>
              <a:rPr lang="en-US" sz="2400" smtClean="0">
                <a:solidFill>
                  <a:srgbClr val="477D59"/>
                </a:solidFill>
                <a:latin typeface="Calibri" pitchFamily="34" charset="0"/>
                <a:cs typeface="Calibri" pitchFamily="34" charset="0"/>
              </a:rPr>
              <a:t> clause</a:t>
            </a:r>
          </a:p>
        </p:txBody>
      </p:sp>
      <p:graphicFrame>
        <p:nvGraphicFramePr>
          <p:cNvPr id="3" name="Table 2"/>
          <p:cNvGraphicFramePr>
            <a:graphicFrameLocks noGrp="1"/>
          </p:cNvGraphicFramePr>
          <p:nvPr>
            <p:extLst>
              <p:ext uri="{D42A27DB-BD31-4B8C-83A1-F6EECF244321}">
                <p14:modId xmlns:p14="http://schemas.microsoft.com/office/powerpoint/2010/main" val="3759178700"/>
              </p:ext>
            </p:extLst>
          </p:nvPr>
        </p:nvGraphicFramePr>
        <p:xfrm>
          <a:off x="2477946" y="1600200"/>
          <a:ext cx="4340508" cy="1981200"/>
        </p:xfrm>
        <a:graphic>
          <a:graphicData uri="http://schemas.openxmlformats.org/drawingml/2006/table">
            <a:tbl>
              <a:tblPr firstRow="1" bandRow="1">
                <a:tableStyleId>{ED083AE6-46FA-4A59-8FB0-9F97EB10719F}</a:tableStyleId>
              </a:tblPr>
              <a:tblGrid>
                <a:gridCol w="1673508">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70840">
                <a:tc>
                  <a:txBody>
                    <a:bodyPr vert="horz" wrap="square"/>
                    <a:lstStyle/>
                    <a:p>
                      <a:r>
                        <a:rPr lang="en-US" sz="2000" smtClean="0">
                          <a:solidFill>
                            <a:srgbClr val="477D59"/>
                          </a:solidFill>
                          <a:latin typeface="Calibri" pitchFamily="34" charset="0"/>
                          <a:cs typeface="Calibri" pitchFamily="34" charset="0"/>
                        </a:rPr>
                        <a:t>Operator</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Description</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0"/>
                  </a:ext>
                </a:extLst>
              </a:tr>
              <a:tr h="370840">
                <a:tc>
                  <a:txBody>
                    <a:bodyPr vert="horz" wrap="square"/>
                    <a:lstStyle/>
                    <a:p>
                      <a:pPr algn="ctr"/>
                      <a:r>
                        <a:rPr lang="en-US" sz="2000" smtClean="0">
                          <a:solidFill>
                            <a:srgbClr val="477D59"/>
                          </a:solidFill>
                          <a:latin typeface="Calibri" pitchFamily="34" charset="0"/>
                          <a:cs typeface="Calibri" pitchFamily="34" charset="0"/>
                        </a:rPr>
                        <a: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Add</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1"/>
                  </a:ext>
                </a:extLst>
              </a:tr>
              <a:tr h="370840">
                <a:tc>
                  <a:txBody>
                    <a:bodyPr vert="horz" wrap="square"/>
                    <a:lstStyle/>
                    <a:p>
                      <a:pPr algn="ctr"/>
                      <a:r>
                        <a:rPr lang="en-US" sz="2000" smtClean="0">
                          <a:solidFill>
                            <a:srgbClr val="477D59"/>
                          </a:solidFill>
                          <a:latin typeface="Calibri" pitchFamily="34" charset="0"/>
                          <a:cs typeface="Calibri" pitchFamily="34" charset="0"/>
                        </a:rPr>
                        <a: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Subtract</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2"/>
                  </a:ext>
                </a:extLst>
              </a:tr>
              <a:tr h="370840">
                <a:tc>
                  <a:txBody>
                    <a:bodyPr vert="horz" wrap="square"/>
                    <a:lstStyle/>
                    <a:p>
                      <a:pPr algn="ctr"/>
                      <a:r>
                        <a:rPr lang="en-US" sz="2000" smtClean="0">
                          <a:solidFill>
                            <a:srgbClr val="477D59"/>
                          </a:solidFill>
                          <a:latin typeface="Calibri" pitchFamily="34" charset="0"/>
                          <a:cs typeface="Calibri" pitchFamily="34" charset="0"/>
                        </a:rPr>
                        <a: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Multiply</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3"/>
                  </a:ext>
                </a:extLst>
              </a:tr>
              <a:tr h="370840">
                <a:tc>
                  <a:txBody>
                    <a:bodyPr vert="horz" wrap="square"/>
                    <a:lstStyle/>
                    <a:p>
                      <a:pPr algn="ctr"/>
                      <a:r>
                        <a:rPr lang="en-US" sz="2000" smtClean="0">
                          <a:solidFill>
                            <a:srgbClr val="477D59"/>
                          </a:solidFill>
                          <a:latin typeface="Calibri" pitchFamily="34" charset="0"/>
                          <a:cs typeface="Calibri" pitchFamily="34" charset="0"/>
                        </a:rPr>
                        <a: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Divide</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0213247"/>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Arithmetic Expressions</a:t>
            </a:r>
          </a:p>
        </p:txBody>
      </p:sp>
      <p:sp>
        <p:nvSpPr>
          <p:cNvPr id="9" name="Rectangle 8"/>
          <p:cNvSpPr/>
          <p:nvPr/>
        </p:nvSpPr>
        <p:spPr>
          <a:xfrm>
            <a:off x="4885976" y="2047754"/>
            <a:ext cx="3886200"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ct val="0"/>
              </a:spcAft>
              <a:buFont typeface="Arial" pitchFamily="34" charset="0"/>
              <a:buChar char="•"/>
              <a:defRPr/>
            </a:pPr>
            <a:r>
              <a:rPr lang="en-US" sz="2400" smtClean="0">
                <a:cs typeface="Calibri" pitchFamily="34" charset="0"/>
              </a:rPr>
              <a:t>sal+300</a:t>
            </a:r>
            <a:r>
              <a:rPr lang="en-US" sz="2400" smtClean="0">
                <a:solidFill>
                  <a:srgbClr val="B610EA"/>
                </a:solidFill>
                <a:latin typeface="Calibri" pitchFamily="34" charset="0"/>
                <a:cs typeface="Calibri" pitchFamily="34" charset="0"/>
              </a:rPr>
              <a:t>: to </a:t>
            </a:r>
            <a:r>
              <a:rPr lang="en-US" sz="2400">
                <a:solidFill>
                  <a:srgbClr val="B610EA"/>
                </a:solidFill>
                <a:latin typeface="Calibri" pitchFamily="34" charset="0"/>
                <a:cs typeface="Calibri" pitchFamily="34" charset="0"/>
              </a:rPr>
              <a:t>calculate a salary increase of $300 for all employees</a:t>
            </a:r>
          </a:p>
          <a:p>
            <a:pPr marL="173038" indent="-173038">
              <a:lnSpc>
                <a:spcPct val="100000"/>
              </a:lnSpc>
              <a:spcAft>
                <a:spcPct val="0"/>
              </a:spcAft>
              <a:buFont typeface="Arial" pitchFamily="34" charset="0"/>
              <a:buChar char="•"/>
              <a:defRPr/>
            </a:pPr>
            <a:r>
              <a:rPr lang="en-US" sz="2400">
                <a:solidFill>
                  <a:srgbClr val="B610EA"/>
                </a:solidFill>
                <a:latin typeface="Calibri" pitchFamily="34" charset="0"/>
                <a:cs typeface="Calibri" pitchFamily="34" charset="0"/>
              </a:rPr>
              <a:t>The </a:t>
            </a:r>
            <a:r>
              <a:rPr lang="en-US" sz="2400" smtClean="0">
                <a:solidFill>
                  <a:srgbClr val="B610EA"/>
                </a:solidFill>
                <a:latin typeface="Calibri" pitchFamily="34" charset="0"/>
                <a:cs typeface="Calibri" pitchFamily="34" charset="0"/>
              </a:rPr>
              <a:t>new </a:t>
            </a:r>
            <a:r>
              <a:rPr lang="en-US" sz="2400">
                <a:solidFill>
                  <a:srgbClr val="B610EA"/>
                </a:solidFill>
                <a:latin typeface="Calibri" pitchFamily="34" charset="0"/>
                <a:cs typeface="Calibri" pitchFamily="34" charset="0"/>
              </a:rPr>
              <a:t>column </a:t>
            </a:r>
            <a:r>
              <a:rPr lang="en-US" sz="2400" smtClean="0">
                <a:solidFill>
                  <a:srgbClr val="B610EA"/>
                </a:solidFill>
                <a:latin typeface="Calibri" pitchFamily="34" charset="0"/>
                <a:cs typeface="Calibri" pitchFamily="34" charset="0"/>
              </a:rPr>
              <a:t>is </a:t>
            </a:r>
            <a:r>
              <a:rPr lang="en-US" sz="2400">
                <a:solidFill>
                  <a:srgbClr val="B610EA"/>
                </a:solidFill>
                <a:latin typeface="Calibri" pitchFamily="34" charset="0"/>
                <a:cs typeface="Calibri" pitchFamily="34" charset="0"/>
              </a:rPr>
              <a:t>not </a:t>
            </a:r>
            <a:r>
              <a:rPr lang="en-US" sz="2400" smtClean="0">
                <a:solidFill>
                  <a:srgbClr val="B610EA"/>
                </a:solidFill>
                <a:latin typeface="Calibri" pitchFamily="34" charset="0"/>
                <a:cs typeface="Calibri" pitchFamily="34" charset="0"/>
              </a:rPr>
              <a:t>added </a:t>
            </a:r>
            <a:r>
              <a:rPr lang="en-US" sz="2400">
                <a:solidFill>
                  <a:srgbClr val="B610EA"/>
                </a:solidFill>
                <a:latin typeface="Calibri" pitchFamily="34" charset="0"/>
                <a:cs typeface="Calibri" pitchFamily="34" charset="0"/>
              </a:rPr>
              <a:t>in the </a:t>
            </a:r>
            <a:r>
              <a:rPr lang="en-US" sz="2400" i="1" err="1">
                <a:solidFill>
                  <a:srgbClr val="B610EA"/>
                </a:solidFill>
                <a:latin typeface="Calibri" pitchFamily="34" charset="0"/>
                <a:cs typeface="Calibri" pitchFamily="34" charset="0"/>
              </a:rPr>
              <a:t>empT</a:t>
            </a:r>
            <a:r>
              <a:rPr lang="en-US" sz="2400">
                <a:solidFill>
                  <a:srgbClr val="B610EA"/>
                </a:solidFill>
                <a:latin typeface="Calibri" pitchFamily="34" charset="0"/>
                <a:cs typeface="Calibri" pitchFamily="34" charset="0"/>
              </a:rPr>
              <a:t> table – it is for display </a:t>
            </a:r>
            <a:r>
              <a:rPr lang="en-US" sz="2400" smtClean="0">
                <a:solidFill>
                  <a:srgbClr val="B610EA"/>
                </a:solidFill>
                <a:latin typeface="Calibri" pitchFamily="34" charset="0"/>
                <a:cs typeface="Calibri" pitchFamily="34" charset="0"/>
              </a:rPr>
              <a:t>only</a:t>
            </a:r>
            <a:endParaRPr lang="en-US" sz="2400">
              <a:solidFill>
                <a:srgbClr val="B610EA"/>
              </a:solidFill>
              <a:latin typeface="Calibri" pitchFamily="34" charset="0"/>
              <a:cs typeface="Calibri" pitchFamily="34"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l="15025" t="22405" r="62646" b="37291"/>
          <a:stretch>
            <a:fillRect/>
          </a:stretch>
        </p:blipFill>
        <p:spPr bwMode="auto">
          <a:xfrm>
            <a:off x="304800" y="2819400"/>
            <a:ext cx="3657600" cy="371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19549" y="2057400"/>
            <a:ext cx="4566428" cy="603881"/>
          </a:xfrm>
          <a:prstGeom prst="rect">
            <a:avLst/>
          </a:prstGeom>
        </p:spPr>
      </p:pic>
    </p:spTree>
    <p:extLst>
      <p:ext uri="{BB962C8B-B14F-4D97-AF65-F5344CB8AC3E}">
        <p14:creationId xmlns:p14="http://schemas.microsoft.com/office/powerpoint/2010/main" val="2644065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2.1 Alias</a:t>
            </a:r>
          </a:p>
        </p:txBody>
      </p:sp>
      <p:sp>
        <p:nvSpPr>
          <p:cNvPr id="9" name="Rectangle 8"/>
          <p:cNvSpPr/>
          <p:nvPr/>
        </p:nvSpPr>
        <p:spPr>
          <a:xfrm>
            <a:off x="5091830" y="1998536"/>
            <a:ext cx="3886200" cy="304698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ct val="0"/>
              </a:spcAft>
              <a:buFont typeface="Arial" pitchFamily="34" charset="0"/>
              <a:buChar char="•"/>
              <a:defRPr/>
            </a:pPr>
            <a:r>
              <a:rPr lang="en-US" sz="2400" smtClean="0">
                <a:solidFill>
                  <a:srgbClr val="C00000"/>
                </a:solidFill>
                <a:latin typeface="Calibri" pitchFamily="34" charset="0"/>
                <a:cs typeface="Calibri" pitchFamily="34" charset="0"/>
              </a:rPr>
              <a:t>Alias: </a:t>
            </a:r>
            <a:r>
              <a:rPr lang="en-US" sz="2400" smtClean="0">
                <a:solidFill>
                  <a:srgbClr val="477D59"/>
                </a:solidFill>
                <a:latin typeface="Calibri" pitchFamily="34" charset="0"/>
                <a:cs typeface="Calibri" pitchFamily="34" charset="0"/>
              </a:rPr>
              <a:t>gives selected columns different headings</a:t>
            </a:r>
          </a:p>
          <a:p>
            <a:pPr marL="630238" lvl="1" indent="-173038">
              <a:buFont typeface="Arial" pitchFamily="34" charset="0"/>
              <a:buChar char="•"/>
              <a:defRPr/>
            </a:pPr>
            <a:r>
              <a:rPr lang="en-US" sz="2400" smtClean="0">
                <a:solidFill>
                  <a:srgbClr val="0070C0"/>
                </a:solidFill>
                <a:latin typeface="Calibri" pitchFamily="34" charset="0"/>
                <a:cs typeface="Calibri" pitchFamily="34" charset="0"/>
              </a:rPr>
              <a:t>SELECT … </a:t>
            </a:r>
            <a:r>
              <a:rPr lang="en-US" sz="2400" smtClean="0">
                <a:solidFill>
                  <a:srgbClr val="C00000"/>
                </a:solidFill>
                <a:latin typeface="Calibri" pitchFamily="34" charset="0"/>
                <a:cs typeface="Calibri" pitchFamily="34" charset="0"/>
              </a:rPr>
              <a:t>AS …</a:t>
            </a:r>
          </a:p>
          <a:p>
            <a:pPr marL="630238" lvl="1" indent="-173038">
              <a:buFont typeface="Arial" pitchFamily="34" charset="0"/>
              <a:buChar char="•"/>
              <a:defRPr/>
            </a:pPr>
            <a:r>
              <a:rPr lang="en-US" sz="2400" smtClean="0">
                <a:solidFill>
                  <a:srgbClr val="477D59"/>
                </a:solidFill>
                <a:latin typeface="Calibri" pitchFamily="34" charset="0"/>
                <a:cs typeface="Calibri" pitchFamily="34" charset="0"/>
              </a:rPr>
              <a:t>Requires </a:t>
            </a:r>
            <a:r>
              <a:rPr lang="en-US" sz="2400">
                <a:solidFill>
                  <a:srgbClr val="477D59"/>
                </a:solidFill>
                <a:latin typeface="Calibri" pitchFamily="34" charset="0"/>
                <a:cs typeface="Calibri" pitchFamily="34" charset="0"/>
              </a:rPr>
              <a:t>brackets [ ] if it contains spaces or special </a:t>
            </a:r>
            <a:r>
              <a:rPr lang="en-US" sz="2400" smtClean="0">
                <a:solidFill>
                  <a:srgbClr val="477D59"/>
                </a:solidFill>
                <a:latin typeface="Calibri" pitchFamily="34" charset="0"/>
                <a:cs typeface="Calibri" pitchFamily="34" charset="0"/>
              </a:rPr>
              <a:t>characters</a:t>
            </a:r>
            <a:endParaRPr lang="en-US" sz="2400">
              <a:solidFill>
                <a:srgbClr val="477D59"/>
              </a:solidFill>
              <a:latin typeface="Calibri" pitchFamily="34" charset="0"/>
              <a:cs typeface="Calibri" pitchFamily="34" charset="0"/>
            </a:endParaRPr>
          </a:p>
          <a:p>
            <a:pPr marL="630238" lvl="1" indent="-173038">
              <a:buFont typeface="Arial" pitchFamily="34" charset="0"/>
              <a:buChar char="•"/>
              <a:defRPr/>
            </a:pPr>
            <a:endParaRPr lang="en-US" sz="2400" smtClean="0">
              <a:solidFill>
                <a:srgbClr val="0070C0"/>
              </a:solidFill>
              <a:latin typeface="Calibri" pitchFamily="34" charset="0"/>
              <a:cs typeface="Calibri" pitchFamily="34" charset="0"/>
            </a:endParaRPr>
          </a:p>
          <a:p>
            <a:pPr marL="173038" indent="-173038">
              <a:lnSpc>
                <a:spcPct val="100000"/>
              </a:lnSpc>
              <a:spcAft>
                <a:spcPct val="0"/>
              </a:spcAft>
              <a:buFont typeface="Arial" pitchFamily="34" charset="0"/>
              <a:buChar char="•"/>
              <a:defRPr/>
            </a:pPr>
            <a:endParaRPr lang="en-US" sz="2400" smtClean="0">
              <a:solidFill>
                <a:srgbClr val="0070C0"/>
              </a:solidFill>
              <a:latin typeface="Calibri" pitchFamily="34" charset="0"/>
              <a:cs typeface="Calibri" pitchFamily="34"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l="15025" t="22405" r="62646" b="37291"/>
          <a:stretch>
            <a:fillRect/>
          </a:stretch>
        </p:blipFill>
        <p:spPr bwMode="auto">
          <a:xfrm>
            <a:off x="304800" y="2819400"/>
            <a:ext cx="3657600" cy="371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4"/>
          <a:stretch>
            <a:fillRect/>
          </a:stretch>
        </p:blipFill>
        <p:spPr>
          <a:xfrm>
            <a:off x="321383" y="2003452"/>
            <a:ext cx="4566428" cy="603881"/>
          </a:xfrm>
          <a:prstGeom prst="rect">
            <a:avLst/>
          </a:prstGeom>
        </p:spPr>
      </p:pic>
      <p:sp>
        <p:nvSpPr>
          <p:cNvPr id="3" name="Oval 2"/>
          <p:cNvSpPr/>
          <p:nvPr/>
        </p:nvSpPr>
        <p:spPr>
          <a:xfrm>
            <a:off x="3657600" y="1847699"/>
            <a:ext cx="1205630" cy="590702"/>
          </a:xfrm>
          <a:prstGeom prst="ellipse">
            <a:avLst/>
          </a:prstGeom>
          <a:noFill/>
          <a:ln w="6350">
            <a:solidFill>
              <a:srgbClr val="B61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cxnSp>
        <p:nvCxnSpPr>
          <p:cNvPr id="5" name="Straight Arrow Connector 4"/>
          <p:cNvCxnSpPr/>
          <p:nvPr/>
        </p:nvCxnSpPr>
        <p:spPr>
          <a:xfrm flipH="1">
            <a:off x="3581400" y="2438401"/>
            <a:ext cx="647700" cy="533399"/>
          </a:xfrm>
          <a:prstGeom prst="straightConnector1">
            <a:avLst/>
          </a:prstGeom>
          <a:ln>
            <a:solidFill>
              <a:srgbClr val="B610EA"/>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507730"/>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2.2 Arithmetic Operator Precedence</a:t>
            </a:r>
          </a:p>
        </p:txBody>
      </p:sp>
      <p:sp>
        <p:nvSpPr>
          <p:cNvPr id="9" name="Rectangle 8"/>
          <p:cNvSpPr/>
          <p:nvPr/>
        </p:nvSpPr>
        <p:spPr>
          <a:xfrm>
            <a:off x="304800" y="2209800"/>
            <a:ext cx="8458200"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Multiplication and division take priority over addition and subtraction</a:t>
            </a:r>
          </a:p>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Operators of the same priority are evaluated from left to right</a:t>
            </a:r>
          </a:p>
          <a:p>
            <a:pPr marL="173038" indent="-173038">
              <a:lnSpc>
                <a:spcPct val="100000"/>
              </a:lnSpc>
              <a:spcAft>
                <a:spcPct val="0"/>
              </a:spcAft>
              <a:buFont typeface="Arial" pitchFamily="34" charset="0"/>
              <a:buChar char="•"/>
              <a:defRPr/>
            </a:pPr>
            <a:r>
              <a:rPr lang="en-US" sz="2400" smtClean="0">
                <a:solidFill>
                  <a:srgbClr val="477D59"/>
                </a:solidFill>
                <a:latin typeface="Calibri" pitchFamily="34" charset="0"/>
                <a:cs typeface="Calibri" pitchFamily="34" charset="0"/>
              </a:rPr>
              <a:t>Parentheses are used to force prioritized evaluation and to clarify statements</a:t>
            </a:r>
            <a:endParaRPr lang="en-US" sz="2000">
              <a:solidFill>
                <a:srgbClr val="477D59"/>
              </a:solidFill>
              <a:latin typeface="Calibri" pitchFamily="34" charset="0"/>
              <a:cs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328972027"/>
              </p:ext>
            </p:extLst>
          </p:nvPr>
        </p:nvGraphicFramePr>
        <p:xfrm>
          <a:off x="2076450" y="1752600"/>
          <a:ext cx="4914900" cy="457200"/>
        </p:xfrm>
        <a:graphic>
          <a:graphicData uri="http://schemas.openxmlformats.org/drawingml/2006/table">
            <a:tbl>
              <a:tblPr>
                <a:tableStyleId>{ED083AE6-46FA-4A59-8FB0-9F97EB10719F}</a:tableStyleId>
              </a:tblPr>
              <a:tblGrid>
                <a:gridCol w="1228725">
                  <a:extLst>
                    <a:ext uri="{9D8B030D-6E8A-4147-A177-3AD203B41FA5}">
                      <a16:colId xmlns:a16="http://schemas.microsoft.com/office/drawing/2014/main" val="20000"/>
                    </a:ext>
                  </a:extLst>
                </a:gridCol>
                <a:gridCol w="1228725">
                  <a:extLst>
                    <a:ext uri="{9D8B030D-6E8A-4147-A177-3AD203B41FA5}">
                      <a16:colId xmlns:a16="http://schemas.microsoft.com/office/drawing/2014/main" val="20001"/>
                    </a:ext>
                  </a:extLst>
                </a:gridCol>
                <a:gridCol w="1228725">
                  <a:extLst>
                    <a:ext uri="{9D8B030D-6E8A-4147-A177-3AD203B41FA5}">
                      <a16:colId xmlns:a16="http://schemas.microsoft.com/office/drawing/2014/main" val="20002"/>
                    </a:ext>
                  </a:extLst>
                </a:gridCol>
                <a:gridCol w="1228725">
                  <a:extLst>
                    <a:ext uri="{9D8B030D-6E8A-4147-A177-3AD203B41FA5}">
                      <a16:colId xmlns:a16="http://schemas.microsoft.com/office/drawing/2014/main" val="20003"/>
                    </a:ext>
                  </a:extLst>
                </a:gridCol>
              </a:tblGrid>
              <a:tr h="381000">
                <a:tc>
                  <a:txBody>
                    <a:bodyPr vert="horz" wrap="square"/>
                    <a:lstStyle/>
                    <a:p>
                      <a:pPr algn="ctr"/>
                      <a:r>
                        <a:rPr lang="en-US" sz="2400" smtClean="0">
                          <a:solidFill>
                            <a:srgbClr val="C00000"/>
                          </a:solidFill>
                          <a:latin typeface="Calibri" pitchFamily="34" charset="0"/>
                          <a:cs typeface="Calibri" pitchFamily="34" charset="0"/>
                        </a:rPr>
                        <a:t>*</a:t>
                      </a:r>
                      <a:endParaRPr lang="en-US" sz="2400">
                        <a:solidFill>
                          <a:srgbClr val="C00000"/>
                        </a:solidFill>
                        <a:latin typeface="Calibri" pitchFamily="34" charset="0"/>
                        <a:cs typeface="Calibri" pitchFamily="34" charset="0"/>
                      </a:endParaRPr>
                    </a:p>
                  </a:txBody>
                  <a:tcPr/>
                </a:tc>
                <a:tc>
                  <a:txBody>
                    <a:bodyPr vert="horz" wrap="square"/>
                    <a:lstStyle/>
                    <a:p>
                      <a:pPr algn="ctr"/>
                      <a:r>
                        <a:rPr lang="en-US" sz="2400" smtClean="0">
                          <a:solidFill>
                            <a:srgbClr val="C00000"/>
                          </a:solidFill>
                          <a:latin typeface="Calibri" pitchFamily="34" charset="0"/>
                          <a:cs typeface="Calibri" pitchFamily="34" charset="0"/>
                        </a:rPr>
                        <a:t>/</a:t>
                      </a:r>
                      <a:endParaRPr lang="en-US" sz="2400">
                        <a:solidFill>
                          <a:srgbClr val="C00000"/>
                        </a:solidFill>
                        <a:latin typeface="Calibri" pitchFamily="34" charset="0"/>
                        <a:cs typeface="Calibri" pitchFamily="34" charset="0"/>
                      </a:endParaRPr>
                    </a:p>
                  </a:txBody>
                  <a:tcPr/>
                </a:tc>
                <a:tc>
                  <a:txBody>
                    <a:bodyPr vert="horz" wrap="square"/>
                    <a:lstStyle/>
                    <a:p>
                      <a:pPr algn="ctr"/>
                      <a:r>
                        <a:rPr lang="en-US" sz="2400" smtClean="0">
                          <a:solidFill>
                            <a:srgbClr val="C00000"/>
                          </a:solidFill>
                          <a:latin typeface="Calibri" pitchFamily="34" charset="0"/>
                          <a:cs typeface="Calibri" pitchFamily="34" charset="0"/>
                        </a:rPr>
                        <a:t>+</a:t>
                      </a:r>
                      <a:endParaRPr lang="en-US" sz="2400">
                        <a:solidFill>
                          <a:srgbClr val="C00000"/>
                        </a:solidFill>
                        <a:latin typeface="Calibri" pitchFamily="34" charset="0"/>
                        <a:cs typeface="Calibri" pitchFamily="34" charset="0"/>
                      </a:endParaRPr>
                    </a:p>
                  </a:txBody>
                  <a:tcPr/>
                </a:tc>
                <a:tc>
                  <a:txBody>
                    <a:bodyPr vert="horz" wrap="square"/>
                    <a:lstStyle/>
                    <a:p>
                      <a:pPr algn="ctr"/>
                      <a:r>
                        <a:rPr lang="en-US" sz="2400" smtClean="0">
                          <a:solidFill>
                            <a:srgbClr val="C00000"/>
                          </a:solidFill>
                          <a:latin typeface="Calibri" pitchFamily="34" charset="0"/>
                          <a:cs typeface="Calibri" pitchFamily="34" charset="0"/>
                        </a:rPr>
                        <a:t>-</a:t>
                      </a:r>
                    </a:p>
                  </a:txBody>
                  <a:tcPr/>
                </a:tc>
                <a:extLst>
                  <a:ext uri="{0D108BD9-81ED-4DB2-BD59-A6C34878D82A}">
                    <a16:rowId xmlns:a16="http://schemas.microsoft.com/office/drawing/2014/main" val="10000"/>
                  </a:ext>
                </a:extLst>
              </a:tr>
            </a:tbl>
          </a:graphicData>
        </a:graphic>
      </p:graphicFrame>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l="13557" t="22405" r="41556" b="70912"/>
          <a:stretch>
            <a:fillRect/>
          </a:stretch>
        </p:blipFill>
        <p:spPr bwMode="auto">
          <a:xfrm>
            <a:off x="307470" y="4267200"/>
            <a:ext cx="8684130" cy="727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04800" y="5105400"/>
            <a:ext cx="8458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000" u="sng" smtClean="0">
                <a:solidFill>
                  <a:srgbClr val="B610EA"/>
                </a:solidFill>
                <a:latin typeface="Calibri" pitchFamily="34" charset="0"/>
                <a:cs typeface="Calibri" pitchFamily="34" charset="0"/>
              </a:rPr>
              <a:t>Compare the two:</a:t>
            </a:r>
          </a:p>
        </p:txBody>
      </p:sp>
    </p:spTree>
    <p:extLst>
      <p:ext uri="{BB962C8B-B14F-4D97-AF65-F5344CB8AC3E}">
        <p14:creationId xmlns:p14="http://schemas.microsoft.com/office/powerpoint/2010/main" val="3365283018"/>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66</a:t>
            </a:fld>
            <a:endParaRPr lang="en-US"/>
          </a:p>
        </p:txBody>
      </p:sp>
      <p:sp>
        <p:nvSpPr>
          <p:cNvPr id="3" name="Title 2"/>
          <p:cNvSpPr>
            <a:spLocks noGrp="1"/>
          </p:cNvSpPr>
          <p:nvPr>
            <p:ph type="title"/>
          </p:nvPr>
        </p:nvSpPr>
        <p:spPr/>
        <p:txBody>
          <a:bodyPr/>
          <a:lstStyle/>
          <a:p>
            <a:r>
              <a:rPr lang="en-US" smtClean="0"/>
              <a:t>Closing MS Access</a:t>
            </a:r>
            <a:endParaRPr lang="en-US"/>
          </a:p>
        </p:txBody>
      </p:sp>
      <p:sp>
        <p:nvSpPr>
          <p:cNvPr id="4" name="Content Placeholder 3"/>
          <p:cNvSpPr>
            <a:spLocks noGrp="1"/>
          </p:cNvSpPr>
          <p:nvPr>
            <p:ph idx="1"/>
          </p:nvPr>
        </p:nvSpPr>
        <p:spPr/>
        <p:txBody>
          <a:bodyPr/>
          <a:lstStyle/>
          <a:p>
            <a:r>
              <a:rPr lang="en-US" smtClean="0"/>
              <a:t>When you close MS Access, if there is any unsaved objects (for example, any unsaved query or any table with unsaved changes), a dialog box will appear for each one asking if you would like to save it. </a:t>
            </a:r>
          </a:p>
          <a:p>
            <a:r>
              <a:rPr lang="en-US" smtClean="0"/>
              <a:t>After choosing yes or no for all unsaved objects, you can close the database. </a:t>
            </a:r>
            <a:endParaRPr lang="en-US"/>
          </a:p>
        </p:txBody>
      </p:sp>
    </p:spTree>
    <p:extLst>
      <p:ext uri="{BB962C8B-B14F-4D97-AF65-F5344CB8AC3E}">
        <p14:creationId xmlns:p14="http://schemas.microsoft.com/office/powerpoint/2010/main" val="513517252"/>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2.3 Defining a Null Value</a:t>
            </a:r>
          </a:p>
        </p:txBody>
      </p:sp>
      <p:sp>
        <p:nvSpPr>
          <p:cNvPr id="7" name="Rectangle 3"/>
          <p:cNvSpPr txBox="1">
            <a:spLocks noChangeArrowheads="1"/>
          </p:cNvSpPr>
          <p:nvPr/>
        </p:nvSpPr>
        <p:spPr>
          <a:xfrm>
            <a:off x="304800" y="1905000"/>
            <a:ext cx="8458200" cy="43434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173038" indent="-173038">
              <a:lnSpc>
                <a:spcPct val="100000"/>
              </a:lnSpc>
              <a:spcAft>
                <a:spcPct val="0"/>
              </a:spcAft>
              <a:buFont typeface="Arial" pitchFamily="34" charset="0"/>
              <a:buChar char="•"/>
              <a:defRPr/>
            </a:pPr>
            <a:r>
              <a:rPr lang="en-US" smtClean="0">
                <a:solidFill>
                  <a:srgbClr val="002060"/>
                </a:solidFill>
              </a:rPr>
              <a:t>A </a:t>
            </a:r>
            <a:r>
              <a:rPr lang="en-US" b="1" smtClean="0">
                <a:solidFill>
                  <a:srgbClr val="0070C0"/>
                </a:solidFill>
              </a:rPr>
              <a:t>null</a:t>
            </a:r>
            <a:r>
              <a:rPr lang="en-US" smtClean="0">
                <a:solidFill>
                  <a:srgbClr val="002060"/>
                </a:solidFill>
              </a:rPr>
              <a:t> is a value that is </a:t>
            </a:r>
            <a:r>
              <a:rPr lang="en-US" smtClean="0">
                <a:solidFill>
                  <a:srgbClr val="0070C0"/>
                </a:solidFill>
              </a:rPr>
              <a:t>unavailable, unassigned, unknown, or inapplicable</a:t>
            </a:r>
            <a:endParaRPr lang="en-US" smtClean="0">
              <a:solidFill>
                <a:srgbClr val="002060"/>
              </a:solidFill>
            </a:endParaRPr>
          </a:p>
          <a:p>
            <a:pPr marL="173038" indent="-173038">
              <a:lnSpc>
                <a:spcPct val="100000"/>
              </a:lnSpc>
              <a:spcAft>
                <a:spcPct val="0"/>
              </a:spcAft>
              <a:buFont typeface="Arial" pitchFamily="34" charset="0"/>
              <a:buChar char="•"/>
              <a:defRPr/>
            </a:pPr>
            <a:r>
              <a:rPr lang="en-US" smtClean="0">
                <a:solidFill>
                  <a:srgbClr val="002060"/>
                </a:solidFill>
              </a:rPr>
              <a:t>If a row lacks the data value for a particular column, that value is said to be </a:t>
            </a:r>
            <a:r>
              <a:rPr lang="en-US" b="1" smtClean="0">
                <a:solidFill>
                  <a:srgbClr val="0070C0"/>
                </a:solidFill>
              </a:rPr>
              <a:t>null</a:t>
            </a:r>
          </a:p>
          <a:p>
            <a:pPr marL="173038" indent="-173038">
              <a:lnSpc>
                <a:spcPct val="100000"/>
              </a:lnSpc>
              <a:spcAft>
                <a:spcPct val="0"/>
              </a:spcAft>
              <a:buFont typeface="Arial" pitchFamily="34" charset="0"/>
              <a:buChar char="•"/>
              <a:defRPr/>
            </a:pPr>
            <a:r>
              <a:rPr lang="en-US" smtClean="0">
                <a:solidFill>
                  <a:srgbClr val="002060"/>
                </a:solidFill>
              </a:rPr>
              <a:t>A </a:t>
            </a:r>
            <a:r>
              <a:rPr lang="en-US" b="1" smtClean="0">
                <a:solidFill>
                  <a:srgbClr val="0070C0"/>
                </a:solidFill>
              </a:rPr>
              <a:t>null</a:t>
            </a:r>
            <a:r>
              <a:rPr lang="en-US" smtClean="0">
                <a:solidFill>
                  <a:srgbClr val="002060"/>
                </a:solidFill>
              </a:rPr>
              <a:t> is not the same as zero or a blank space. Zero is a number, and a space is a character</a:t>
            </a:r>
          </a:p>
          <a:p>
            <a:pPr marL="173038" indent="-173038">
              <a:lnSpc>
                <a:spcPct val="100000"/>
              </a:lnSpc>
              <a:spcAft>
                <a:spcPct val="0"/>
              </a:spcAft>
              <a:buFont typeface="Arial" pitchFamily="34" charset="0"/>
              <a:buChar char="•"/>
              <a:defRPr/>
            </a:pPr>
            <a:r>
              <a:rPr lang="en-US" smtClean="0">
                <a:solidFill>
                  <a:srgbClr val="002060"/>
                </a:solidFill>
              </a:rPr>
              <a:t>Columns of any datatype can contain null values, unless the column was defined as NOTNULL or as PRIMARY KEY when the column was created</a:t>
            </a:r>
          </a:p>
          <a:p>
            <a:pPr marL="173038" indent="-173038">
              <a:lnSpc>
                <a:spcPct val="100000"/>
              </a:lnSpc>
              <a:spcAft>
                <a:spcPct val="0"/>
              </a:spcAft>
              <a:buFont typeface="Arial" pitchFamily="34" charset="0"/>
              <a:buChar char="•"/>
              <a:defRPr/>
            </a:pPr>
            <a:r>
              <a:rPr lang="en-US" smtClean="0">
                <a:solidFill>
                  <a:srgbClr val="002060"/>
                </a:solidFill>
              </a:rPr>
              <a:t>Arithmetic expressions containing a null value evaluate to null</a:t>
            </a:r>
          </a:p>
        </p:txBody>
      </p:sp>
    </p:spTree>
    <p:extLst>
      <p:ext uri="{BB962C8B-B14F-4D97-AF65-F5344CB8AC3E}">
        <p14:creationId xmlns:p14="http://schemas.microsoft.com/office/powerpoint/2010/main" val="3585854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2.3 Defining a Null Value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l="15039" t="22202" r="62746" b="37291"/>
          <a:stretch>
            <a:fillRect/>
          </a:stretch>
        </p:blipFill>
        <p:spPr bwMode="auto">
          <a:xfrm>
            <a:off x="399326" y="2819400"/>
            <a:ext cx="3491866"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l="13544" t="22000" r="69367" b="71114"/>
          <a:stretch>
            <a:fillRect/>
          </a:stretch>
        </p:blipFill>
        <p:spPr bwMode="auto">
          <a:xfrm>
            <a:off x="396432" y="1981200"/>
            <a:ext cx="3108768" cy="70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267200" y="1676400"/>
            <a:ext cx="4267200" cy="461664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spcAft>
                <a:spcPts val="1200"/>
              </a:spcAft>
              <a:buFont typeface="Arial" pitchFamily="34" charset="0"/>
              <a:buChar char="•"/>
              <a:defRPr/>
            </a:pPr>
            <a:r>
              <a:rPr lang="en-US" sz="2400" smtClean="0">
                <a:solidFill>
                  <a:srgbClr val="B610EA"/>
                </a:solidFill>
                <a:latin typeface="Calibri" pitchFamily="34" charset="0"/>
                <a:cs typeface="Calibri" pitchFamily="34" charset="0"/>
              </a:rPr>
              <a:t>In the COMM column in the </a:t>
            </a:r>
            <a:r>
              <a:rPr lang="en-US" sz="2400" i="1" err="1" smtClean="0">
                <a:solidFill>
                  <a:srgbClr val="B610EA"/>
                </a:solidFill>
                <a:latin typeface="Calibri" pitchFamily="34" charset="0"/>
                <a:cs typeface="Calibri" pitchFamily="34" charset="0"/>
              </a:rPr>
              <a:t>empT</a:t>
            </a:r>
            <a:r>
              <a:rPr lang="en-US" sz="2400" smtClean="0">
                <a:solidFill>
                  <a:srgbClr val="B610EA"/>
                </a:solidFill>
                <a:latin typeface="Calibri" pitchFamily="34" charset="0"/>
                <a:cs typeface="Calibri" pitchFamily="34" charset="0"/>
              </a:rPr>
              <a:t> table, only a SALESMAN can earn commission</a:t>
            </a:r>
          </a:p>
          <a:p>
            <a:pPr marL="173038" indent="-173038">
              <a:lnSpc>
                <a:spcPct val="100000"/>
              </a:lnSpc>
              <a:spcAft>
                <a:spcPts val="1200"/>
              </a:spcAft>
              <a:buFont typeface="Arial" pitchFamily="34" charset="0"/>
              <a:buChar char="•"/>
              <a:defRPr/>
            </a:pPr>
            <a:r>
              <a:rPr lang="en-US" sz="2400" smtClean="0">
                <a:solidFill>
                  <a:srgbClr val="B610EA"/>
                </a:solidFill>
                <a:latin typeface="Calibri" pitchFamily="34" charset="0"/>
                <a:cs typeface="Calibri" pitchFamily="34" charset="0"/>
              </a:rPr>
              <a:t>Other employees are not entitled to earn commission – A null value represents that fact</a:t>
            </a:r>
          </a:p>
          <a:p>
            <a:pPr marL="173038" indent="-173038">
              <a:lnSpc>
                <a:spcPct val="100000"/>
              </a:lnSpc>
              <a:spcAft>
                <a:spcPts val="1200"/>
              </a:spcAft>
              <a:buFont typeface="Arial" pitchFamily="34" charset="0"/>
              <a:buChar char="•"/>
              <a:defRPr/>
            </a:pPr>
            <a:r>
              <a:rPr lang="en-US" sz="2400" smtClean="0">
                <a:solidFill>
                  <a:srgbClr val="B610EA"/>
                </a:solidFill>
                <a:latin typeface="Calibri" pitchFamily="34" charset="0"/>
                <a:cs typeface="Calibri" pitchFamily="34" charset="0"/>
              </a:rPr>
              <a:t>Turner, who is a salesman, does not earn any commission</a:t>
            </a:r>
          </a:p>
          <a:p>
            <a:pPr marL="630238" lvl="1" indent="-173038">
              <a:spcAft>
                <a:spcPts val="1200"/>
              </a:spcAft>
              <a:buFont typeface="Arial" pitchFamily="34" charset="0"/>
              <a:buChar char="•"/>
              <a:defRPr/>
            </a:pPr>
            <a:r>
              <a:rPr lang="en-US" sz="2400" smtClean="0">
                <a:solidFill>
                  <a:srgbClr val="B610EA"/>
                </a:solidFill>
                <a:latin typeface="Calibri" pitchFamily="34" charset="0"/>
                <a:cs typeface="Calibri" pitchFamily="34" charset="0"/>
              </a:rPr>
              <a:t>Notice that his commission is zero and not null</a:t>
            </a:r>
            <a:endParaRPr lang="en-US" sz="2400">
              <a:solidFill>
                <a:srgbClr val="B610EA"/>
              </a:solidFill>
              <a:latin typeface="Calibri" pitchFamily="34" charset="0"/>
              <a:cs typeface="Calibri" pitchFamily="34" charset="0"/>
            </a:endParaRPr>
          </a:p>
        </p:txBody>
      </p:sp>
    </p:spTree>
    <p:extLst>
      <p:ext uri="{BB962C8B-B14F-4D97-AF65-F5344CB8AC3E}">
        <p14:creationId xmlns:p14="http://schemas.microsoft.com/office/powerpoint/2010/main" val="160564694"/>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3. Concatenation Operator</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l="14911" t="22709" r="72785" b="37089"/>
          <a:stretch>
            <a:fillRect/>
          </a:stretch>
        </p:blipFill>
        <p:spPr bwMode="auto">
          <a:xfrm>
            <a:off x="5715000" y="1676400"/>
            <a:ext cx="2237666" cy="4112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457200" y="1676039"/>
            <a:ext cx="4724400" cy="822741"/>
          </a:xfrm>
          <a:prstGeom prst="rect">
            <a:avLst/>
          </a:prstGeom>
        </p:spPr>
      </p:pic>
    </p:spTree>
    <p:extLst>
      <p:ext uri="{BB962C8B-B14F-4D97-AF65-F5344CB8AC3E}">
        <p14:creationId xmlns:p14="http://schemas.microsoft.com/office/powerpoint/2010/main" val="39810285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 name="Title 2"/>
          <p:cNvSpPr>
            <a:spLocks noGrp="1"/>
          </p:cNvSpPr>
          <p:nvPr>
            <p:ph type="title"/>
          </p:nvPr>
        </p:nvSpPr>
        <p:spPr/>
        <p:txBody>
          <a:bodyPr/>
          <a:lstStyle/>
          <a:p>
            <a:r>
              <a:rPr lang="en-US" smtClean="0"/>
              <a:t>Types of Data</a:t>
            </a:r>
            <a:endParaRPr lang="en-US"/>
          </a:p>
        </p:txBody>
      </p:sp>
      <p:graphicFrame>
        <p:nvGraphicFramePr>
          <p:cNvPr id="5" name="Content Placeholder 4"/>
          <p:cNvGraphicFramePr>
            <a:graphicFrameLocks noGrp="1"/>
          </p:cNvGraphicFramePr>
          <p:nvPr>
            <p:ph idx="1"/>
            <p:extLst/>
          </p:nvPr>
        </p:nvGraphicFramePr>
        <p:xfrm>
          <a:off x="609600" y="2148840"/>
          <a:ext cx="7515088" cy="1112520"/>
        </p:xfrm>
        <a:graphic>
          <a:graphicData uri="http://schemas.openxmlformats.org/drawingml/2006/table">
            <a:tbl>
              <a:tblPr firstRow="1" bandRow="1">
                <a:tableStyleId>{5C22544A-7EE6-4342-B048-85BDC9FD1C3A}</a:tableStyleId>
              </a:tblPr>
              <a:tblGrid>
                <a:gridCol w="1293125">
                  <a:extLst>
                    <a:ext uri="{9D8B030D-6E8A-4147-A177-3AD203B41FA5}">
                      <a16:colId xmlns:a16="http://schemas.microsoft.com/office/drawing/2014/main" val="1566246907"/>
                    </a:ext>
                  </a:extLst>
                </a:gridCol>
                <a:gridCol w="1186159">
                  <a:extLst>
                    <a:ext uri="{9D8B030D-6E8A-4147-A177-3AD203B41FA5}">
                      <a16:colId xmlns:a16="http://schemas.microsoft.com/office/drawing/2014/main" val="674433126"/>
                    </a:ext>
                  </a:extLst>
                </a:gridCol>
                <a:gridCol w="1987803">
                  <a:extLst>
                    <a:ext uri="{9D8B030D-6E8A-4147-A177-3AD203B41FA5}">
                      <a16:colId xmlns:a16="http://schemas.microsoft.com/office/drawing/2014/main" val="920236461"/>
                    </a:ext>
                  </a:extLst>
                </a:gridCol>
                <a:gridCol w="2057400">
                  <a:extLst>
                    <a:ext uri="{9D8B030D-6E8A-4147-A177-3AD203B41FA5}">
                      <a16:colId xmlns:a16="http://schemas.microsoft.com/office/drawing/2014/main" val="981019032"/>
                    </a:ext>
                  </a:extLst>
                </a:gridCol>
                <a:gridCol w="990601">
                  <a:extLst>
                    <a:ext uri="{9D8B030D-6E8A-4147-A177-3AD203B41FA5}">
                      <a16:colId xmlns:a16="http://schemas.microsoft.com/office/drawing/2014/main" val="2678386705"/>
                    </a:ext>
                  </a:extLst>
                </a:gridCol>
              </a:tblGrid>
              <a:tr h="370840">
                <a:tc>
                  <a:txBody>
                    <a:bodyPr vert="horz" wrap="square"/>
                    <a:lstStyle/>
                    <a:p>
                      <a:endParaRPr lang="en-US"/>
                    </a:p>
                  </a:txBody>
                  <a:tcPr/>
                </a:tc>
                <a:tc>
                  <a:txBody>
                    <a:bodyPr vert="horz" wrap="square"/>
                    <a:lstStyle/>
                    <a:p>
                      <a:r>
                        <a:rPr lang="en-US" smtClean="0"/>
                        <a:t>Gender</a:t>
                      </a:r>
                      <a:endParaRPr lang="en-US"/>
                    </a:p>
                  </a:txBody>
                  <a:tcPr/>
                </a:tc>
                <a:tc>
                  <a:txBody>
                    <a:bodyPr vert="horz" wrap="square"/>
                    <a:lstStyle/>
                    <a:p>
                      <a:r>
                        <a:rPr lang="en-US" smtClean="0"/>
                        <a:t>Final Degree</a:t>
                      </a:r>
                      <a:endParaRPr lang="en-US"/>
                    </a:p>
                  </a:txBody>
                  <a:tcPr/>
                </a:tc>
                <a:tc>
                  <a:txBody>
                    <a:bodyPr vert="horz" wrap="square"/>
                    <a:lstStyle/>
                    <a:p>
                      <a:r>
                        <a:rPr lang="en-US" smtClean="0"/>
                        <a:t>Body Temperature</a:t>
                      </a:r>
                      <a:endParaRPr lang="en-US"/>
                    </a:p>
                  </a:txBody>
                  <a:tcPr/>
                </a:tc>
                <a:tc>
                  <a:txBody>
                    <a:bodyPr vert="horz" wrap="square"/>
                    <a:lstStyle/>
                    <a:p>
                      <a:r>
                        <a:rPr lang="en-US" smtClean="0"/>
                        <a:t>Age</a:t>
                      </a:r>
                      <a:endParaRPr lang="en-US"/>
                    </a:p>
                  </a:txBody>
                  <a:tcPr/>
                </a:tc>
                <a:extLst>
                  <a:ext uri="{0D108BD9-81ED-4DB2-BD59-A6C34878D82A}">
                    <a16:rowId xmlns:a16="http://schemas.microsoft.com/office/drawing/2014/main" val="2939016357"/>
                  </a:ext>
                </a:extLst>
              </a:tr>
              <a:tr h="370840">
                <a:tc>
                  <a:txBody>
                    <a:bodyPr vert="horz" wrap="square"/>
                    <a:lstStyle/>
                    <a:p>
                      <a:r>
                        <a:rPr lang="en-US" smtClean="0"/>
                        <a:t>John Doe</a:t>
                      </a:r>
                      <a:endParaRPr lang="en-US"/>
                    </a:p>
                  </a:txBody>
                  <a:tcPr/>
                </a:tc>
                <a:tc>
                  <a:txBody>
                    <a:bodyPr vert="horz" wrap="square"/>
                    <a:lstStyle/>
                    <a:p>
                      <a:r>
                        <a:rPr lang="en-US" smtClean="0"/>
                        <a:t>Male</a:t>
                      </a:r>
                      <a:endParaRPr lang="en-US"/>
                    </a:p>
                  </a:txBody>
                  <a:tcPr/>
                </a:tc>
                <a:tc>
                  <a:txBody>
                    <a:bodyPr vert="horz" wrap="square"/>
                    <a:lstStyle/>
                    <a:p>
                      <a:r>
                        <a:rPr lang="en-US" smtClean="0"/>
                        <a:t>Bachelor</a:t>
                      </a:r>
                      <a:endParaRPr lang="en-US"/>
                    </a:p>
                  </a:txBody>
                  <a:tcPr/>
                </a:tc>
                <a:tc>
                  <a:txBody>
                    <a:bodyPr vert="horz" wrap="square"/>
                    <a:lstStyle/>
                    <a:p>
                      <a:r>
                        <a:rPr lang="en-US" smtClean="0"/>
                        <a:t>36.5</a:t>
                      </a:r>
                      <a:endParaRPr lang="en-US"/>
                    </a:p>
                  </a:txBody>
                  <a:tcPr/>
                </a:tc>
                <a:tc>
                  <a:txBody>
                    <a:bodyPr vert="horz" wrap="square"/>
                    <a:lstStyle/>
                    <a:p>
                      <a:r>
                        <a:rPr lang="en-US" smtClean="0"/>
                        <a:t>25</a:t>
                      </a:r>
                      <a:endParaRPr lang="en-US"/>
                    </a:p>
                  </a:txBody>
                  <a:tcPr/>
                </a:tc>
                <a:extLst>
                  <a:ext uri="{0D108BD9-81ED-4DB2-BD59-A6C34878D82A}">
                    <a16:rowId xmlns:a16="http://schemas.microsoft.com/office/drawing/2014/main" val="1210757126"/>
                  </a:ext>
                </a:extLst>
              </a:tr>
              <a:tr h="370840">
                <a:tc>
                  <a:txBody>
                    <a:bodyPr vert="horz" wrap="square"/>
                    <a:lstStyle/>
                    <a:p>
                      <a:r>
                        <a:rPr lang="en-US" smtClean="0"/>
                        <a:t>Jane</a:t>
                      </a:r>
                      <a:r>
                        <a:rPr lang="en-US" baseline="0" smtClean="0"/>
                        <a:t> Doe</a:t>
                      </a:r>
                      <a:endParaRPr lang="en-US"/>
                    </a:p>
                  </a:txBody>
                  <a:tcPr/>
                </a:tc>
                <a:tc>
                  <a:txBody>
                    <a:bodyPr vert="horz" wrap="square"/>
                    <a:lstStyle/>
                    <a:p>
                      <a:r>
                        <a:rPr lang="en-US" smtClean="0"/>
                        <a:t>Female</a:t>
                      </a:r>
                      <a:endParaRPr lang="en-US"/>
                    </a:p>
                  </a:txBody>
                  <a:tcPr/>
                </a:tc>
                <a:tc>
                  <a:txBody>
                    <a:bodyPr vert="horz" wrap="square"/>
                    <a:lstStyle/>
                    <a:p>
                      <a:r>
                        <a:rPr lang="en-US" smtClean="0"/>
                        <a:t>Masters</a:t>
                      </a:r>
                      <a:endParaRPr lang="en-US"/>
                    </a:p>
                  </a:txBody>
                  <a:tcPr/>
                </a:tc>
                <a:tc>
                  <a:txBody>
                    <a:bodyPr vert="horz" wrap="square"/>
                    <a:lstStyle/>
                    <a:p>
                      <a:r>
                        <a:rPr lang="en-US" smtClean="0"/>
                        <a:t>37.0</a:t>
                      </a:r>
                      <a:endParaRPr lang="en-US"/>
                    </a:p>
                  </a:txBody>
                  <a:tcPr/>
                </a:tc>
                <a:tc>
                  <a:txBody>
                    <a:bodyPr vert="horz" wrap="square"/>
                    <a:lstStyle/>
                    <a:p>
                      <a:r>
                        <a:rPr lang="en-US" smtClean="0"/>
                        <a:t>29</a:t>
                      </a:r>
                      <a:endParaRPr lang="en-US"/>
                    </a:p>
                  </a:txBody>
                  <a:tcPr/>
                </a:tc>
                <a:extLst>
                  <a:ext uri="{0D108BD9-81ED-4DB2-BD59-A6C34878D82A}">
                    <a16:rowId xmlns:a16="http://schemas.microsoft.com/office/drawing/2014/main" val="1156995036"/>
                  </a:ext>
                </a:extLst>
              </a:tr>
            </a:tbl>
          </a:graphicData>
        </a:graphic>
      </p:graphicFrame>
      <p:sp>
        <p:nvSpPr>
          <p:cNvPr id="6" name="Rounded Rectangle 5"/>
          <p:cNvSpPr/>
          <p:nvPr/>
        </p:nvSpPr>
        <p:spPr>
          <a:xfrm>
            <a:off x="1981200" y="2057400"/>
            <a:ext cx="3048000" cy="12954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7" name="TextBox 6"/>
          <p:cNvSpPr txBox="1"/>
          <p:nvPr/>
        </p:nvSpPr>
        <p:spPr>
          <a:xfrm>
            <a:off x="2671479" y="3372997"/>
            <a:ext cx="2052922" cy="23698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smtClean="0">
                <a:ln>
                  <a:noFill/>
                </a:ln>
                <a:solidFill>
                  <a:prstClr val="black"/>
                </a:solidFill>
                <a:effectLst/>
                <a:uLnTx/>
                <a:uFillTx/>
                <a:latin typeface="Impact"/>
                <a:ea typeface="+mn-ea"/>
                <a:cs typeface="+mn-cs"/>
              </a:rPr>
              <a:t>Categorical</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smtClean="0">
                <a:ln>
                  <a:noFill/>
                </a:ln>
                <a:solidFill>
                  <a:prstClr val="black"/>
                </a:solidFill>
                <a:effectLst/>
                <a:uLnTx/>
                <a:uFillTx/>
                <a:latin typeface="Impact"/>
                <a:ea typeface="+mn-ea"/>
                <a:cs typeface="+mn-cs"/>
              </a:rPr>
              <a:t>(Qualitative)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smtClean="0">
                <a:ln>
                  <a:noFill/>
                </a:ln>
                <a:solidFill>
                  <a:prstClr val="black"/>
                </a:solidFill>
                <a:effectLst/>
                <a:uLnTx/>
                <a:uFillTx/>
                <a:latin typeface="Times New Roman"/>
                <a:ea typeface="+mn-ea"/>
                <a:cs typeface="+mn-cs"/>
              </a:rPr>
              <a:t>- data </a:t>
            </a:r>
            <a:r>
              <a:rPr kumimoji="0" lang="en-US" sz="2000" b="0" i="0" u="none" strike="noStrike" kern="1200" cap="none" spc="0" normalizeH="0" baseline="0" noProof="0">
                <a:ln>
                  <a:noFill/>
                </a:ln>
                <a:solidFill>
                  <a:prstClr val="black"/>
                </a:solidFill>
                <a:effectLst/>
                <a:uLnTx/>
                <a:uFillTx/>
                <a:latin typeface="Times New Roman"/>
                <a:ea typeface="+mn-ea"/>
                <a:cs typeface="+mn-cs"/>
              </a:rPr>
              <a:t>on which numeric and arithmetic </a:t>
            </a:r>
            <a:r>
              <a:rPr kumimoji="0" lang="en-US" sz="2000" b="0" i="0" u="none" strike="noStrike" kern="1200" cap="none" spc="0" normalizeH="0" baseline="0" noProof="0" smtClean="0">
                <a:ln>
                  <a:noFill/>
                </a:ln>
                <a:solidFill>
                  <a:prstClr val="black"/>
                </a:solidFill>
                <a:effectLst/>
                <a:uLnTx/>
                <a:uFillTx/>
                <a:latin typeface="Times New Roman"/>
                <a:ea typeface="+mn-ea"/>
                <a:cs typeface="+mn-cs"/>
              </a:rPr>
              <a:t>operations cannot </a:t>
            </a:r>
            <a:r>
              <a:rPr kumimoji="0" lang="en-US" sz="2000" b="0" i="0" u="none" strike="noStrike" kern="1200" cap="none" spc="0" normalizeH="0" baseline="0" noProof="0">
                <a:ln>
                  <a:noFill/>
                </a:ln>
                <a:solidFill>
                  <a:prstClr val="black"/>
                </a:solidFill>
                <a:effectLst/>
                <a:uLnTx/>
                <a:uFillTx/>
                <a:latin typeface="Times New Roman"/>
                <a:ea typeface="+mn-ea"/>
                <a:cs typeface="+mn-cs"/>
              </a:rPr>
              <a:t>be performed</a:t>
            </a:r>
            <a:endParaRPr kumimoji="0" lang="en-US" sz="2400" b="0" i="0" u="none" strike="noStrike" kern="1200" cap="none" spc="0" normalizeH="0" baseline="0" noProof="0">
              <a:ln>
                <a:noFill/>
              </a:ln>
              <a:solidFill>
                <a:prstClr val="black"/>
              </a:solidFill>
              <a:effectLst/>
              <a:uLnTx/>
              <a:uFillTx/>
              <a:latin typeface="Impact"/>
              <a:ea typeface="+mn-ea"/>
              <a:cs typeface="+mn-cs"/>
            </a:endParaRPr>
          </a:p>
        </p:txBody>
      </p:sp>
      <p:sp>
        <p:nvSpPr>
          <p:cNvPr id="8" name="Rounded Rectangle 7"/>
          <p:cNvSpPr/>
          <p:nvPr/>
        </p:nvSpPr>
        <p:spPr>
          <a:xfrm>
            <a:off x="5100432" y="2057400"/>
            <a:ext cx="3048000" cy="12954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TextBox 8"/>
          <p:cNvSpPr txBox="1"/>
          <p:nvPr/>
        </p:nvSpPr>
        <p:spPr>
          <a:xfrm>
            <a:off x="5790711" y="3372997"/>
            <a:ext cx="1981690" cy="20005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smtClean="0">
                <a:ln>
                  <a:noFill/>
                </a:ln>
                <a:solidFill>
                  <a:prstClr val="black"/>
                </a:solidFill>
                <a:effectLst/>
                <a:uLnTx/>
                <a:uFillTx/>
                <a:latin typeface="Impact"/>
                <a:ea typeface="+mn-ea"/>
                <a:cs typeface="+mn-cs"/>
              </a:rPr>
              <a:t>Quantitative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smtClean="0">
                <a:ln>
                  <a:noFill/>
                </a:ln>
                <a:solidFill>
                  <a:prstClr val="black"/>
                </a:solidFill>
                <a:effectLst/>
                <a:uLnTx/>
                <a:uFillTx/>
                <a:latin typeface="Times New Roman"/>
                <a:ea typeface="+mn-ea"/>
                <a:cs typeface="+mn-cs"/>
              </a:rPr>
              <a:t>- data </a:t>
            </a:r>
            <a:r>
              <a:rPr kumimoji="0" lang="en-US" sz="2000" b="0" i="0" u="none" strike="noStrike" kern="1200" cap="none" spc="0" normalizeH="0" baseline="0" noProof="0">
                <a:ln>
                  <a:noFill/>
                </a:ln>
                <a:solidFill>
                  <a:prstClr val="black"/>
                </a:solidFill>
                <a:effectLst/>
                <a:uLnTx/>
                <a:uFillTx/>
                <a:latin typeface="Times New Roman"/>
                <a:ea typeface="+mn-ea"/>
                <a:cs typeface="+mn-cs"/>
              </a:rPr>
              <a:t>on which numeric and arithmetic </a:t>
            </a:r>
            <a:r>
              <a:rPr kumimoji="0" lang="en-US" sz="2000" b="0" i="0" u="none" strike="noStrike" kern="1200" cap="none" spc="0" normalizeH="0" baseline="0" noProof="0" smtClean="0">
                <a:ln>
                  <a:noFill/>
                </a:ln>
                <a:solidFill>
                  <a:prstClr val="black"/>
                </a:solidFill>
                <a:effectLst/>
                <a:uLnTx/>
                <a:uFillTx/>
                <a:latin typeface="Times New Roman"/>
                <a:ea typeface="+mn-ea"/>
                <a:cs typeface="+mn-cs"/>
              </a:rPr>
              <a:t>operations can </a:t>
            </a:r>
            <a:r>
              <a:rPr kumimoji="0" lang="en-US" sz="2000" b="0" i="0" u="none" strike="noStrike" kern="1200" cap="none" spc="0" normalizeH="0" baseline="0" noProof="0">
                <a:ln>
                  <a:noFill/>
                </a:ln>
                <a:solidFill>
                  <a:prstClr val="black"/>
                </a:solidFill>
                <a:effectLst/>
                <a:uLnTx/>
                <a:uFillTx/>
                <a:latin typeface="Times New Roman"/>
                <a:ea typeface="+mn-ea"/>
                <a:cs typeface="+mn-cs"/>
              </a:rPr>
              <a:t>be performed</a:t>
            </a:r>
            <a:endParaRPr kumimoji="0" lang="en-US" sz="2400" b="0" i="0" u="none" strike="noStrike" kern="1200" cap="none" spc="0" normalizeH="0" baseline="0" noProof="0">
              <a:ln>
                <a:noFill/>
              </a:ln>
              <a:solidFill>
                <a:prstClr val="black"/>
              </a:solidFill>
              <a:effectLst/>
              <a:uLnTx/>
              <a:uFillTx/>
              <a:latin typeface="Impact"/>
              <a:ea typeface="+mn-ea"/>
              <a:cs typeface="+mn-cs"/>
            </a:endParaRPr>
          </a:p>
        </p:txBody>
      </p:sp>
    </p:spTree>
    <p:extLst>
      <p:ext uri="{BB962C8B-B14F-4D97-AF65-F5344CB8AC3E}">
        <p14:creationId xmlns:p14="http://schemas.microsoft.com/office/powerpoint/2010/main" val="1785508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3. Concatenation Operator</a:t>
            </a:r>
          </a:p>
        </p:txBody>
      </p:sp>
      <p:sp>
        <p:nvSpPr>
          <p:cNvPr id="7" name="Rectangle 3"/>
          <p:cNvSpPr txBox="1">
            <a:spLocks noChangeArrowheads="1"/>
          </p:cNvSpPr>
          <p:nvPr/>
        </p:nvSpPr>
        <p:spPr>
          <a:xfrm>
            <a:off x="304800" y="1905000"/>
            <a:ext cx="8458200" cy="43434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173038" indent="-173038">
              <a:lnSpc>
                <a:spcPct val="100000"/>
              </a:lnSpc>
              <a:spcAft>
                <a:spcPct val="0"/>
              </a:spcAft>
              <a:buFont typeface="Arial" pitchFamily="34" charset="0"/>
              <a:buChar char="•"/>
              <a:defRPr/>
            </a:pPr>
            <a:r>
              <a:rPr lang="en-US" smtClean="0">
                <a:solidFill>
                  <a:srgbClr val="002060"/>
                </a:solidFill>
              </a:rPr>
              <a:t>Link columns or character strings to other columns </a:t>
            </a:r>
            <a:r>
              <a:rPr lang="en-US" smtClean="0">
                <a:solidFill>
                  <a:srgbClr val="002060"/>
                </a:solidFill>
                <a:sym typeface="Wingdings" panose="05000000000000000000" pitchFamily="2" charset="2"/>
              </a:rPr>
              <a:t> Columns on either side of the operator are combined to make a single output column</a:t>
            </a:r>
            <a:endParaRPr lang="en-US" smtClean="0">
              <a:solidFill>
                <a:srgbClr val="002060"/>
              </a:solidFill>
            </a:endParaRPr>
          </a:p>
          <a:p>
            <a:pPr marL="173038" indent="-173038">
              <a:lnSpc>
                <a:spcPct val="100000"/>
              </a:lnSpc>
              <a:spcAft>
                <a:spcPct val="0"/>
              </a:spcAft>
              <a:buFont typeface="Arial" pitchFamily="34" charset="0"/>
              <a:buChar char="•"/>
              <a:defRPr/>
            </a:pPr>
            <a:r>
              <a:rPr lang="en-US" smtClean="0">
                <a:solidFill>
                  <a:srgbClr val="002060"/>
                </a:solidFill>
              </a:rPr>
              <a:t>Is represented by the </a:t>
            </a:r>
            <a:r>
              <a:rPr lang="en-US" smtClean="0">
                <a:solidFill>
                  <a:srgbClr val="0070C0"/>
                </a:solidFill>
              </a:rPr>
              <a:t>&amp;</a:t>
            </a:r>
            <a:r>
              <a:rPr lang="en-US" smtClean="0">
                <a:solidFill>
                  <a:srgbClr val="002060"/>
                </a:solidFill>
              </a:rPr>
              <a:t> operator</a:t>
            </a:r>
          </a:p>
          <a:p>
            <a:pPr marL="173038" indent="-173038">
              <a:lnSpc>
                <a:spcPct val="100000"/>
              </a:lnSpc>
              <a:spcAft>
                <a:spcPct val="0"/>
              </a:spcAft>
              <a:buFont typeface="Arial" pitchFamily="34" charset="0"/>
              <a:buChar char="•"/>
              <a:defRPr/>
            </a:pPr>
            <a:r>
              <a:rPr lang="en-US" smtClean="0">
                <a:solidFill>
                  <a:srgbClr val="002060"/>
                </a:solidFill>
              </a:rPr>
              <a:t>Creates a resultant column that is a character expression</a:t>
            </a:r>
          </a:p>
        </p:txBody>
      </p:sp>
    </p:spTree>
    <p:extLst>
      <p:ext uri="{BB962C8B-B14F-4D97-AF65-F5344CB8AC3E}">
        <p14:creationId xmlns:p14="http://schemas.microsoft.com/office/powerpoint/2010/main" val="2658532165"/>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3.1 Literal Character Strings</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l="14911" t="22608" r="72102" b="37088"/>
          <a:stretch>
            <a:fillRect/>
          </a:stretch>
        </p:blipFill>
        <p:spPr bwMode="auto">
          <a:xfrm>
            <a:off x="6198957" y="2362200"/>
            <a:ext cx="2479644" cy="4328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228601" y="1563718"/>
            <a:ext cx="6629400" cy="765881"/>
          </a:xfrm>
          <a:prstGeom prst="rect">
            <a:avLst/>
          </a:prstGeom>
        </p:spPr>
      </p:pic>
      <p:grpSp>
        <p:nvGrpSpPr>
          <p:cNvPr id="6" name="Group 5"/>
          <p:cNvGrpSpPr/>
          <p:nvPr/>
        </p:nvGrpSpPr>
        <p:grpSpPr>
          <a:xfrm>
            <a:off x="1143000" y="1828800"/>
            <a:ext cx="4953000" cy="3345597"/>
            <a:chOff x="845790" y="1828800"/>
            <a:chExt cx="4953000" cy="3345597"/>
          </a:xfrm>
        </p:grpSpPr>
        <p:cxnSp>
          <p:nvCxnSpPr>
            <p:cNvPr id="3" name="Straight Arrow Connector 2"/>
            <p:cNvCxnSpPr/>
            <p:nvPr/>
          </p:nvCxnSpPr>
          <p:spPr>
            <a:xfrm flipH="1">
              <a:off x="2371725" y="1828800"/>
              <a:ext cx="1" cy="2362200"/>
            </a:xfrm>
            <a:prstGeom prst="straightConnector1">
              <a:avLst/>
            </a:prstGeom>
            <a:ln>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45790" y="4343400"/>
              <a:ext cx="4953000"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i="1" smtClean="0">
                  <a:solidFill>
                    <a:srgbClr val="00B050"/>
                  </a:solidFill>
                  <a:latin typeface="Calibri" pitchFamily="34" charset="0"/>
                  <a:cs typeface="Calibri" pitchFamily="34" charset="0"/>
                </a:rPr>
                <a:t>The spaces improve the readability of the output</a:t>
              </a:r>
            </a:p>
          </p:txBody>
        </p:sp>
      </p:grpSp>
    </p:spTree>
    <p:extLst>
      <p:ext uri="{BB962C8B-B14F-4D97-AF65-F5344CB8AC3E}">
        <p14:creationId xmlns:p14="http://schemas.microsoft.com/office/powerpoint/2010/main" val="3111352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3.1 Literal Character Strings</a:t>
            </a:r>
          </a:p>
        </p:txBody>
      </p:sp>
      <p:sp>
        <p:nvSpPr>
          <p:cNvPr id="5" name="Rectangle 3"/>
          <p:cNvSpPr txBox="1">
            <a:spLocks noChangeArrowheads="1"/>
          </p:cNvSpPr>
          <p:nvPr/>
        </p:nvSpPr>
        <p:spPr>
          <a:xfrm>
            <a:off x="304800" y="1905000"/>
            <a:ext cx="8458200" cy="43434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173038" indent="-173038">
              <a:lnSpc>
                <a:spcPct val="100000"/>
              </a:lnSpc>
              <a:spcAft>
                <a:spcPct val="0"/>
              </a:spcAft>
              <a:buFont typeface="Arial" pitchFamily="34" charset="0"/>
              <a:buChar char="•"/>
              <a:defRPr/>
            </a:pPr>
            <a:r>
              <a:rPr lang="en-US" smtClean="0">
                <a:solidFill>
                  <a:srgbClr val="002060"/>
                </a:solidFill>
              </a:rPr>
              <a:t>A literal is a character, expression, or number included in a SELECT clause </a:t>
            </a:r>
          </a:p>
          <a:p>
            <a:pPr marL="173038" indent="-173038">
              <a:lnSpc>
                <a:spcPct val="100000"/>
              </a:lnSpc>
              <a:spcAft>
                <a:spcPct val="0"/>
              </a:spcAft>
              <a:buFont typeface="Arial" pitchFamily="34" charset="0"/>
              <a:buChar char="•"/>
              <a:defRPr/>
            </a:pPr>
            <a:r>
              <a:rPr lang="en-US" smtClean="0">
                <a:solidFill>
                  <a:srgbClr val="002060"/>
                </a:solidFill>
              </a:rPr>
              <a:t>Character literal values must be enclosed within single quotation marks (‘ ’)</a:t>
            </a:r>
          </a:p>
          <a:p>
            <a:pPr marL="173038" indent="-173038">
              <a:lnSpc>
                <a:spcPct val="100000"/>
              </a:lnSpc>
              <a:spcAft>
                <a:spcPct val="0"/>
              </a:spcAft>
              <a:buFont typeface="Arial" pitchFamily="34" charset="0"/>
              <a:buChar char="•"/>
              <a:defRPr/>
            </a:pPr>
            <a:r>
              <a:rPr lang="en-US" smtClean="0">
                <a:solidFill>
                  <a:srgbClr val="002060"/>
                </a:solidFill>
              </a:rPr>
              <a:t>If the literal values include </a:t>
            </a:r>
            <a:r>
              <a:rPr lang="en-US" b="1" smtClean="0">
                <a:solidFill>
                  <a:srgbClr val="0070C0"/>
                </a:solidFill>
              </a:rPr>
              <a:t>’</a:t>
            </a:r>
            <a:r>
              <a:rPr lang="en-US" smtClean="0">
                <a:solidFill>
                  <a:srgbClr val="002060"/>
                </a:solidFill>
              </a:rPr>
              <a:t>, the double quotation marks (“ ”) is used</a:t>
            </a:r>
          </a:p>
          <a:p>
            <a:pPr marL="173038" indent="-173038">
              <a:lnSpc>
                <a:spcPct val="100000"/>
              </a:lnSpc>
              <a:spcAft>
                <a:spcPct val="0"/>
              </a:spcAft>
              <a:buFont typeface="Arial" pitchFamily="34" charset="0"/>
              <a:buChar char="•"/>
              <a:defRPr/>
            </a:pPr>
            <a:r>
              <a:rPr lang="en-US" smtClean="0">
                <a:solidFill>
                  <a:srgbClr val="002060"/>
                </a:solidFill>
              </a:rPr>
              <a:t>Each character string is output once for each row returned</a:t>
            </a:r>
          </a:p>
        </p:txBody>
      </p:sp>
    </p:spTree>
    <p:extLst>
      <p:ext uri="{BB962C8B-B14F-4D97-AF65-F5344CB8AC3E}">
        <p14:creationId xmlns:p14="http://schemas.microsoft.com/office/powerpoint/2010/main" val="1094020126"/>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3.1 Literal Character Strings</a:t>
            </a:r>
          </a:p>
        </p:txBody>
      </p:sp>
      <p:sp>
        <p:nvSpPr>
          <p:cNvPr id="14" name="Rectangle 13"/>
          <p:cNvSpPr/>
          <p:nvPr/>
        </p:nvSpPr>
        <p:spPr>
          <a:xfrm>
            <a:off x="428262" y="2116710"/>
            <a:ext cx="8458200" cy="304698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u="sng" smtClean="0">
                <a:solidFill>
                  <a:srgbClr val="B610EA"/>
                </a:solidFill>
                <a:latin typeface="Calibri" pitchFamily="34" charset="0"/>
                <a:cs typeface="Calibri" pitchFamily="34" charset="0"/>
              </a:rPr>
              <a:t>Try yourself:</a:t>
            </a:r>
          </a:p>
          <a:p>
            <a:pPr>
              <a:lnSpc>
                <a:spcPct val="100000"/>
              </a:lnSpc>
              <a:spcAft>
                <a:spcPct val="0"/>
              </a:spcAft>
              <a:defRPr/>
            </a:pPr>
            <a:r>
              <a:rPr lang="en-US" sz="2400" smtClean="0">
                <a:solidFill>
                  <a:srgbClr val="B610EA"/>
                </a:solidFill>
                <a:latin typeface="Calibri" pitchFamily="34" charset="0"/>
                <a:cs typeface="Calibri" pitchFamily="34" charset="0"/>
              </a:rPr>
              <a:t>Display results like:</a:t>
            </a:r>
            <a:br>
              <a:rPr lang="en-US" sz="2400" smtClean="0">
                <a:solidFill>
                  <a:srgbClr val="B610EA"/>
                </a:solidFill>
                <a:latin typeface="Calibri" pitchFamily="34" charset="0"/>
                <a:cs typeface="Calibri" pitchFamily="34" charset="0"/>
              </a:rPr>
            </a:br>
            <a:endParaRPr lang="en-US" sz="2400" smtClean="0">
              <a:solidFill>
                <a:srgbClr val="B610EA"/>
              </a:solidFill>
              <a:latin typeface="Calibri" pitchFamily="34" charset="0"/>
              <a:cs typeface="Calibri" pitchFamily="34" charset="0"/>
            </a:endParaRPr>
          </a:p>
          <a:p>
            <a:pPr>
              <a:lnSpc>
                <a:spcPct val="100000"/>
              </a:lnSpc>
              <a:spcAft>
                <a:spcPct val="0"/>
              </a:spcAft>
              <a:defRPr/>
            </a:pPr>
            <a:endParaRPr lang="en-US" sz="2400" smtClean="0">
              <a:solidFill>
                <a:srgbClr val="B610EA"/>
              </a:solidFill>
              <a:latin typeface="Calibri" pitchFamily="34" charset="0"/>
              <a:cs typeface="Calibri" pitchFamily="34" charset="0"/>
            </a:endParaRPr>
          </a:p>
          <a:p>
            <a:pPr>
              <a:lnSpc>
                <a:spcPct val="100000"/>
              </a:lnSpc>
              <a:spcAft>
                <a:spcPct val="0"/>
              </a:spcAft>
              <a:defRPr/>
            </a:pPr>
            <a:endParaRPr lang="en-US" sz="2400">
              <a:solidFill>
                <a:srgbClr val="B610EA"/>
              </a:solidFill>
              <a:latin typeface="Calibri" pitchFamily="34" charset="0"/>
              <a:cs typeface="Calibri" pitchFamily="34" charset="0"/>
            </a:endParaRPr>
          </a:p>
          <a:p>
            <a:pPr>
              <a:lnSpc>
                <a:spcPct val="100000"/>
              </a:lnSpc>
              <a:spcAft>
                <a:spcPct val="0"/>
              </a:spcAft>
              <a:defRPr/>
            </a:pPr>
            <a:endParaRPr lang="en-US" sz="2400" smtClean="0">
              <a:solidFill>
                <a:srgbClr val="B610EA"/>
              </a:solidFill>
              <a:latin typeface="Calibri" pitchFamily="34" charset="0"/>
              <a:cs typeface="Calibri" pitchFamily="34" charset="0"/>
            </a:endParaRPr>
          </a:p>
          <a:p>
            <a:pPr>
              <a:lnSpc>
                <a:spcPct val="100000"/>
              </a:lnSpc>
              <a:spcAft>
                <a:spcPct val="0"/>
              </a:spcAft>
              <a:defRPr/>
            </a:pPr>
            <a:endParaRPr lang="en-US" sz="2400">
              <a:solidFill>
                <a:srgbClr val="B610EA"/>
              </a:solidFill>
              <a:latin typeface="Calibri" pitchFamily="34" charset="0"/>
              <a:cs typeface="Calibri" pitchFamily="34" charset="0"/>
            </a:endParaRPr>
          </a:p>
          <a:p>
            <a:pPr>
              <a:lnSpc>
                <a:spcPct val="100000"/>
              </a:lnSpc>
              <a:spcAft>
                <a:spcPct val="0"/>
              </a:spcAft>
              <a:defRPr/>
            </a:pPr>
            <a:endParaRPr lang="en-US" sz="2400" smtClean="0">
              <a:solidFill>
                <a:srgbClr val="B610EA"/>
              </a:solidFill>
              <a:latin typeface="Calibri" pitchFamily="34" charset="0"/>
              <a:cs typeface="Calibri" pitchFamily="34" charset="0"/>
            </a:endParaRP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l="14810" t="22405" r="68101" b="67147"/>
          <a:stretch>
            <a:fillRect/>
          </a:stretch>
        </p:blipFill>
        <p:spPr bwMode="auto">
          <a:xfrm>
            <a:off x="3429000" y="2819400"/>
            <a:ext cx="3766906"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065130"/>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4. Not Showing Duplicate Rows</a:t>
            </a:r>
          </a:p>
        </p:txBody>
      </p:sp>
      <p:sp>
        <p:nvSpPr>
          <p:cNvPr id="5" name="Rectangle 3"/>
          <p:cNvSpPr txBox="1">
            <a:spLocks noChangeArrowheads="1"/>
          </p:cNvSpPr>
          <p:nvPr/>
        </p:nvSpPr>
        <p:spPr>
          <a:xfrm>
            <a:off x="304800" y="3891921"/>
            <a:ext cx="8458200" cy="2356479"/>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spcAft>
                <a:spcPct val="0"/>
              </a:spcAft>
              <a:buFont typeface="Arial" pitchFamily="34" charset="0"/>
              <a:buChar char="•"/>
              <a:defRPr/>
            </a:pPr>
            <a:r>
              <a:rPr lang="en-US" smtClean="0">
                <a:solidFill>
                  <a:srgbClr val="002060"/>
                </a:solidFill>
              </a:rPr>
              <a:t>The default display of queries is all rows, including duplicate rows</a:t>
            </a:r>
          </a:p>
          <a:p>
            <a:pPr marL="342900" indent="-342900">
              <a:lnSpc>
                <a:spcPct val="100000"/>
              </a:lnSpc>
              <a:spcAft>
                <a:spcPct val="0"/>
              </a:spcAft>
              <a:buFont typeface="Arial" pitchFamily="34" charset="0"/>
              <a:buChar char="•"/>
              <a:defRPr/>
            </a:pPr>
            <a:r>
              <a:rPr lang="en-US" smtClean="0">
                <a:solidFill>
                  <a:srgbClr val="002060"/>
                </a:solidFill>
              </a:rPr>
              <a:t>Eliminate duplicate rows by including the </a:t>
            </a:r>
            <a:r>
              <a:rPr lang="en-US" b="1" smtClean="0">
                <a:solidFill>
                  <a:srgbClr val="0070C0"/>
                </a:solidFill>
              </a:rPr>
              <a:t>DISTINCT</a:t>
            </a:r>
            <a:r>
              <a:rPr lang="en-US" smtClean="0">
                <a:solidFill>
                  <a:srgbClr val="002060"/>
                </a:solidFill>
              </a:rPr>
              <a:t> keyword in the SELECT clause immediately after the SELECT keyword</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l="13442" t="22264" r="69698" b="70040"/>
          <a:stretch>
            <a:fillRect/>
          </a:stretch>
        </p:blipFill>
        <p:spPr bwMode="auto">
          <a:xfrm>
            <a:off x="492770" y="2057400"/>
            <a:ext cx="4003030" cy="102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l="14798" t="21798" r="77341" b="66253"/>
          <a:stretch>
            <a:fillRect/>
          </a:stretch>
        </p:blipFill>
        <p:spPr bwMode="auto">
          <a:xfrm>
            <a:off x="5105400" y="1758877"/>
            <a:ext cx="2095500" cy="1791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2710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4. Not Showing Duplicate Rows</a:t>
            </a:r>
          </a:p>
        </p:txBody>
      </p:sp>
      <p:sp>
        <p:nvSpPr>
          <p:cNvPr id="5" name="Rectangle 3"/>
          <p:cNvSpPr txBox="1">
            <a:spLocks noChangeArrowheads="1"/>
          </p:cNvSpPr>
          <p:nvPr/>
        </p:nvSpPr>
        <p:spPr>
          <a:xfrm>
            <a:off x="295701" y="4724400"/>
            <a:ext cx="8305800" cy="1371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spcAft>
                <a:spcPct val="0"/>
              </a:spcAft>
              <a:buFont typeface="Arial" pitchFamily="34" charset="0"/>
              <a:buChar char="•"/>
              <a:defRPr/>
            </a:pPr>
            <a:r>
              <a:rPr lang="en-US" smtClean="0">
                <a:solidFill>
                  <a:srgbClr val="002060"/>
                </a:solidFill>
              </a:rPr>
              <a:t>You can specify multiple columns after the DISTINCT qualifier</a:t>
            </a:r>
          </a:p>
          <a:p>
            <a:pPr marL="342900" indent="-342900">
              <a:lnSpc>
                <a:spcPct val="100000"/>
              </a:lnSpc>
              <a:spcAft>
                <a:spcPct val="0"/>
              </a:spcAft>
              <a:buFont typeface="Arial" pitchFamily="34" charset="0"/>
              <a:buChar char="•"/>
              <a:defRPr/>
            </a:pPr>
            <a:r>
              <a:rPr lang="en-US" smtClean="0">
                <a:solidFill>
                  <a:srgbClr val="002060"/>
                </a:solidFill>
              </a:rPr>
              <a:t>It affects all the selected columns, and the result represents </a:t>
            </a:r>
            <a:r>
              <a:rPr lang="en-US" smtClean="0">
                <a:solidFill>
                  <a:srgbClr val="0070C0"/>
                </a:solidFill>
              </a:rPr>
              <a:t>a distinct combination</a:t>
            </a:r>
            <a:r>
              <a:rPr lang="en-US" smtClean="0">
                <a:solidFill>
                  <a:srgbClr val="002060"/>
                </a:solidFill>
              </a:rPr>
              <a:t> of the columns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l="13443" t="22313" r="66962" b="71427"/>
          <a:stretch>
            <a:fillRect/>
          </a:stretch>
        </p:blipFill>
        <p:spPr bwMode="auto">
          <a:xfrm>
            <a:off x="228600" y="1812324"/>
            <a:ext cx="4341171" cy="780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l="14798" t="21798" r="69822" b="50657"/>
          <a:stretch>
            <a:fillRect/>
          </a:stretch>
        </p:blipFill>
        <p:spPr bwMode="auto">
          <a:xfrm>
            <a:off x="4800600" y="1800034"/>
            <a:ext cx="2705100" cy="272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147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5. WHERE Clause</a:t>
            </a:r>
          </a:p>
        </p:txBody>
      </p:sp>
      <p:sp>
        <p:nvSpPr>
          <p:cNvPr id="5" name="Rectangle 3"/>
          <p:cNvSpPr txBox="1">
            <a:spLocks noChangeArrowheads="1"/>
          </p:cNvSpPr>
          <p:nvPr/>
        </p:nvSpPr>
        <p:spPr>
          <a:xfrm>
            <a:off x="667365" y="3902871"/>
            <a:ext cx="8305800" cy="1371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lnSpc>
                <a:spcPct val="100000"/>
              </a:lnSpc>
              <a:spcAft>
                <a:spcPct val="0"/>
              </a:spcAft>
              <a:buFont typeface="Arial" pitchFamily="34" charset="0"/>
              <a:buChar char="•"/>
              <a:defRPr/>
            </a:pPr>
            <a:r>
              <a:rPr lang="en-US" sz="2800" smtClean="0">
                <a:solidFill>
                  <a:srgbClr val="002060"/>
                </a:solidFill>
              </a:rPr>
              <a:t>The </a:t>
            </a:r>
            <a:r>
              <a:rPr lang="en-US" sz="2800" b="1" smtClean="0">
                <a:solidFill>
                  <a:srgbClr val="0070C0"/>
                </a:solidFill>
              </a:rPr>
              <a:t>WHERE</a:t>
            </a:r>
            <a:r>
              <a:rPr lang="en-US" sz="2800" smtClean="0">
                <a:solidFill>
                  <a:srgbClr val="002060"/>
                </a:solidFill>
              </a:rPr>
              <a:t> clause is used to specify that only certain rows of the table are displayed, based on the criteria described in that </a:t>
            </a:r>
            <a:r>
              <a:rPr lang="en-US" sz="2800" smtClean="0">
                <a:solidFill>
                  <a:srgbClr val="0070C0"/>
                </a:solidFill>
              </a:rPr>
              <a:t>WHERE</a:t>
            </a:r>
            <a:r>
              <a:rPr lang="en-US" sz="2800" smtClean="0">
                <a:solidFill>
                  <a:srgbClr val="002060"/>
                </a:solidFill>
              </a:rPr>
              <a:t> clause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l="14798" t="21798" r="69936" b="58557"/>
          <a:stretch>
            <a:fillRect/>
          </a:stretch>
        </p:blipFill>
        <p:spPr bwMode="auto">
          <a:xfrm>
            <a:off x="5562600" y="1782709"/>
            <a:ext cx="2590800" cy="1875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67365" y="5276816"/>
            <a:ext cx="8229600"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00000"/>
              </a:lnSpc>
              <a:buFont typeface="Arial" pitchFamily="34" charset="0"/>
              <a:buChar char="•"/>
              <a:defRPr/>
            </a:pPr>
            <a:r>
              <a:rPr lang="en-US" sz="2800">
                <a:solidFill>
                  <a:srgbClr val="0070C0"/>
                </a:solidFill>
                <a:latin typeface="Calibri" pitchFamily="34" charset="0"/>
                <a:cs typeface="Calibri" pitchFamily="34" charset="0"/>
              </a:rPr>
              <a:t>SAL &gt;= 2000 </a:t>
            </a:r>
            <a:r>
              <a:rPr lang="en-US" sz="2800">
                <a:solidFill>
                  <a:srgbClr val="477D59"/>
                </a:solidFill>
                <a:latin typeface="Calibri" pitchFamily="34" charset="0"/>
                <a:cs typeface="Calibri" pitchFamily="34" charset="0"/>
              </a:rPr>
              <a:t>is known as a </a:t>
            </a:r>
            <a:r>
              <a:rPr lang="en-US" sz="2800" i="1">
                <a:solidFill>
                  <a:srgbClr val="477D59"/>
                </a:solidFill>
                <a:latin typeface="Calibri" pitchFamily="34" charset="0"/>
                <a:cs typeface="Calibri" pitchFamily="34" charset="0"/>
              </a:rPr>
              <a:t>condition </a:t>
            </a:r>
            <a:r>
              <a:rPr lang="en-US" sz="2800">
                <a:solidFill>
                  <a:srgbClr val="477D59"/>
                </a:solidFill>
                <a:latin typeface="Calibri" pitchFamily="34" charset="0"/>
                <a:cs typeface="Calibri" pitchFamily="34" charset="0"/>
              </a:rPr>
              <a:t>(an operation which evaluates to True or </a:t>
            </a:r>
            <a:r>
              <a:rPr lang="en-US" sz="2800" smtClean="0">
                <a:solidFill>
                  <a:srgbClr val="477D59"/>
                </a:solidFill>
                <a:latin typeface="Calibri" pitchFamily="34" charset="0"/>
                <a:cs typeface="Calibri" pitchFamily="34" charset="0"/>
              </a:rPr>
              <a:t>False)</a:t>
            </a:r>
            <a:endParaRPr lang="en-US" sz="2800">
              <a:solidFill>
                <a:srgbClr val="477D59"/>
              </a:solidFill>
              <a:latin typeface="Calibri" pitchFamily="34" charset="0"/>
              <a:cs typeface="Calibri" pitchFamily="34" charset="0"/>
            </a:endParaRPr>
          </a:p>
        </p:txBody>
      </p:sp>
      <p:pic>
        <p:nvPicPr>
          <p:cNvPr id="3" name="Picture 2"/>
          <p:cNvPicPr>
            <a:picLocks noChangeAspect="1"/>
          </p:cNvPicPr>
          <p:nvPr/>
        </p:nvPicPr>
        <p:blipFill>
          <a:blip r:embed="rId4"/>
          <a:stretch>
            <a:fillRect/>
          </a:stretch>
        </p:blipFill>
        <p:spPr>
          <a:xfrm>
            <a:off x="762000" y="1782709"/>
            <a:ext cx="3886200" cy="1657350"/>
          </a:xfrm>
          <a:prstGeom prst="rect">
            <a:avLst/>
          </a:prstGeom>
        </p:spPr>
      </p:pic>
    </p:spTree>
    <p:extLst>
      <p:ext uri="{BB962C8B-B14F-4D97-AF65-F5344CB8AC3E}">
        <p14:creationId xmlns:p14="http://schemas.microsoft.com/office/powerpoint/2010/main" val="3092415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5. WHERE Clause</a:t>
            </a:r>
          </a:p>
        </p:txBody>
      </p:sp>
      <p:sp>
        <p:nvSpPr>
          <p:cNvPr id="10" name="Rectangle 9"/>
          <p:cNvSpPr/>
          <p:nvPr/>
        </p:nvSpPr>
        <p:spPr>
          <a:xfrm>
            <a:off x="381000" y="1752600"/>
            <a:ext cx="8229600"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3038" indent="-173038">
              <a:lnSpc>
                <a:spcPct val="100000"/>
              </a:lnSpc>
              <a:buFont typeface="Arial" pitchFamily="34" charset="0"/>
              <a:buChar char="•"/>
              <a:defRPr/>
            </a:pPr>
            <a:r>
              <a:rPr lang="en-US" sz="2400" smtClean="0">
                <a:solidFill>
                  <a:srgbClr val="477D59"/>
                </a:solidFill>
                <a:latin typeface="Calibri" pitchFamily="34" charset="0"/>
                <a:cs typeface="Calibri" pitchFamily="34" charset="0"/>
              </a:rPr>
              <a:t>The same can be done for text columns</a:t>
            </a:r>
          </a:p>
          <a:p>
            <a:pPr marL="630238" lvl="1" indent="-173038">
              <a:buFont typeface="Arial" pitchFamily="34" charset="0"/>
              <a:buChar char="•"/>
              <a:defRPr/>
            </a:pPr>
            <a:r>
              <a:rPr lang="en-US" sz="2400" smtClean="0">
                <a:solidFill>
                  <a:srgbClr val="477D59"/>
                </a:solidFill>
                <a:latin typeface="Calibri" pitchFamily="34" charset="0"/>
                <a:cs typeface="Calibri" pitchFamily="34" charset="0"/>
              </a:rPr>
              <a:t>Make sure that any text that appear in the statement is surrounded by single quotation marks</a:t>
            </a:r>
          </a:p>
          <a:p>
            <a:pPr marL="1087438" lvl="2" indent="-173038">
              <a:buFont typeface="Arial" pitchFamily="34" charset="0"/>
              <a:buChar char="•"/>
              <a:defRPr/>
            </a:pPr>
            <a:r>
              <a:rPr lang="en-US" sz="2400" smtClean="0">
                <a:solidFill>
                  <a:srgbClr val="477D59"/>
                </a:solidFill>
                <a:latin typeface="Calibri" pitchFamily="34" charset="0"/>
                <a:cs typeface="Calibri" pitchFamily="34" charset="0"/>
              </a:rPr>
              <a:t>Not case sensitive</a:t>
            </a:r>
            <a:endParaRPr lang="en-US" sz="2400" smtClean="0">
              <a:solidFill>
                <a:srgbClr val="477D59"/>
              </a:solidFill>
              <a:latin typeface="Calibri" pitchFamily="34" charset="0"/>
              <a:cs typeface="Calibri" pitchFamily="34" charset="0"/>
            </a:endParaRPr>
          </a:p>
          <a:p>
            <a:pPr marL="630238" lvl="1" indent="-173038">
              <a:buFont typeface="Arial" pitchFamily="34" charset="0"/>
              <a:buChar char="•"/>
              <a:defRPr/>
            </a:pPr>
            <a:r>
              <a:rPr lang="en-US" sz="2400" smtClean="0">
                <a:solidFill>
                  <a:srgbClr val="477D59"/>
                </a:solidFill>
                <a:latin typeface="Calibri" pitchFamily="34" charset="0"/>
                <a:cs typeface="Calibri" pitchFamily="34" charset="0"/>
              </a:rPr>
              <a:t>Date should be surrounded by </a:t>
            </a:r>
            <a:r>
              <a:rPr lang="en-US" sz="2400" smtClean="0">
                <a:solidFill>
                  <a:srgbClr val="B610EA"/>
                </a:solidFill>
                <a:latin typeface="Calibri" pitchFamily="34" charset="0"/>
                <a:cs typeface="Calibri" pitchFamily="34" charset="0"/>
              </a:rPr>
              <a:t>#</a:t>
            </a:r>
            <a:endParaRPr lang="en-US" sz="2400">
              <a:solidFill>
                <a:srgbClr val="B610EA"/>
              </a:solidFill>
              <a:latin typeface="Calibri" pitchFamily="34" charset="0"/>
              <a:cs typeface="Calibri" pitchFamily="34" charset="0"/>
            </a:endParaRPr>
          </a:p>
        </p:txBody>
      </p:sp>
      <p:sp>
        <p:nvSpPr>
          <p:cNvPr id="11" name="Rectangle 10"/>
          <p:cNvSpPr/>
          <p:nvPr/>
        </p:nvSpPr>
        <p:spPr>
          <a:xfrm>
            <a:off x="382929" y="3657600"/>
            <a:ext cx="8458200" cy="15081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u="sng" smtClean="0">
                <a:solidFill>
                  <a:srgbClr val="B610EA"/>
                </a:solidFill>
                <a:latin typeface="Calibri" pitchFamily="34" charset="0"/>
                <a:cs typeface="Calibri" pitchFamily="34" charset="0"/>
              </a:rPr>
              <a:t>Try yourself:</a:t>
            </a:r>
          </a:p>
          <a:p>
            <a:pPr>
              <a:lnSpc>
                <a:spcPct val="100000"/>
              </a:lnSpc>
              <a:spcAft>
                <a:spcPct val="0"/>
              </a:spcAft>
              <a:defRPr/>
            </a:pPr>
            <a:r>
              <a:rPr lang="en-US" sz="2400" smtClean="0">
                <a:solidFill>
                  <a:srgbClr val="B610EA"/>
                </a:solidFill>
                <a:latin typeface="Calibri" pitchFamily="34" charset="0"/>
                <a:cs typeface="Calibri" pitchFamily="34" charset="0"/>
              </a:rPr>
              <a:t>Display the employee names of all MANAGER, and name the column as ‘Managers’.</a:t>
            </a:r>
            <a:br>
              <a:rPr lang="en-US" sz="2400" smtClean="0">
                <a:solidFill>
                  <a:srgbClr val="B610EA"/>
                </a:solidFill>
                <a:latin typeface="Calibri" pitchFamily="34" charset="0"/>
                <a:cs typeface="Calibri" pitchFamily="34" charset="0"/>
              </a:rPr>
            </a:br>
            <a:endParaRPr lang="en-US" sz="2000" smtClean="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4214913777"/>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5.1 Relational Operators</a:t>
            </a:r>
          </a:p>
        </p:txBody>
      </p:sp>
      <p:graphicFrame>
        <p:nvGraphicFramePr>
          <p:cNvPr id="3" name="Table 2"/>
          <p:cNvGraphicFramePr>
            <a:graphicFrameLocks noGrp="1"/>
          </p:cNvGraphicFramePr>
          <p:nvPr>
            <p:extLst>
              <p:ext uri="{D42A27DB-BD31-4B8C-83A1-F6EECF244321}">
                <p14:modId xmlns:p14="http://schemas.microsoft.com/office/powerpoint/2010/main" val="1643092713"/>
              </p:ext>
            </p:extLst>
          </p:nvPr>
        </p:nvGraphicFramePr>
        <p:xfrm>
          <a:off x="1143000" y="1981200"/>
          <a:ext cx="6705600" cy="4191000"/>
        </p:xfrm>
        <a:graphic>
          <a:graphicData uri="http://schemas.openxmlformats.org/drawingml/2006/table">
            <a:tbl>
              <a:tblPr firstRow="1" bandRow="1">
                <a:tableStyleId>{ED083AE6-46FA-4A59-8FB0-9F97EB10719F}</a:tableStyleId>
              </a:tblPr>
              <a:tblGrid>
                <a:gridCol w="2035202">
                  <a:extLst>
                    <a:ext uri="{9D8B030D-6E8A-4147-A177-3AD203B41FA5}">
                      <a16:colId xmlns:a16="http://schemas.microsoft.com/office/drawing/2014/main" val="20000"/>
                    </a:ext>
                  </a:extLst>
                </a:gridCol>
                <a:gridCol w="4670398">
                  <a:extLst>
                    <a:ext uri="{9D8B030D-6E8A-4147-A177-3AD203B41FA5}">
                      <a16:colId xmlns:a16="http://schemas.microsoft.com/office/drawing/2014/main" val="20001"/>
                    </a:ext>
                  </a:extLst>
                </a:gridCol>
              </a:tblGrid>
              <a:tr h="523875">
                <a:tc>
                  <a:txBody>
                    <a:bodyPr vert="horz" wrap="square"/>
                    <a:lstStyle/>
                    <a:p>
                      <a:r>
                        <a:rPr lang="en-US" sz="2400" smtClean="0">
                          <a:solidFill>
                            <a:srgbClr val="477D59"/>
                          </a:solidFill>
                          <a:latin typeface="Calibri" pitchFamily="34" charset="0"/>
                          <a:cs typeface="Calibri" pitchFamily="34" charset="0"/>
                        </a:rPr>
                        <a:t>Operator</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Description</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0"/>
                  </a:ext>
                </a:extLst>
              </a:tr>
              <a:tr h="523875">
                <a:tc>
                  <a:txBody>
                    <a:bodyPr vert="horz" wrap="square"/>
                    <a:lstStyle/>
                    <a:p>
                      <a:pPr algn="ctr"/>
                      <a:r>
                        <a:rPr lang="en-US" sz="2400" smtClean="0">
                          <a:solidFill>
                            <a:srgbClr val="477D59"/>
                          </a:solidFill>
                          <a:latin typeface="Calibri" pitchFamily="34" charset="0"/>
                          <a:cs typeface="Calibri" pitchFamily="34" charset="0"/>
                        </a:rPr>
                        <a:t>=</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Equal</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1"/>
                  </a:ext>
                </a:extLst>
              </a:tr>
              <a:tr h="523875">
                <a:tc>
                  <a:txBody>
                    <a:bodyPr vert="horz" wrap="square"/>
                    <a:lstStyle/>
                    <a:p>
                      <a:pPr algn="ctr"/>
                      <a:r>
                        <a:rPr lang="en-US" sz="2400" smtClean="0">
                          <a:solidFill>
                            <a:srgbClr val="477D59"/>
                          </a:solidFill>
                          <a:latin typeface="Calibri" pitchFamily="34" charset="0"/>
                          <a:cs typeface="Calibri" pitchFamily="34" charset="0"/>
                        </a:rPr>
                        <a:t>&lt;&gt;</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Not Equal/ Different</a:t>
                      </a:r>
                      <a:r>
                        <a:rPr lang="en-US" sz="2400" baseline="0" smtClean="0">
                          <a:solidFill>
                            <a:srgbClr val="477D59"/>
                          </a:solidFill>
                          <a:latin typeface="Calibri" pitchFamily="34" charset="0"/>
                          <a:cs typeface="Calibri" pitchFamily="34" charset="0"/>
                        </a:rPr>
                        <a:t> From</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2"/>
                  </a:ext>
                </a:extLst>
              </a:tr>
              <a:tr h="523875">
                <a:tc>
                  <a:txBody>
                    <a:bodyPr vert="horz" wrap="square"/>
                    <a:lstStyle/>
                    <a:p>
                      <a:pPr algn="ctr"/>
                      <a:r>
                        <a:rPr lang="en-US" sz="2400" smtClean="0">
                          <a:solidFill>
                            <a:srgbClr val="477D59"/>
                          </a:solidFill>
                          <a:latin typeface="Calibri" pitchFamily="34" charset="0"/>
                          <a:cs typeface="Calibri" pitchFamily="34" charset="0"/>
                        </a:rPr>
                        <a:t>&lt;</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Less Than</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3"/>
                  </a:ext>
                </a:extLst>
              </a:tr>
              <a:tr h="523875">
                <a:tc>
                  <a:txBody>
                    <a:bodyPr vert="horz" wrap="square"/>
                    <a:lstStyle/>
                    <a:p>
                      <a:pPr algn="ctr"/>
                      <a:r>
                        <a:rPr lang="en-US" sz="2400" smtClean="0">
                          <a:solidFill>
                            <a:srgbClr val="477D59"/>
                          </a:solidFill>
                          <a:latin typeface="Calibri" pitchFamily="34" charset="0"/>
                          <a:cs typeface="Calibri" pitchFamily="34" charset="0"/>
                        </a:rPr>
                        <a:t>&gt;</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Greater Than</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4"/>
                  </a:ext>
                </a:extLst>
              </a:tr>
              <a:tr h="523875">
                <a:tc>
                  <a:txBody>
                    <a:bodyPr vert="horz" wrap="square"/>
                    <a:lstStyle/>
                    <a:p>
                      <a:pPr algn="ctr"/>
                      <a:r>
                        <a:rPr lang="en-US" sz="2400" smtClean="0">
                          <a:solidFill>
                            <a:srgbClr val="477D59"/>
                          </a:solidFill>
                          <a:latin typeface="Calibri" pitchFamily="34" charset="0"/>
                          <a:cs typeface="Calibri" pitchFamily="34" charset="0"/>
                        </a:rPr>
                        <a:t>&lt;=</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Less Than</a:t>
                      </a:r>
                      <a:r>
                        <a:rPr lang="en-US" sz="2400" baseline="0" smtClean="0">
                          <a:solidFill>
                            <a:srgbClr val="477D59"/>
                          </a:solidFill>
                          <a:latin typeface="Calibri" pitchFamily="34" charset="0"/>
                          <a:cs typeface="Calibri" pitchFamily="34" charset="0"/>
                        </a:rPr>
                        <a:t> or Equal To</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5"/>
                  </a:ext>
                </a:extLst>
              </a:tr>
              <a:tr h="523875">
                <a:tc>
                  <a:txBody>
                    <a:bodyPr vert="horz" wrap="square"/>
                    <a:lstStyle/>
                    <a:p>
                      <a:pPr algn="ctr"/>
                      <a:r>
                        <a:rPr lang="en-US" sz="2400" smtClean="0">
                          <a:solidFill>
                            <a:srgbClr val="477D59"/>
                          </a:solidFill>
                          <a:latin typeface="Calibri" pitchFamily="34" charset="0"/>
                          <a:cs typeface="Calibri" pitchFamily="34" charset="0"/>
                        </a:rPr>
                        <a:t>&gt;=</a:t>
                      </a:r>
                      <a:endParaRPr lang="en-US" sz="2400">
                        <a:solidFill>
                          <a:srgbClr val="477D59"/>
                        </a:solidFill>
                        <a:latin typeface="Calibri" pitchFamily="34" charset="0"/>
                        <a:cs typeface="Calibri" pitchFamily="34" charset="0"/>
                      </a:endParaRPr>
                    </a:p>
                  </a:txBody>
                  <a:tcPr/>
                </a:tc>
                <a:tc>
                  <a:txBody>
                    <a:bodyPr vert="horz" wrap="square"/>
                    <a:lstStyle/>
                    <a:p>
                      <a:r>
                        <a:rPr lang="en-US" sz="2400" smtClean="0">
                          <a:solidFill>
                            <a:srgbClr val="477D59"/>
                          </a:solidFill>
                          <a:latin typeface="Calibri" pitchFamily="34" charset="0"/>
                          <a:cs typeface="Calibri" pitchFamily="34" charset="0"/>
                        </a:rPr>
                        <a:t>Greater Than or Equal To</a:t>
                      </a:r>
                      <a:endParaRPr lang="en-US" sz="24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6"/>
                  </a:ext>
                </a:extLst>
              </a:tr>
              <a:tr h="523875">
                <a:tc>
                  <a:txBody>
                    <a:bodyPr vert="horz" wrap="square"/>
                    <a:lstStyle/>
                    <a:p>
                      <a:pPr algn="ctr"/>
                      <a:r>
                        <a:rPr lang="en-US" sz="2400" smtClean="0">
                          <a:solidFill>
                            <a:srgbClr val="477D59"/>
                          </a:solidFill>
                          <a:latin typeface="Calibri" pitchFamily="34" charset="0"/>
                          <a:cs typeface="Calibri" pitchFamily="34" charset="0"/>
                        </a:rPr>
                        <a:t>LIKE</a:t>
                      </a:r>
                      <a:endParaRPr lang="en-US" sz="2400">
                        <a:solidFill>
                          <a:srgbClr val="477D59"/>
                        </a:solidFill>
                        <a:latin typeface="Calibri" pitchFamily="34" charset="0"/>
                        <a:cs typeface="Calibri" pitchFamily="34" charset="0"/>
                      </a:endParaRPr>
                    </a:p>
                  </a:txBody>
                  <a:tcPr>
                    <a:noFill/>
                  </a:tcPr>
                </a:tc>
                <a:tc>
                  <a:txBody>
                    <a:bodyPr vert="horz" wrap="square"/>
                    <a:lstStyle/>
                    <a:p>
                      <a:r>
                        <a:rPr lang="en-US" sz="2400" smtClean="0">
                          <a:solidFill>
                            <a:srgbClr val="477D59"/>
                          </a:solidFill>
                          <a:latin typeface="Calibri" pitchFamily="34" charset="0"/>
                          <a:cs typeface="Calibri" pitchFamily="34" charset="0"/>
                        </a:rPr>
                        <a:t>Strings where wildcards are</a:t>
                      </a:r>
                      <a:r>
                        <a:rPr lang="en-US" sz="2400" baseline="0" smtClean="0">
                          <a:solidFill>
                            <a:srgbClr val="477D59"/>
                          </a:solidFill>
                          <a:latin typeface="Calibri" pitchFamily="34" charset="0"/>
                          <a:cs typeface="Calibri" pitchFamily="34" charset="0"/>
                        </a:rPr>
                        <a:t> used</a:t>
                      </a:r>
                      <a:endParaRPr lang="en-US" sz="2400">
                        <a:solidFill>
                          <a:srgbClr val="477D59"/>
                        </a:solidFill>
                        <a:latin typeface="Calibri" pitchFamily="34" charset="0"/>
                        <a:cs typeface="Calibri" pitchFamily="34" charset="0"/>
                      </a:endParaRPr>
                    </a:p>
                  </a:txBody>
                  <a:tcP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799113753"/>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altLang="zh-CN" sz="4000" smtClean="0"/>
              <a:t>LIKE</a:t>
            </a:r>
            <a:endParaRPr lang="en-US" sz="4000" smtClean="0"/>
          </a:p>
        </p:txBody>
      </p:sp>
      <p:sp>
        <p:nvSpPr>
          <p:cNvPr id="4" name="Rectangle 3"/>
          <p:cNvSpPr/>
          <p:nvPr/>
        </p:nvSpPr>
        <p:spPr>
          <a:xfrm>
            <a:off x="685800" y="4884741"/>
            <a:ext cx="8152436"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B610EA"/>
                </a:solidFill>
                <a:latin typeface="Calibri" pitchFamily="34" charset="0"/>
                <a:cs typeface="Calibri" pitchFamily="34" charset="0"/>
              </a:rPr>
              <a:t>Display the name and salary of </a:t>
            </a:r>
            <a:r>
              <a:rPr lang="en-US" altLang="zh-CN" sz="2400" smtClean="0">
                <a:solidFill>
                  <a:srgbClr val="B610EA"/>
                </a:solidFill>
                <a:latin typeface="Calibri" pitchFamily="34" charset="0"/>
                <a:cs typeface="Calibri" pitchFamily="34" charset="0"/>
              </a:rPr>
              <a:t>all people whose name starts with “J”</a:t>
            </a:r>
          </a:p>
          <a:p>
            <a:pPr marL="342900" indent="-342900">
              <a:lnSpc>
                <a:spcPct val="100000"/>
              </a:lnSpc>
              <a:spcAft>
                <a:spcPct val="0"/>
              </a:spcAft>
              <a:buFont typeface="Arial" pitchFamily="34" charset="0"/>
              <a:buChar char="•"/>
              <a:defRPr/>
            </a:pPr>
            <a:r>
              <a:rPr lang="en-US" sz="2400" smtClean="0">
                <a:solidFill>
                  <a:srgbClr val="B610EA"/>
                </a:solidFill>
                <a:latin typeface="Calibri" pitchFamily="34" charset="0"/>
                <a:cs typeface="Calibri" pitchFamily="34" charset="0"/>
              </a:rPr>
              <a:t>Not case-sensitive</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l="14911" t="22608" r="70051" b="69291"/>
          <a:stretch>
            <a:fillRect/>
          </a:stretch>
        </p:blipFill>
        <p:spPr bwMode="auto">
          <a:xfrm>
            <a:off x="4762018" y="2133600"/>
            <a:ext cx="3268986"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85280" y="1781023"/>
            <a:ext cx="3800475" cy="1333500"/>
          </a:xfrm>
          <a:prstGeom prst="rect">
            <a:avLst/>
          </a:prstGeom>
        </p:spPr>
      </p:pic>
      <p:grpSp>
        <p:nvGrpSpPr>
          <p:cNvPr id="5" name="Group 4"/>
          <p:cNvGrpSpPr/>
          <p:nvPr/>
        </p:nvGrpSpPr>
        <p:grpSpPr>
          <a:xfrm>
            <a:off x="2285518" y="2989162"/>
            <a:ext cx="4953000" cy="1680865"/>
            <a:chOff x="1790700" y="3657600"/>
            <a:chExt cx="4953000" cy="1680865"/>
          </a:xfrm>
        </p:grpSpPr>
        <p:sp>
          <p:nvSpPr>
            <p:cNvPr id="12" name="Rectangle 11"/>
            <p:cNvSpPr/>
            <p:nvPr/>
          </p:nvSpPr>
          <p:spPr>
            <a:xfrm>
              <a:off x="1790700" y="4876800"/>
              <a:ext cx="49530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altLang="zh-CN" sz="2400" i="1" smtClean="0">
                  <a:solidFill>
                    <a:srgbClr val="00B050"/>
                  </a:solidFill>
                  <a:latin typeface="Calibri" pitchFamily="34" charset="0"/>
                  <a:cs typeface="Calibri" pitchFamily="34" charset="0"/>
                </a:rPr>
                <a:t>Wildcard symbol *</a:t>
              </a:r>
              <a:endParaRPr lang="en-US" sz="2400" i="1" smtClean="0">
                <a:solidFill>
                  <a:srgbClr val="00B050"/>
                </a:solidFill>
                <a:latin typeface="Calibri" pitchFamily="34" charset="0"/>
                <a:cs typeface="Calibri" pitchFamily="34" charset="0"/>
              </a:endParaRPr>
            </a:p>
          </p:txBody>
        </p:sp>
        <p:cxnSp>
          <p:nvCxnSpPr>
            <p:cNvPr id="3" name="Straight Arrow Connector 2"/>
            <p:cNvCxnSpPr/>
            <p:nvPr/>
          </p:nvCxnSpPr>
          <p:spPr>
            <a:xfrm flipH="1">
              <a:off x="3315182" y="3657600"/>
              <a:ext cx="0" cy="1219200"/>
            </a:xfrm>
            <a:prstGeom prst="straightConnector1">
              <a:avLst/>
            </a:prstGeom>
            <a:ln>
              <a:solidFill>
                <a:srgbClr val="00CC6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43911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8</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 name="Title 2"/>
          <p:cNvSpPr>
            <a:spLocks noGrp="1"/>
          </p:cNvSpPr>
          <p:nvPr>
            <p:ph type="title"/>
          </p:nvPr>
        </p:nvSpPr>
        <p:spPr/>
        <p:txBody>
          <a:bodyPr/>
          <a:lstStyle/>
          <a:p>
            <a:r>
              <a:rPr lang="en-US" smtClean="0"/>
              <a:t>Scale of Data</a:t>
            </a:r>
            <a:endParaRPr lang="en-US"/>
          </a:p>
        </p:txBody>
      </p:sp>
      <p:graphicFrame>
        <p:nvGraphicFramePr>
          <p:cNvPr id="5" name="Content Placeholder 4"/>
          <p:cNvGraphicFramePr>
            <a:graphicFrameLocks noGrp="1"/>
          </p:cNvGraphicFramePr>
          <p:nvPr>
            <p:ph idx="1"/>
          </p:nvPr>
        </p:nvGraphicFramePr>
        <p:xfrm>
          <a:off x="609600" y="2148840"/>
          <a:ext cx="7515088" cy="1112520"/>
        </p:xfrm>
        <a:graphic>
          <a:graphicData uri="http://schemas.openxmlformats.org/drawingml/2006/table">
            <a:tbl>
              <a:tblPr firstRow="1" bandRow="1">
                <a:tableStyleId>{5C22544A-7EE6-4342-B048-85BDC9FD1C3A}</a:tableStyleId>
              </a:tblPr>
              <a:tblGrid>
                <a:gridCol w="1293125">
                  <a:extLst>
                    <a:ext uri="{9D8B030D-6E8A-4147-A177-3AD203B41FA5}">
                      <a16:colId xmlns:a16="http://schemas.microsoft.com/office/drawing/2014/main" val="1566246907"/>
                    </a:ext>
                  </a:extLst>
                </a:gridCol>
                <a:gridCol w="1186159">
                  <a:extLst>
                    <a:ext uri="{9D8B030D-6E8A-4147-A177-3AD203B41FA5}">
                      <a16:colId xmlns:a16="http://schemas.microsoft.com/office/drawing/2014/main" val="674433126"/>
                    </a:ext>
                  </a:extLst>
                </a:gridCol>
                <a:gridCol w="1987803">
                  <a:extLst>
                    <a:ext uri="{9D8B030D-6E8A-4147-A177-3AD203B41FA5}">
                      <a16:colId xmlns:a16="http://schemas.microsoft.com/office/drawing/2014/main" val="920236461"/>
                    </a:ext>
                  </a:extLst>
                </a:gridCol>
                <a:gridCol w="2057400">
                  <a:extLst>
                    <a:ext uri="{9D8B030D-6E8A-4147-A177-3AD203B41FA5}">
                      <a16:colId xmlns:a16="http://schemas.microsoft.com/office/drawing/2014/main" val="981019032"/>
                    </a:ext>
                  </a:extLst>
                </a:gridCol>
                <a:gridCol w="990601">
                  <a:extLst>
                    <a:ext uri="{9D8B030D-6E8A-4147-A177-3AD203B41FA5}">
                      <a16:colId xmlns:a16="http://schemas.microsoft.com/office/drawing/2014/main" val="2678386705"/>
                    </a:ext>
                  </a:extLst>
                </a:gridCol>
              </a:tblGrid>
              <a:tr h="370840">
                <a:tc>
                  <a:txBody>
                    <a:bodyPr vert="horz" wrap="square"/>
                    <a:lstStyle/>
                    <a:p>
                      <a:endParaRPr lang="en-US"/>
                    </a:p>
                  </a:txBody>
                  <a:tcPr/>
                </a:tc>
                <a:tc>
                  <a:txBody>
                    <a:bodyPr vert="horz" wrap="square"/>
                    <a:lstStyle/>
                    <a:p>
                      <a:r>
                        <a:rPr lang="en-US" smtClean="0"/>
                        <a:t>Gender</a:t>
                      </a:r>
                      <a:endParaRPr lang="en-US"/>
                    </a:p>
                  </a:txBody>
                  <a:tcPr/>
                </a:tc>
                <a:tc>
                  <a:txBody>
                    <a:bodyPr vert="horz" wrap="square"/>
                    <a:lstStyle/>
                    <a:p>
                      <a:r>
                        <a:rPr lang="en-US" smtClean="0"/>
                        <a:t>Final Degree</a:t>
                      </a:r>
                      <a:endParaRPr lang="en-US"/>
                    </a:p>
                  </a:txBody>
                  <a:tcPr/>
                </a:tc>
                <a:tc>
                  <a:txBody>
                    <a:bodyPr vert="horz" wrap="square"/>
                    <a:lstStyle/>
                    <a:p>
                      <a:r>
                        <a:rPr lang="en-US" smtClean="0"/>
                        <a:t>Body Temperature</a:t>
                      </a:r>
                      <a:endParaRPr lang="en-US"/>
                    </a:p>
                  </a:txBody>
                  <a:tcPr/>
                </a:tc>
                <a:tc>
                  <a:txBody>
                    <a:bodyPr vert="horz" wrap="square"/>
                    <a:lstStyle/>
                    <a:p>
                      <a:r>
                        <a:rPr lang="en-US" smtClean="0"/>
                        <a:t>Age</a:t>
                      </a:r>
                      <a:endParaRPr lang="en-US"/>
                    </a:p>
                  </a:txBody>
                  <a:tcPr/>
                </a:tc>
                <a:extLst>
                  <a:ext uri="{0D108BD9-81ED-4DB2-BD59-A6C34878D82A}">
                    <a16:rowId xmlns:a16="http://schemas.microsoft.com/office/drawing/2014/main" val="2939016357"/>
                  </a:ext>
                </a:extLst>
              </a:tr>
              <a:tr h="370840">
                <a:tc>
                  <a:txBody>
                    <a:bodyPr vert="horz" wrap="square"/>
                    <a:lstStyle/>
                    <a:p>
                      <a:r>
                        <a:rPr lang="en-US" smtClean="0"/>
                        <a:t>John Doe</a:t>
                      </a:r>
                      <a:endParaRPr lang="en-US"/>
                    </a:p>
                  </a:txBody>
                  <a:tcPr/>
                </a:tc>
                <a:tc>
                  <a:txBody>
                    <a:bodyPr vert="horz" wrap="square"/>
                    <a:lstStyle/>
                    <a:p>
                      <a:r>
                        <a:rPr lang="en-US" smtClean="0"/>
                        <a:t>Male</a:t>
                      </a:r>
                      <a:endParaRPr lang="en-US"/>
                    </a:p>
                  </a:txBody>
                  <a:tcPr/>
                </a:tc>
                <a:tc>
                  <a:txBody>
                    <a:bodyPr vert="horz" wrap="square"/>
                    <a:lstStyle/>
                    <a:p>
                      <a:r>
                        <a:rPr lang="en-US" smtClean="0"/>
                        <a:t>Bachelor</a:t>
                      </a:r>
                      <a:endParaRPr lang="en-US"/>
                    </a:p>
                  </a:txBody>
                  <a:tcPr/>
                </a:tc>
                <a:tc>
                  <a:txBody>
                    <a:bodyPr vert="horz" wrap="square"/>
                    <a:lstStyle/>
                    <a:p>
                      <a:r>
                        <a:rPr lang="en-US" smtClean="0"/>
                        <a:t>36.5</a:t>
                      </a:r>
                      <a:endParaRPr lang="en-US"/>
                    </a:p>
                  </a:txBody>
                  <a:tcPr/>
                </a:tc>
                <a:tc>
                  <a:txBody>
                    <a:bodyPr vert="horz" wrap="square"/>
                    <a:lstStyle/>
                    <a:p>
                      <a:r>
                        <a:rPr lang="en-US" smtClean="0"/>
                        <a:t>25</a:t>
                      </a:r>
                      <a:endParaRPr lang="en-US"/>
                    </a:p>
                  </a:txBody>
                  <a:tcPr/>
                </a:tc>
                <a:extLst>
                  <a:ext uri="{0D108BD9-81ED-4DB2-BD59-A6C34878D82A}">
                    <a16:rowId xmlns:a16="http://schemas.microsoft.com/office/drawing/2014/main" val="1210757126"/>
                  </a:ext>
                </a:extLst>
              </a:tr>
              <a:tr h="370840">
                <a:tc>
                  <a:txBody>
                    <a:bodyPr vert="horz" wrap="square"/>
                    <a:lstStyle/>
                    <a:p>
                      <a:r>
                        <a:rPr lang="en-US" smtClean="0"/>
                        <a:t>Jane</a:t>
                      </a:r>
                      <a:r>
                        <a:rPr lang="en-US" baseline="0" smtClean="0"/>
                        <a:t> Doe</a:t>
                      </a:r>
                      <a:endParaRPr lang="en-US"/>
                    </a:p>
                  </a:txBody>
                  <a:tcPr/>
                </a:tc>
                <a:tc>
                  <a:txBody>
                    <a:bodyPr vert="horz" wrap="square"/>
                    <a:lstStyle/>
                    <a:p>
                      <a:r>
                        <a:rPr lang="en-US" smtClean="0"/>
                        <a:t>Female</a:t>
                      </a:r>
                      <a:endParaRPr lang="en-US"/>
                    </a:p>
                  </a:txBody>
                  <a:tcPr/>
                </a:tc>
                <a:tc>
                  <a:txBody>
                    <a:bodyPr vert="horz" wrap="square"/>
                    <a:lstStyle/>
                    <a:p>
                      <a:r>
                        <a:rPr lang="en-US" smtClean="0"/>
                        <a:t>Masters</a:t>
                      </a:r>
                      <a:endParaRPr lang="en-US"/>
                    </a:p>
                  </a:txBody>
                  <a:tcPr/>
                </a:tc>
                <a:tc>
                  <a:txBody>
                    <a:bodyPr vert="horz" wrap="square"/>
                    <a:lstStyle/>
                    <a:p>
                      <a:r>
                        <a:rPr lang="en-US" smtClean="0"/>
                        <a:t>37.0</a:t>
                      </a:r>
                      <a:endParaRPr lang="en-US"/>
                    </a:p>
                  </a:txBody>
                  <a:tcPr/>
                </a:tc>
                <a:tc>
                  <a:txBody>
                    <a:bodyPr vert="horz" wrap="square"/>
                    <a:lstStyle/>
                    <a:p>
                      <a:r>
                        <a:rPr lang="en-US" smtClean="0"/>
                        <a:t>29</a:t>
                      </a:r>
                      <a:endParaRPr lang="en-US"/>
                    </a:p>
                  </a:txBody>
                  <a:tcPr/>
                </a:tc>
                <a:extLst>
                  <a:ext uri="{0D108BD9-81ED-4DB2-BD59-A6C34878D82A}">
                    <a16:rowId xmlns:a16="http://schemas.microsoft.com/office/drawing/2014/main" val="1156995036"/>
                  </a:ext>
                </a:extLst>
              </a:tr>
            </a:tbl>
          </a:graphicData>
        </a:graphic>
      </p:graphicFrame>
      <p:sp>
        <p:nvSpPr>
          <p:cNvPr id="6" name="Rounded Rectangle 5"/>
          <p:cNvSpPr/>
          <p:nvPr/>
        </p:nvSpPr>
        <p:spPr>
          <a:xfrm>
            <a:off x="1905000" y="2057400"/>
            <a:ext cx="1143000" cy="12954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Rounded Rectangle 7"/>
          <p:cNvSpPr/>
          <p:nvPr/>
        </p:nvSpPr>
        <p:spPr>
          <a:xfrm>
            <a:off x="5100432" y="2057400"/>
            <a:ext cx="1986168" cy="12954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11" name="Rounded Rectangle 10"/>
          <p:cNvSpPr/>
          <p:nvPr/>
        </p:nvSpPr>
        <p:spPr>
          <a:xfrm>
            <a:off x="3124200" y="2057400"/>
            <a:ext cx="1893128" cy="12954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4" name="Rounded Rectangular Callout 3"/>
          <p:cNvSpPr/>
          <p:nvPr/>
        </p:nvSpPr>
        <p:spPr>
          <a:xfrm>
            <a:off x="381000" y="4343400"/>
            <a:ext cx="1981200" cy="2057400"/>
          </a:xfrm>
          <a:prstGeom prst="wedgeRoundRectCallout">
            <a:avLst>
              <a:gd name="adj1" fmla="val 51033"/>
              <a:gd name="adj2" fmla="val -97110"/>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prstClr val="black"/>
                </a:solidFill>
                <a:effectLst/>
                <a:uLnTx/>
                <a:uFillTx/>
                <a:latin typeface="Impact"/>
                <a:ea typeface="+mn-ea"/>
                <a:cs typeface="+mn-cs"/>
              </a:rPr>
              <a:t>Nominal Scale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 </a:t>
            </a:r>
            <a:r>
              <a:rPr kumimoji="0" lang="en-US" sz="1800" b="0" i="0" u="none" strike="noStrike" kern="1200" cap="none" spc="0" normalizeH="0" baseline="0" noProof="0" smtClean="0">
                <a:ln>
                  <a:noFill/>
                </a:ln>
                <a:solidFill>
                  <a:prstClr val="black"/>
                </a:solidFill>
                <a:effectLst/>
                <a:uLnTx/>
                <a:uFillTx/>
                <a:latin typeface="Times New Roman"/>
                <a:ea typeface="+mn-ea"/>
                <a:cs typeface="+mn-cs"/>
              </a:rPr>
              <a:t>Labels </a:t>
            </a:r>
            <a:r>
              <a:rPr kumimoji="0" lang="en-US" sz="1800" b="0" i="0" u="none" strike="noStrike" kern="1200" cap="none" spc="0" normalizeH="0" baseline="0" noProof="0">
                <a:ln>
                  <a:noFill/>
                </a:ln>
                <a:solidFill>
                  <a:prstClr val="black"/>
                </a:solidFill>
                <a:effectLst/>
                <a:uLnTx/>
                <a:uFillTx/>
                <a:latin typeface="Times New Roman"/>
                <a:ea typeface="+mn-ea"/>
                <a:cs typeface="+mn-cs"/>
              </a:rPr>
              <a:t>or names used to identify an attribute of the element</a:t>
            </a:r>
          </a:p>
        </p:txBody>
      </p:sp>
      <p:sp>
        <p:nvSpPr>
          <p:cNvPr id="13" name="Rounded Rectangular Callout 12"/>
          <p:cNvSpPr/>
          <p:nvPr/>
        </p:nvSpPr>
        <p:spPr>
          <a:xfrm>
            <a:off x="2505075" y="4352925"/>
            <a:ext cx="1981200" cy="2057400"/>
          </a:xfrm>
          <a:prstGeom prst="wedgeRoundRectCallout">
            <a:avLst>
              <a:gd name="adj1" fmla="val 20264"/>
              <a:gd name="adj2" fmla="val -98036"/>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smtClean="0">
                <a:ln>
                  <a:noFill/>
                </a:ln>
                <a:solidFill>
                  <a:prstClr val="black"/>
                </a:solidFill>
                <a:effectLst/>
                <a:uLnTx/>
                <a:uFillTx/>
                <a:latin typeface="Impact"/>
                <a:ea typeface="+mn-ea"/>
                <a:cs typeface="+mn-cs"/>
              </a:rPr>
              <a:t>Ordinal </a:t>
            </a:r>
            <a:r>
              <a:rPr kumimoji="0" lang="en-US" sz="2000" b="0" i="0" u="none" strike="noStrike" kern="1200" cap="none" spc="0" normalizeH="0" baseline="0" noProof="0">
                <a:ln>
                  <a:noFill/>
                </a:ln>
                <a:solidFill>
                  <a:prstClr val="black"/>
                </a:solidFill>
                <a:effectLst/>
                <a:uLnTx/>
                <a:uFillTx/>
                <a:latin typeface="Impact"/>
                <a:ea typeface="+mn-ea"/>
                <a:cs typeface="+mn-cs"/>
              </a:rPr>
              <a:t>Scale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 H</a:t>
            </a:r>
            <a:r>
              <a:rPr kumimoji="0" lang="en-US" sz="1800" b="0" i="0" u="none" strike="noStrike" kern="1200" cap="none" spc="0" normalizeH="0" baseline="0" noProof="0" smtClean="0">
                <a:ln>
                  <a:noFill/>
                </a:ln>
                <a:solidFill>
                  <a:prstClr val="black"/>
                </a:solidFill>
                <a:effectLst/>
                <a:uLnTx/>
                <a:uFillTx/>
                <a:latin typeface="Times New Roman"/>
                <a:ea typeface="+mn-ea"/>
                <a:cs typeface="+mn-cs"/>
              </a:rPr>
              <a:t>ave the </a:t>
            </a:r>
            <a:r>
              <a:rPr kumimoji="0" lang="en-US" sz="1800" b="0" i="0" u="none" strike="noStrike" kern="1200" cap="none" spc="0" normalizeH="0" baseline="0" noProof="0">
                <a:ln>
                  <a:noFill/>
                </a:ln>
                <a:solidFill>
                  <a:prstClr val="black"/>
                </a:solidFill>
                <a:effectLst/>
                <a:uLnTx/>
                <a:uFillTx/>
                <a:latin typeface="Times New Roman"/>
                <a:ea typeface="+mn-ea"/>
                <a:cs typeface="+mn-cs"/>
              </a:rPr>
              <a:t>properties of nominal </a:t>
            </a:r>
            <a:r>
              <a:rPr kumimoji="0" lang="en-US" sz="1800" b="0" i="0" u="none" strike="noStrike" kern="1200" cap="none" spc="0" normalizeH="0" baseline="0" noProof="0" smtClean="0">
                <a:ln>
                  <a:noFill/>
                </a:ln>
                <a:solidFill>
                  <a:prstClr val="black"/>
                </a:solidFill>
                <a:effectLst/>
                <a:uLnTx/>
                <a:uFillTx/>
                <a:latin typeface="Times New Roman"/>
                <a:ea typeface="+mn-ea"/>
                <a:cs typeface="+mn-cs"/>
              </a:rPr>
              <a:t>data, but </a:t>
            </a:r>
            <a:r>
              <a:rPr kumimoji="0" lang="en-US" sz="1800" b="0" i="0" u="none" strike="noStrike" kern="1200" cap="none" spc="0" normalizeH="0" baseline="0" noProof="0">
                <a:ln>
                  <a:noFill/>
                </a:ln>
                <a:solidFill>
                  <a:prstClr val="black"/>
                </a:solidFill>
                <a:effectLst/>
                <a:uLnTx/>
                <a:uFillTx/>
                <a:latin typeface="Times New Roman"/>
                <a:ea typeface="+mn-ea"/>
                <a:cs typeface="+mn-cs"/>
              </a:rPr>
              <a:t>the order or rank of the data is </a:t>
            </a:r>
            <a:r>
              <a:rPr kumimoji="0" lang="en-US" sz="1800" b="0" i="0" u="none" strike="noStrike" kern="1200" cap="none" spc="0" normalizeH="0" baseline="0" noProof="0" smtClean="0">
                <a:ln>
                  <a:noFill/>
                </a:ln>
                <a:solidFill>
                  <a:prstClr val="black"/>
                </a:solidFill>
                <a:effectLst/>
                <a:uLnTx/>
                <a:uFillTx/>
                <a:latin typeface="Times New Roman"/>
                <a:ea typeface="+mn-ea"/>
                <a:cs typeface="+mn-cs"/>
              </a:rPr>
              <a:t>meaningful</a:t>
            </a: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4" name="Rounded Rectangular Callout 13"/>
          <p:cNvSpPr/>
          <p:nvPr/>
        </p:nvSpPr>
        <p:spPr>
          <a:xfrm>
            <a:off x="4629150" y="4352925"/>
            <a:ext cx="1981200" cy="2057400"/>
          </a:xfrm>
          <a:prstGeom prst="wedgeRoundRectCallout">
            <a:avLst>
              <a:gd name="adj1" fmla="val 20264"/>
              <a:gd name="adj2" fmla="val -98036"/>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prstClr val="black"/>
                </a:solidFill>
                <a:effectLst/>
                <a:uLnTx/>
                <a:uFillTx/>
                <a:latin typeface="Impact"/>
                <a:ea typeface="+mn-ea"/>
                <a:cs typeface="+mn-cs"/>
              </a:rPr>
              <a:t>Interval Scale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 </a:t>
            </a:r>
            <a:r>
              <a:rPr kumimoji="0" lang="en-US" sz="1800" b="0" i="0" u="none" strike="noStrike" kern="1200" cap="none" spc="0" normalizeH="0" baseline="0" noProof="0" smtClean="0">
                <a:ln>
                  <a:noFill/>
                </a:ln>
                <a:solidFill>
                  <a:prstClr val="black"/>
                </a:solidFill>
                <a:effectLst/>
                <a:uLnTx/>
                <a:uFillTx/>
                <a:latin typeface="Times New Roman"/>
                <a:ea typeface="+mn-ea"/>
                <a:cs typeface="+mn-cs"/>
              </a:rPr>
              <a:t>Have the properties of ordinal data, and the </a:t>
            </a:r>
            <a:r>
              <a:rPr kumimoji="0" lang="en-US" sz="1800" b="0" i="0" u="none" strike="noStrike" kern="1200" cap="none" spc="0" normalizeH="0" baseline="0" noProof="0">
                <a:ln>
                  <a:noFill/>
                </a:ln>
                <a:solidFill>
                  <a:prstClr val="black"/>
                </a:solidFill>
                <a:effectLst/>
                <a:uLnTx/>
                <a:uFillTx/>
                <a:latin typeface="Times New Roman"/>
                <a:ea typeface="+mn-ea"/>
                <a:cs typeface="+mn-cs"/>
              </a:rPr>
              <a:t>distance between values are interpretable</a:t>
            </a:r>
          </a:p>
        </p:txBody>
      </p:sp>
      <p:sp>
        <p:nvSpPr>
          <p:cNvPr id="15" name="Rounded Rectangular Callout 14"/>
          <p:cNvSpPr/>
          <p:nvPr/>
        </p:nvSpPr>
        <p:spPr>
          <a:xfrm>
            <a:off x="6753225" y="4352925"/>
            <a:ext cx="1981200" cy="2057400"/>
          </a:xfrm>
          <a:prstGeom prst="wedgeRoundRectCallout">
            <a:avLst>
              <a:gd name="adj1" fmla="val -409"/>
              <a:gd name="adj2" fmla="val -98499"/>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smtClean="0">
                <a:ln>
                  <a:noFill/>
                </a:ln>
                <a:solidFill>
                  <a:prstClr val="black"/>
                </a:solidFill>
                <a:effectLst/>
                <a:uLnTx/>
                <a:uFillTx/>
                <a:latin typeface="Impact"/>
                <a:ea typeface="+mn-ea"/>
                <a:cs typeface="+mn-cs"/>
              </a:rPr>
              <a:t>Ratio </a:t>
            </a:r>
            <a:r>
              <a:rPr kumimoji="0" lang="en-US" sz="2000" b="0" i="0" u="none" strike="noStrike" kern="1200" cap="none" spc="0" normalizeH="0" baseline="0" noProof="0">
                <a:ln>
                  <a:noFill/>
                </a:ln>
                <a:solidFill>
                  <a:prstClr val="black"/>
                </a:solidFill>
                <a:effectLst/>
                <a:uLnTx/>
                <a:uFillTx/>
                <a:latin typeface="Impact"/>
                <a:ea typeface="+mn-ea"/>
                <a:cs typeface="+mn-cs"/>
              </a:rPr>
              <a:t>Scale</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 </a:t>
            </a:r>
            <a:r>
              <a:rPr kumimoji="0" lang="en-US" sz="1800" b="0" i="0" u="none" strike="noStrike" kern="1200" cap="none" spc="0" normalizeH="0" baseline="0" noProof="0" smtClean="0">
                <a:ln>
                  <a:noFill/>
                </a:ln>
                <a:solidFill>
                  <a:prstClr val="black"/>
                </a:solidFill>
                <a:effectLst/>
                <a:uLnTx/>
                <a:uFillTx/>
                <a:latin typeface="Times New Roman"/>
                <a:ea typeface="+mn-ea"/>
                <a:cs typeface="+mn-cs"/>
              </a:rPr>
              <a:t>Have the properties of interval data</a:t>
            </a:r>
            <a:r>
              <a:rPr kumimoji="0" lang="en-US" sz="1800" b="0" i="0" u="none" strike="noStrike" kern="1200" cap="none" spc="0" normalizeH="0" baseline="0" noProof="0">
                <a:ln>
                  <a:noFill/>
                </a:ln>
                <a:solidFill>
                  <a:prstClr val="black"/>
                </a:solidFill>
                <a:effectLst/>
                <a:uLnTx/>
                <a:uFillTx/>
                <a:latin typeface="Times New Roman"/>
                <a:ea typeface="+mn-ea"/>
                <a:cs typeface="+mn-cs"/>
              </a:rPr>
              <a:t>, and the ratio of two values is meaningful</a:t>
            </a:r>
          </a:p>
        </p:txBody>
      </p:sp>
      <p:sp>
        <p:nvSpPr>
          <p:cNvPr id="16" name="Rounded Rectangle 15"/>
          <p:cNvSpPr/>
          <p:nvPr/>
        </p:nvSpPr>
        <p:spPr>
          <a:xfrm>
            <a:off x="7169704" y="2057400"/>
            <a:ext cx="954984" cy="12954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5013536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dur="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4" grpId="0"/>
      <p:bldP spid="13" grpId="0"/>
      <p:bldP spid="14" grpId="0"/>
      <p:bldP spid="15" grpId="0"/>
      <p:bldP spid="16" grpId="0"/>
    </p:bldLst>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altLang="zh-CN" sz="4000" smtClean="0"/>
              <a:t>AND;  OR</a:t>
            </a:r>
            <a:endParaRPr lang="en-US" sz="4000" smtClean="0"/>
          </a:p>
        </p:txBody>
      </p:sp>
      <p:sp>
        <p:nvSpPr>
          <p:cNvPr id="4" name="Rectangle 3"/>
          <p:cNvSpPr/>
          <p:nvPr/>
        </p:nvSpPr>
        <p:spPr>
          <a:xfrm>
            <a:off x="533400" y="2944203"/>
            <a:ext cx="84582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B610EA"/>
                </a:solidFill>
                <a:latin typeface="Calibri" pitchFamily="34" charset="0"/>
                <a:cs typeface="Calibri" pitchFamily="34" charset="0"/>
              </a:rPr>
              <a:t>Display </a:t>
            </a:r>
            <a:r>
              <a:rPr lang="en-US" altLang="zh-CN" sz="2400" smtClean="0">
                <a:solidFill>
                  <a:srgbClr val="B610EA"/>
                </a:solidFill>
                <a:latin typeface="Calibri" pitchFamily="34" charset="0"/>
                <a:cs typeface="Calibri" pitchFamily="34" charset="0"/>
              </a:rPr>
              <a:t>all Clerks making Salaries over $1,000.</a:t>
            </a:r>
            <a:endParaRPr lang="en-US" sz="2400" smtClean="0">
              <a:solidFill>
                <a:srgbClr val="B610EA"/>
              </a:solidFill>
              <a:latin typeface="Calibri" pitchFamily="34" charset="0"/>
              <a:cs typeface="Calibri" pitchFamily="34" charset="0"/>
            </a:endParaRPr>
          </a:p>
        </p:txBody>
      </p:sp>
      <p:sp>
        <p:nvSpPr>
          <p:cNvPr id="7" name="Rectangle 6"/>
          <p:cNvSpPr/>
          <p:nvPr/>
        </p:nvSpPr>
        <p:spPr>
          <a:xfrm>
            <a:off x="609600" y="5112603"/>
            <a:ext cx="8305800"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B610EA"/>
                </a:solidFill>
                <a:latin typeface="Calibri" pitchFamily="34" charset="0"/>
                <a:cs typeface="Calibri" pitchFamily="34" charset="0"/>
              </a:rPr>
              <a:t>Display </a:t>
            </a:r>
            <a:r>
              <a:rPr lang="en-US" altLang="zh-CN" sz="2400" smtClean="0">
                <a:solidFill>
                  <a:srgbClr val="B610EA"/>
                </a:solidFill>
                <a:latin typeface="Calibri" pitchFamily="34" charset="0"/>
                <a:cs typeface="Calibri" pitchFamily="34" charset="0"/>
              </a:rPr>
              <a:t>those who made Salaries less than $1,000 or </a:t>
            </a:r>
            <a:br>
              <a:rPr lang="en-US" altLang="zh-CN" sz="2400" smtClean="0">
                <a:solidFill>
                  <a:srgbClr val="B610EA"/>
                </a:solidFill>
                <a:latin typeface="Calibri" pitchFamily="34" charset="0"/>
                <a:cs typeface="Calibri" pitchFamily="34" charset="0"/>
              </a:rPr>
            </a:br>
            <a:r>
              <a:rPr lang="en-US" altLang="zh-CN" sz="2400" smtClean="0">
                <a:solidFill>
                  <a:srgbClr val="B610EA"/>
                </a:solidFill>
                <a:latin typeface="Calibri" pitchFamily="34" charset="0"/>
                <a:cs typeface="Calibri" pitchFamily="34" charset="0"/>
              </a:rPr>
              <a:t>had commission less than $500.</a:t>
            </a:r>
            <a:endParaRPr lang="en-US" sz="2400" smtClean="0">
              <a:solidFill>
                <a:srgbClr val="B610EA"/>
              </a:solidFill>
              <a:latin typeface="Calibri" pitchFamily="34" charset="0"/>
              <a:cs typeface="Calibri" pitchFamily="34" charset="0"/>
            </a:endParaRPr>
          </a:p>
        </p:txBody>
      </p:sp>
      <p:pic>
        <p:nvPicPr>
          <p:cNvPr id="2" name="Picture 1"/>
          <p:cNvPicPr>
            <a:picLocks noChangeAspect="1"/>
          </p:cNvPicPr>
          <p:nvPr/>
        </p:nvPicPr>
        <p:blipFill>
          <a:blip r:embed="rId3"/>
          <a:stretch>
            <a:fillRect/>
          </a:stretch>
        </p:blipFill>
        <p:spPr>
          <a:xfrm>
            <a:off x="457200" y="1607749"/>
            <a:ext cx="5314950" cy="1276350"/>
          </a:xfrm>
          <a:prstGeom prst="rect">
            <a:avLst/>
          </a:prstGeom>
        </p:spPr>
      </p:pic>
      <p:pic>
        <p:nvPicPr>
          <p:cNvPr id="3" name="Picture 2"/>
          <p:cNvPicPr>
            <a:picLocks noChangeAspect="1"/>
          </p:cNvPicPr>
          <p:nvPr/>
        </p:nvPicPr>
        <p:blipFill>
          <a:blip r:embed="rId4"/>
          <a:stretch>
            <a:fillRect/>
          </a:stretch>
        </p:blipFill>
        <p:spPr>
          <a:xfrm>
            <a:off x="457200" y="3720817"/>
            <a:ext cx="5229225" cy="1323975"/>
          </a:xfrm>
          <a:prstGeom prst="rect">
            <a:avLst/>
          </a:prstGeom>
        </p:spPr>
      </p:pic>
    </p:spTree>
    <p:extLst>
      <p:ext uri="{BB962C8B-B14F-4D97-AF65-F5344CB8AC3E}">
        <p14:creationId xmlns:p14="http://schemas.microsoft.com/office/powerpoint/2010/main" val="1626070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altLang="zh-CN" sz="4000" smtClean="0"/>
              <a:t>AND &amp; OR can be combined</a:t>
            </a:r>
            <a:endParaRPr lang="en-US" sz="4000" smtClean="0"/>
          </a:p>
        </p:txBody>
      </p:sp>
      <p:sp>
        <p:nvSpPr>
          <p:cNvPr id="8" name="Rectangle 7"/>
          <p:cNvSpPr/>
          <p:nvPr/>
        </p:nvSpPr>
        <p:spPr>
          <a:xfrm>
            <a:off x="382929" y="1981200"/>
            <a:ext cx="8458200"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u="sng" smtClean="0">
                <a:solidFill>
                  <a:srgbClr val="B610EA"/>
                </a:solidFill>
                <a:latin typeface="Calibri" pitchFamily="34" charset="0"/>
                <a:cs typeface="Calibri" pitchFamily="34" charset="0"/>
              </a:rPr>
              <a:t>Try yourself:</a:t>
            </a:r>
          </a:p>
          <a:p>
            <a:pPr>
              <a:lnSpc>
                <a:spcPct val="100000"/>
              </a:lnSpc>
              <a:spcAft>
                <a:spcPct val="0"/>
              </a:spcAft>
              <a:defRPr/>
            </a:pPr>
            <a:r>
              <a:rPr lang="en-US" sz="2400" smtClean="0">
                <a:solidFill>
                  <a:srgbClr val="B610EA"/>
                </a:solidFill>
                <a:latin typeface="Calibri" pitchFamily="34" charset="0"/>
                <a:cs typeface="Calibri" pitchFamily="34" charset="0"/>
              </a:rPr>
              <a:t>Display the name, job, salary and commission of all SALESMAN who satisfy one of the below conditions: </a:t>
            </a:r>
          </a:p>
          <a:p>
            <a:pPr marL="457200" indent="-457200">
              <a:lnSpc>
                <a:spcPct val="100000"/>
              </a:lnSpc>
              <a:spcAft>
                <a:spcPct val="0"/>
              </a:spcAft>
              <a:buAutoNum type="arabicParenBoth"/>
              <a:defRPr/>
            </a:pPr>
            <a:r>
              <a:rPr lang="en-US" sz="2400" smtClean="0">
                <a:solidFill>
                  <a:srgbClr val="B610EA"/>
                </a:solidFill>
                <a:latin typeface="Calibri" pitchFamily="34" charset="0"/>
                <a:cs typeface="Calibri" pitchFamily="34" charset="0"/>
              </a:rPr>
              <a:t>made salary greater than $1,500 or </a:t>
            </a:r>
          </a:p>
          <a:p>
            <a:pPr marL="457200" indent="-457200">
              <a:lnSpc>
                <a:spcPct val="100000"/>
              </a:lnSpc>
              <a:spcAft>
                <a:spcPct val="0"/>
              </a:spcAft>
              <a:buAutoNum type="arabicParenBoth"/>
              <a:defRPr/>
            </a:pPr>
            <a:r>
              <a:rPr lang="en-US" sz="2400" smtClean="0">
                <a:solidFill>
                  <a:srgbClr val="B610EA"/>
                </a:solidFill>
                <a:latin typeface="Calibri" pitchFamily="34" charset="0"/>
                <a:cs typeface="Calibri" pitchFamily="34" charset="0"/>
              </a:rPr>
              <a:t>had commission greater than $1,000.</a:t>
            </a:r>
          </a:p>
          <a:p>
            <a:pPr marL="457200" indent="-457200">
              <a:lnSpc>
                <a:spcPct val="100000"/>
              </a:lnSpc>
              <a:spcAft>
                <a:spcPct val="0"/>
              </a:spcAft>
              <a:buAutoNum type="arabicParenBoth"/>
              <a:defRPr/>
            </a:pPr>
            <a:endParaRPr lang="en-US" sz="2400" smtClean="0">
              <a:solidFill>
                <a:srgbClr val="B610EA"/>
              </a:solidFill>
              <a:latin typeface="Calibri" pitchFamily="34" charset="0"/>
              <a:cs typeface="Calibri" pitchFamily="34" charset="0"/>
            </a:endParaRPr>
          </a:p>
        </p:txBody>
      </p:sp>
    </p:spTree>
    <p:extLst>
      <p:ext uri="{BB962C8B-B14F-4D97-AF65-F5344CB8AC3E}">
        <p14:creationId xmlns:p14="http://schemas.microsoft.com/office/powerpoint/2010/main" val="2322307498"/>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altLang="zh-CN" sz="4000" smtClean="0"/>
              <a:t>IN or BETWEEN</a:t>
            </a:r>
            <a:endParaRPr lang="en-US" sz="4000" smtClean="0"/>
          </a:p>
        </p:txBody>
      </p:sp>
      <p:sp>
        <p:nvSpPr>
          <p:cNvPr id="4" name="Rectangle 3"/>
          <p:cNvSpPr/>
          <p:nvPr/>
        </p:nvSpPr>
        <p:spPr>
          <a:xfrm>
            <a:off x="381964" y="3075801"/>
            <a:ext cx="84582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B610EA"/>
                </a:solidFill>
                <a:latin typeface="Calibri" pitchFamily="34" charset="0"/>
                <a:cs typeface="Calibri" pitchFamily="34" charset="0"/>
              </a:rPr>
              <a:t>Display the name and job of </a:t>
            </a:r>
            <a:r>
              <a:rPr lang="en-US" altLang="zh-CN" sz="2400" smtClean="0">
                <a:solidFill>
                  <a:srgbClr val="B610EA"/>
                </a:solidFill>
                <a:latin typeface="Calibri" pitchFamily="34" charset="0"/>
                <a:cs typeface="Calibri" pitchFamily="34" charset="0"/>
              </a:rPr>
              <a:t>all Managers and Analysts.</a:t>
            </a:r>
            <a:endParaRPr lang="en-US" sz="2400" smtClean="0">
              <a:solidFill>
                <a:srgbClr val="B610EA"/>
              </a:solidFill>
              <a:latin typeface="Calibri" pitchFamily="34" charset="0"/>
              <a:cs typeface="Calibri" pitchFamily="34" charset="0"/>
            </a:endParaRPr>
          </a:p>
        </p:txBody>
      </p:sp>
      <p:sp>
        <p:nvSpPr>
          <p:cNvPr id="7" name="Rectangle 6"/>
          <p:cNvSpPr/>
          <p:nvPr/>
        </p:nvSpPr>
        <p:spPr>
          <a:xfrm>
            <a:off x="373626" y="5247708"/>
            <a:ext cx="8305800"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a:solidFill>
                  <a:srgbClr val="B610EA"/>
                </a:solidFill>
                <a:latin typeface="Calibri" pitchFamily="34" charset="0"/>
                <a:cs typeface="Calibri" pitchFamily="34" charset="0"/>
              </a:rPr>
              <a:t>Display the name </a:t>
            </a:r>
            <a:r>
              <a:rPr lang="en-US" sz="2400" smtClean="0">
                <a:solidFill>
                  <a:srgbClr val="B610EA"/>
                </a:solidFill>
                <a:latin typeface="Calibri" pitchFamily="34" charset="0"/>
                <a:cs typeface="Calibri" pitchFamily="34" charset="0"/>
              </a:rPr>
              <a:t>of </a:t>
            </a:r>
            <a:r>
              <a:rPr lang="en-US" altLang="zh-CN" sz="2400" smtClean="0">
                <a:solidFill>
                  <a:srgbClr val="B610EA"/>
                </a:solidFill>
                <a:latin typeface="Calibri" pitchFamily="34" charset="0"/>
                <a:cs typeface="Calibri" pitchFamily="34" charset="0"/>
              </a:rPr>
              <a:t>those making salary greater than or equal to $1,000 but less than or equal to $2,000.</a:t>
            </a:r>
            <a:endParaRPr lang="en-US" sz="2400">
              <a:solidFill>
                <a:srgbClr val="B610EA"/>
              </a:solidFill>
              <a:latin typeface="Calibri" pitchFamily="34" charset="0"/>
              <a:cs typeface="Calibri" pitchFamily="34" charset="0"/>
            </a:endParaRPr>
          </a:p>
        </p:txBody>
      </p:sp>
      <p:pic>
        <p:nvPicPr>
          <p:cNvPr id="2" name="Picture 1"/>
          <p:cNvPicPr>
            <a:picLocks noChangeAspect="1"/>
          </p:cNvPicPr>
          <p:nvPr/>
        </p:nvPicPr>
        <p:blipFill>
          <a:blip r:embed="rId3"/>
          <a:stretch>
            <a:fillRect/>
          </a:stretch>
        </p:blipFill>
        <p:spPr>
          <a:xfrm>
            <a:off x="292510" y="1696043"/>
            <a:ext cx="5200650" cy="1285875"/>
          </a:xfrm>
          <a:prstGeom prst="rect">
            <a:avLst/>
          </a:prstGeom>
        </p:spPr>
      </p:pic>
      <p:pic>
        <p:nvPicPr>
          <p:cNvPr id="5" name="Picture 4"/>
          <p:cNvPicPr>
            <a:picLocks noChangeAspect="1"/>
          </p:cNvPicPr>
          <p:nvPr/>
        </p:nvPicPr>
        <p:blipFill>
          <a:blip r:embed="rId4"/>
          <a:stretch>
            <a:fillRect/>
          </a:stretch>
        </p:blipFill>
        <p:spPr>
          <a:xfrm>
            <a:off x="304800" y="3833554"/>
            <a:ext cx="6096000" cy="1362075"/>
          </a:xfrm>
          <a:prstGeom prst="rect">
            <a:avLst/>
          </a:prstGeom>
        </p:spPr>
      </p:pic>
      <p:sp>
        <p:nvSpPr>
          <p:cNvPr id="10" name="Rectangle 9"/>
          <p:cNvSpPr/>
          <p:nvPr/>
        </p:nvSpPr>
        <p:spPr>
          <a:xfrm>
            <a:off x="6667500" y="3547584"/>
            <a:ext cx="247650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altLang="zh-CN" sz="2000" i="1" smtClean="0">
                <a:solidFill>
                  <a:srgbClr val="00B050"/>
                </a:solidFill>
                <a:latin typeface="Calibri" pitchFamily="34" charset="0"/>
                <a:cs typeface="Calibri" pitchFamily="34" charset="0"/>
              </a:rPr>
              <a:t>This is an interval representing the range from which the salary is selected</a:t>
            </a:r>
            <a:endParaRPr lang="en-US" sz="2000" i="1" smtClean="0">
              <a:solidFill>
                <a:srgbClr val="00B050"/>
              </a:solidFill>
              <a:latin typeface="Calibri" pitchFamily="34" charset="0"/>
              <a:cs typeface="Calibri" pitchFamily="34" charset="0"/>
            </a:endParaRPr>
          </a:p>
        </p:txBody>
      </p:sp>
      <p:sp>
        <p:nvSpPr>
          <p:cNvPr id="3" name="Oval 2"/>
          <p:cNvSpPr/>
          <p:nvPr/>
        </p:nvSpPr>
        <p:spPr>
          <a:xfrm>
            <a:off x="2057399" y="4626789"/>
            <a:ext cx="4389787" cy="533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CA"/>
          </a:p>
        </p:txBody>
      </p:sp>
      <p:cxnSp>
        <p:nvCxnSpPr>
          <p:cNvPr id="9" name="Straight Arrow Connector 8"/>
          <p:cNvCxnSpPr/>
          <p:nvPr/>
        </p:nvCxnSpPr>
        <p:spPr>
          <a:xfrm flipV="1">
            <a:off x="5410200" y="4389102"/>
            <a:ext cx="1210914" cy="237688"/>
          </a:xfrm>
          <a:prstGeom prst="straightConnector1">
            <a:avLst/>
          </a:prstGeom>
          <a:ln>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2090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3" grpId="0"/>
    </p:bldLst>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5.2 Logical Operators</a:t>
            </a:r>
          </a:p>
        </p:txBody>
      </p:sp>
      <p:graphicFrame>
        <p:nvGraphicFramePr>
          <p:cNvPr id="3" name="Table 2"/>
          <p:cNvGraphicFramePr>
            <a:graphicFrameLocks noGrp="1"/>
          </p:cNvGraphicFramePr>
          <p:nvPr>
            <p:extLst>
              <p:ext uri="{D42A27DB-BD31-4B8C-83A1-F6EECF244321}">
                <p14:modId xmlns:p14="http://schemas.microsoft.com/office/powerpoint/2010/main" val="1502040505"/>
              </p:ext>
            </p:extLst>
          </p:nvPr>
        </p:nvGraphicFramePr>
        <p:xfrm>
          <a:off x="381000" y="1676400"/>
          <a:ext cx="8382000" cy="3519891"/>
        </p:xfrm>
        <a:graphic>
          <a:graphicData uri="http://schemas.openxmlformats.org/drawingml/2006/table">
            <a:tbl>
              <a:tblPr firstRow="1" bandRow="1">
                <a:tableStyleId>{ED083AE6-46FA-4A59-8FB0-9F97EB10719F}</a:tableStyleId>
              </a:tblPr>
              <a:tblGrid>
                <a:gridCol w="2544003">
                  <a:extLst>
                    <a:ext uri="{9D8B030D-6E8A-4147-A177-3AD203B41FA5}">
                      <a16:colId xmlns:a16="http://schemas.microsoft.com/office/drawing/2014/main" val="20000"/>
                    </a:ext>
                  </a:extLst>
                </a:gridCol>
                <a:gridCol w="5837997">
                  <a:extLst>
                    <a:ext uri="{9D8B030D-6E8A-4147-A177-3AD203B41FA5}">
                      <a16:colId xmlns:a16="http://schemas.microsoft.com/office/drawing/2014/main" val="20001"/>
                    </a:ext>
                  </a:extLst>
                </a:gridCol>
              </a:tblGrid>
              <a:tr h="517611">
                <a:tc>
                  <a:txBody>
                    <a:bodyPr vert="horz" wrap="square"/>
                    <a:lstStyle/>
                    <a:p>
                      <a:r>
                        <a:rPr lang="en-US" sz="2000" smtClean="0">
                          <a:solidFill>
                            <a:srgbClr val="477D59"/>
                          </a:solidFill>
                          <a:latin typeface="Calibri" pitchFamily="34" charset="0"/>
                          <a:cs typeface="Calibri" pitchFamily="34" charset="0"/>
                        </a:rPr>
                        <a:t>Operator</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Description</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0"/>
                  </a:ext>
                </a:extLst>
              </a:tr>
              <a:tr h="1082589">
                <a:tc>
                  <a:txBody>
                    <a:bodyPr vert="horz" wrap="square"/>
                    <a:lstStyle/>
                    <a:p>
                      <a:pPr algn="ctr"/>
                      <a:r>
                        <a:rPr lang="en-US" sz="2000" smtClean="0">
                          <a:solidFill>
                            <a:srgbClr val="477D59"/>
                          </a:solidFill>
                          <a:latin typeface="Calibri" pitchFamily="34" charset="0"/>
                          <a:cs typeface="Calibri" pitchFamily="34" charset="0"/>
                        </a:rPr>
                        <a:t>AND</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Joins</a:t>
                      </a:r>
                      <a:r>
                        <a:rPr lang="en-US" sz="2000" baseline="0" smtClean="0">
                          <a:solidFill>
                            <a:srgbClr val="477D59"/>
                          </a:solidFill>
                          <a:latin typeface="Calibri" pitchFamily="34" charset="0"/>
                          <a:cs typeface="Calibri" pitchFamily="34" charset="0"/>
                        </a:rPr>
                        <a:t> two or more conditions, and displays a row only if that row’s data satisfies </a:t>
                      </a:r>
                      <a:r>
                        <a:rPr lang="en-US" sz="2000" b="1" baseline="0" smtClean="0">
                          <a:solidFill>
                            <a:srgbClr val="477D59"/>
                          </a:solidFill>
                          <a:latin typeface="Calibri" pitchFamily="34" charset="0"/>
                          <a:cs typeface="Calibri" pitchFamily="34" charset="0"/>
                        </a:rPr>
                        <a:t>ALL</a:t>
                      </a:r>
                      <a:r>
                        <a:rPr lang="en-US" sz="2000" baseline="0" smtClean="0">
                          <a:solidFill>
                            <a:srgbClr val="477D59"/>
                          </a:solidFill>
                          <a:latin typeface="Calibri" pitchFamily="34" charset="0"/>
                          <a:cs typeface="Calibri" pitchFamily="34" charset="0"/>
                        </a:rPr>
                        <a:t> conditions listed (i.e. all conditions hold true)</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1"/>
                  </a:ext>
                </a:extLst>
              </a:tr>
              <a:tr h="517611">
                <a:tc>
                  <a:txBody>
                    <a:bodyPr vert="horz" wrap="square"/>
                    <a:lstStyle/>
                    <a:p>
                      <a:pPr algn="ctr"/>
                      <a:r>
                        <a:rPr lang="en-US" sz="2000" smtClean="0">
                          <a:solidFill>
                            <a:srgbClr val="477D59"/>
                          </a:solidFill>
                          <a:latin typeface="Calibri" pitchFamily="34" charset="0"/>
                          <a:cs typeface="Calibri" pitchFamily="34" charset="0"/>
                        </a:rPr>
                        <a:t>OR</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Joins two or more conditions, but returns a row if </a:t>
                      </a:r>
                      <a:r>
                        <a:rPr lang="en-US" sz="2000" b="1" smtClean="0">
                          <a:solidFill>
                            <a:srgbClr val="477D59"/>
                          </a:solidFill>
                          <a:latin typeface="Calibri" pitchFamily="34" charset="0"/>
                          <a:cs typeface="Calibri" pitchFamily="34" charset="0"/>
                        </a:rPr>
                        <a:t>ANY</a:t>
                      </a:r>
                      <a:r>
                        <a:rPr lang="en-US" sz="2000" smtClean="0">
                          <a:solidFill>
                            <a:srgbClr val="477D59"/>
                          </a:solidFill>
                          <a:latin typeface="Calibri" pitchFamily="34" charset="0"/>
                          <a:cs typeface="Calibri" pitchFamily="34" charset="0"/>
                        </a:rPr>
                        <a:t> of the conditions listed hold true.</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2"/>
                  </a:ext>
                </a:extLst>
              </a:tr>
              <a:tr h="517611">
                <a:tc>
                  <a:txBody>
                    <a:bodyPr vert="horz" wrap="square"/>
                    <a:lstStyle/>
                    <a:p>
                      <a:pPr algn="ctr"/>
                      <a:r>
                        <a:rPr lang="en-US" sz="2000" smtClean="0">
                          <a:solidFill>
                            <a:srgbClr val="477D59"/>
                          </a:solidFill>
                          <a:latin typeface="Calibri" pitchFamily="34" charset="0"/>
                          <a:cs typeface="Calibri" pitchFamily="34" charset="0"/>
                        </a:rPr>
                        <a:t>IN or</a:t>
                      </a:r>
                      <a:r>
                        <a:rPr lang="en-US" sz="2000" baseline="0" smtClean="0">
                          <a:solidFill>
                            <a:srgbClr val="477D59"/>
                          </a:solidFill>
                          <a:latin typeface="Calibri" pitchFamily="34" charset="0"/>
                          <a:cs typeface="Calibri" pitchFamily="34" charset="0"/>
                        </a:rPr>
                        <a:t> </a:t>
                      </a:r>
                      <a:r>
                        <a:rPr lang="en-US" sz="2000" smtClean="0">
                          <a:solidFill>
                            <a:srgbClr val="477D59"/>
                          </a:solidFill>
                          <a:latin typeface="Calibri" pitchFamily="34" charset="0"/>
                          <a:cs typeface="Calibri" pitchFamily="34" charset="0"/>
                        </a:rPr>
                        <a:t>BETWEEN</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An easier method of using compound conditions.</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3"/>
                  </a:ext>
                </a:extLst>
              </a:tr>
              <a:tr h="517611">
                <a:tc>
                  <a:txBody>
                    <a:bodyPr vert="horz" wrap="square"/>
                    <a:lstStyle/>
                    <a:p>
                      <a:pPr algn="ctr"/>
                      <a:r>
                        <a:rPr lang="en-US" sz="2000" smtClean="0">
                          <a:solidFill>
                            <a:srgbClr val="477D59"/>
                          </a:solidFill>
                          <a:latin typeface="Calibri" pitchFamily="34" charset="0"/>
                          <a:cs typeface="Calibri" pitchFamily="34" charset="0"/>
                        </a:rPr>
                        <a:t>NOT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NOT is used with other operators. E.g. NOT BETWEEN, NOT IN</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4"/>
                  </a:ext>
                </a:extLst>
              </a:tr>
            </a:tbl>
          </a:graphicData>
        </a:graphic>
      </p:graphicFrame>
      <p:sp>
        <p:nvSpPr>
          <p:cNvPr id="4" name="Rectangle 3"/>
          <p:cNvSpPr txBox="1">
            <a:spLocks noChangeArrowheads="1"/>
          </p:cNvSpPr>
          <p:nvPr/>
        </p:nvSpPr>
        <p:spPr>
          <a:xfrm>
            <a:off x="381000" y="5334000"/>
            <a:ext cx="8305800" cy="1371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spcBef>
                <a:spcPct val="0"/>
              </a:spcBef>
              <a:spcAft>
                <a:spcPct val="0"/>
              </a:spcAft>
              <a:defRPr/>
            </a:pPr>
            <a:r>
              <a:rPr lang="en-US" sz="2200" smtClean="0">
                <a:solidFill>
                  <a:srgbClr val="002060"/>
                </a:solidFill>
              </a:rPr>
              <a:t>SQL Order of Logical Operations </a:t>
            </a:r>
            <a:r>
              <a:rPr lang="en-US" sz="2200" i="1" smtClean="0">
                <a:solidFill>
                  <a:srgbClr val="002060"/>
                </a:solidFill>
              </a:rPr>
              <a:t>(each operates from left to right)</a:t>
            </a:r>
          </a:p>
          <a:p>
            <a:pPr marL="457200" indent="-457200">
              <a:lnSpc>
                <a:spcPct val="100000"/>
              </a:lnSpc>
              <a:spcBef>
                <a:spcPct val="0"/>
              </a:spcBef>
              <a:spcAft>
                <a:spcPct val="0"/>
              </a:spcAft>
              <a:buFont typeface="+mj-lt"/>
              <a:buAutoNum type="arabicPeriod"/>
              <a:defRPr/>
            </a:pPr>
            <a:r>
              <a:rPr lang="en-US" sz="2200" i="1" smtClean="0">
                <a:solidFill>
                  <a:srgbClr val="002060"/>
                </a:solidFill>
              </a:rPr>
              <a:t>NOT</a:t>
            </a:r>
          </a:p>
          <a:p>
            <a:pPr marL="457200" indent="-457200">
              <a:lnSpc>
                <a:spcPct val="100000"/>
              </a:lnSpc>
              <a:spcBef>
                <a:spcPct val="0"/>
              </a:spcBef>
              <a:spcAft>
                <a:spcPct val="0"/>
              </a:spcAft>
              <a:buFont typeface="+mj-lt"/>
              <a:buAutoNum type="arabicPeriod"/>
              <a:defRPr/>
            </a:pPr>
            <a:r>
              <a:rPr lang="en-US" sz="2200" i="1" smtClean="0">
                <a:solidFill>
                  <a:srgbClr val="002060"/>
                </a:solidFill>
              </a:rPr>
              <a:t>AND</a:t>
            </a:r>
          </a:p>
          <a:p>
            <a:pPr marL="457200" indent="-457200">
              <a:lnSpc>
                <a:spcPct val="100000"/>
              </a:lnSpc>
              <a:spcBef>
                <a:spcPct val="0"/>
              </a:spcBef>
              <a:spcAft>
                <a:spcPct val="0"/>
              </a:spcAft>
              <a:buFont typeface="+mj-lt"/>
              <a:buAutoNum type="arabicPeriod"/>
              <a:defRPr/>
            </a:pPr>
            <a:r>
              <a:rPr lang="en-US" sz="2200" i="1" smtClean="0">
                <a:solidFill>
                  <a:srgbClr val="002060"/>
                </a:solidFill>
              </a:rPr>
              <a:t>OR</a:t>
            </a:r>
          </a:p>
        </p:txBody>
      </p:sp>
    </p:spTree>
    <p:extLst>
      <p:ext uri="{BB962C8B-B14F-4D97-AF65-F5344CB8AC3E}">
        <p14:creationId xmlns:p14="http://schemas.microsoft.com/office/powerpoint/2010/main" val="1237745720"/>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5.3 Aggregate Functions</a:t>
            </a:r>
          </a:p>
        </p:txBody>
      </p:sp>
      <p:graphicFrame>
        <p:nvGraphicFramePr>
          <p:cNvPr id="3" name="Table 2"/>
          <p:cNvGraphicFramePr>
            <a:graphicFrameLocks noGrp="1"/>
          </p:cNvGraphicFramePr>
          <p:nvPr>
            <p:extLst>
              <p:ext uri="{D42A27DB-BD31-4B8C-83A1-F6EECF244321}">
                <p14:modId xmlns:p14="http://schemas.microsoft.com/office/powerpoint/2010/main" val="2197096232"/>
              </p:ext>
            </p:extLst>
          </p:nvPr>
        </p:nvGraphicFramePr>
        <p:xfrm>
          <a:off x="304800" y="1752600"/>
          <a:ext cx="8382000" cy="4371684"/>
        </p:xfrm>
        <a:graphic>
          <a:graphicData uri="http://schemas.openxmlformats.org/drawingml/2006/table">
            <a:tbl>
              <a:tblPr firstRow="1" bandRow="1">
                <a:tableStyleId>{ED083AE6-46FA-4A59-8FB0-9F97EB10719F}</a:tableStyleId>
              </a:tblPr>
              <a:tblGrid>
                <a:gridCol w="2544003">
                  <a:extLst>
                    <a:ext uri="{9D8B030D-6E8A-4147-A177-3AD203B41FA5}">
                      <a16:colId xmlns:a16="http://schemas.microsoft.com/office/drawing/2014/main" val="20000"/>
                    </a:ext>
                  </a:extLst>
                </a:gridCol>
                <a:gridCol w="5837997">
                  <a:extLst>
                    <a:ext uri="{9D8B030D-6E8A-4147-A177-3AD203B41FA5}">
                      <a16:colId xmlns:a16="http://schemas.microsoft.com/office/drawing/2014/main" val="20001"/>
                    </a:ext>
                  </a:extLst>
                </a:gridCol>
              </a:tblGrid>
              <a:tr h="517611">
                <a:tc>
                  <a:txBody>
                    <a:bodyPr vert="horz" wrap="square"/>
                    <a:lstStyle/>
                    <a:p>
                      <a:r>
                        <a:rPr lang="en-US" sz="2000" smtClean="0">
                          <a:solidFill>
                            <a:srgbClr val="477D59"/>
                          </a:solidFill>
                          <a:latin typeface="Calibri" pitchFamily="34" charset="0"/>
                          <a:cs typeface="Calibri" pitchFamily="34" charset="0"/>
                        </a:rPr>
                        <a:t>Functions</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Description</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0"/>
                  </a:ext>
                </a:extLst>
              </a:tr>
              <a:tr h="1082589">
                <a:tc>
                  <a:txBody>
                    <a:bodyPr vert="horz" wrap="square"/>
                    <a:lstStyle/>
                    <a:p>
                      <a:pPr algn="ctr"/>
                      <a:r>
                        <a:rPr lang="en-US" sz="2000" smtClean="0">
                          <a:solidFill>
                            <a:srgbClr val="477D59"/>
                          </a:solidFill>
                          <a:latin typeface="Calibri" pitchFamily="34" charset="0"/>
                          <a:cs typeface="Calibri" pitchFamily="34" charset="0"/>
                        </a:rPr>
                        <a:t>SUM( )</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Gives the total of all the rows, satisfying any conditions, of the given column, where the given column</a:t>
                      </a:r>
                      <a:r>
                        <a:rPr lang="en-US" sz="2000" baseline="0" smtClean="0">
                          <a:solidFill>
                            <a:srgbClr val="477D59"/>
                          </a:solidFill>
                          <a:latin typeface="Calibri" pitchFamily="34" charset="0"/>
                          <a:cs typeface="Calibri" pitchFamily="34" charset="0"/>
                        </a:rPr>
                        <a:t> is numeric.</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1"/>
                  </a:ext>
                </a:extLst>
              </a:tr>
              <a:tr h="517611">
                <a:tc>
                  <a:txBody>
                    <a:bodyPr vert="horz" wrap="square"/>
                    <a:lstStyle/>
                    <a:p>
                      <a:pPr algn="ctr"/>
                      <a:r>
                        <a:rPr lang="en-US" sz="2000" smtClean="0">
                          <a:solidFill>
                            <a:srgbClr val="477D59"/>
                          </a:solidFill>
                          <a:latin typeface="Calibri" pitchFamily="34" charset="0"/>
                          <a:cs typeface="Calibri" pitchFamily="34" charset="0"/>
                        </a:rPr>
                        <a:t>AVG(</a:t>
                      </a:r>
                      <a:r>
                        <a:rPr lang="en-US" sz="2000" baseline="0" smtClean="0">
                          <a:solidFill>
                            <a:srgbClr val="477D59"/>
                          </a:solidFill>
                          <a:latin typeface="Calibri" pitchFamily="34" charset="0"/>
                          <a:cs typeface="Calibri" pitchFamily="34" charset="0"/>
                        </a:rPr>
                        <a:t> )</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Gives the average of the given column.</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2"/>
                  </a:ext>
                </a:extLst>
              </a:tr>
              <a:tr h="517611">
                <a:tc>
                  <a:txBody>
                    <a:bodyPr vert="horz" wrap="square"/>
                    <a:lstStyle/>
                    <a:p>
                      <a:pPr algn="ctr"/>
                      <a:r>
                        <a:rPr lang="en-US" sz="2000" smtClean="0">
                          <a:solidFill>
                            <a:srgbClr val="477D59"/>
                          </a:solidFill>
                          <a:latin typeface="Calibri" pitchFamily="34" charset="0"/>
                          <a:cs typeface="Calibri" pitchFamily="34" charset="0"/>
                        </a:rPr>
                        <a:t>MAX( )</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Gives the largest figure in the given column.</a:t>
                      </a:r>
                    </a:p>
                  </a:txBody>
                  <a:tcPr/>
                </a:tc>
                <a:extLst>
                  <a:ext uri="{0D108BD9-81ED-4DB2-BD59-A6C34878D82A}">
                    <a16:rowId xmlns:a16="http://schemas.microsoft.com/office/drawing/2014/main" val="10003"/>
                  </a:ext>
                </a:extLst>
              </a:tr>
              <a:tr h="517611">
                <a:tc>
                  <a:txBody>
                    <a:bodyPr vert="horz" wrap="square"/>
                    <a:lstStyle/>
                    <a:p>
                      <a:pPr algn="ctr"/>
                      <a:r>
                        <a:rPr lang="en-US" sz="2000" smtClean="0">
                          <a:solidFill>
                            <a:srgbClr val="477D59"/>
                          </a:solidFill>
                          <a:latin typeface="Calibri" pitchFamily="34" charset="0"/>
                          <a:cs typeface="Calibri" pitchFamily="34" charset="0"/>
                        </a:rPr>
                        <a:t>MIN(</a:t>
                      </a:r>
                      <a:r>
                        <a:rPr lang="en-US" sz="2000" baseline="0" smtClean="0">
                          <a:solidFill>
                            <a:srgbClr val="477D59"/>
                          </a:solidFill>
                          <a:latin typeface="Calibri" pitchFamily="34" charset="0"/>
                          <a:cs typeface="Calibri" pitchFamily="34" charset="0"/>
                        </a:rPr>
                        <a:t> )</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Gives the smallest figure in the given column.</a:t>
                      </a:r>
                    </a:p>
                  </a:txBody>
                  <a:tcPr/>
                </a:tc>
                <a:extLst>
                  <a:ext uri="{0D108BD9-81ED-4DB2-BD59-A6C34878D82A}">
                    <a16:rowId xmlns:a16="http://schemas.microsoft.com/office/drawing/2014/main" val="10004"/>
                  </a:ext>
                </a:extLst>
              </a:tr>
              <a:tr h="517611">
                <a:tc>
                  <a:txBody>
                    <a:bodyPr vert="horz" wrap="square"/>
                    <a:lstStyle/>
                    <a:p>
                      <a:pPr algn="ctr"/>
                      <a:r>
                        <a:rPr lang="en-US" sz="2000" smtClean="0">
                          <a:solidFill>
                            <a:srgbClr val="477D59"/>
                          </a:solidFill>
                          <a:latin typeface="Calibri" pitchFamily="34" charset="0"/>
                          <a:cs typeface="Calibri" pitchFamily="34" charset="0"/>
                        </a:rPr>
                        <a:t>COUNT(</a:t>
                      </a:r>
                      <a:r>
                        <a:rPr lang="en-US" sz="2000" baseline="0" smtClean="0">
                          <a:solidFill>
                            <a:srgbClr val="477D59"/>
                          </a:solidFill>
                          <a:latin typeface="Calibri" pitchFamily="34" charset="0"/>
                          <a:cs typeface="Calibri" pitchFamily="34" charset="0"/>
                        </a:rPr>
                        <a:t>*</a:t>
                      </a:r>
                      <a:r>
                        <a:rPr lang="en-US" sz="2000" smtClean="0">
                          <a:solidFill>
                            <a:srgbClr val="477D59"/>
                          </a:solidFill>
                          <a:latin typeface="Calibri" pitchFamily="34" charset="0"/>
                          <a:cs typeface="Calibri" pitchFamily="34" charset="0"/>
                        </a:rPr>
                        <a: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Gives the number of rows satisfying the conditions.</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10005"/>
                  </a:ext>
                </a:extLst>
              </a:tr>
              <a:tr h="517611">
                <a:tc>
                  <a:txBody>
                    <a:bodyPr vert="horz" wrap="square"/>
                    <a:lstStyle/>
                    <a:p>
                      <a:pPr algn="ctr"/>
                      <a:r>
                        <a:rPr lang="en-US" sz="2000" smtClean="0">
                          <a:solidFill>
                            <a:srgbClr val="477D59"/>
                          </a:solidFill>
                          <a:latin typeface="Calibri" pitchFamily="34" charset="0"/>
                          <a:cs typeface="Calibri" pitchFamily="34" charset="0"/>
                        </a:rPr>
                        <a:t>COUNT(&lt;column</a:t>
                      </a:r>
                      <a:r>
                        <a:rPr lang="en-US" sz="2000" baseline="0" smtClean="0">
                          <a:solidFill>
                            <a:srgbClr val="477D59"/>
                          </a:solidFill>
                          <a:latin typeface="Calibri" pitchFamily="34" charset="0"/>
                          <a:cs typeface="Calibri" pitchFamily="34" charset="0"/>
                        </a:rPr>
                        <a:t>&gt;)</a:t>
                      </a:r>
                      <a:endParaRPr lang="en-US" sz="2000">
                        <a:solidFill>
                          <a:srgbClr val="477D59"/>
                        </a:solidFill>
                        <a:latin typeface="Calibri" pitchFamily="34" charset="0"/>
                        <a:cs typeface="Calibri" pitchFamily="34" charset="0"/>
                      </a:endParaRPr>
                    </a:p>
                  </a:txBody>
                  <a:tcPr/>
                </a:tc>
                <a:tc>
                  <a:txBody>
                    <a:bodyPr vert="horz" wrap="square"/>
                    <a:lstStyle/>
                    <a:p>
                      <a:r>
                        <a:rPr lang="en-US" sz="2000" smtClean="0">
                          <a:solidFill>
                            <a:srgbClr val="477D59"/>
                          </a:solidFill>
                          <a:latin typeface="Calibri" pitchFamily="34" charset="0"/>
                          <a:cs typeface="Calibri" pitchFamily="34" charset="0"/>
                        </a:rPr>
                        <a:t>Gives the number of rows</a:t>
                      </a:r>
                      <a:r>
                        <a:rPr lang="en-US" sz="2000" baseline="0" smtClean="0">
                          <a:solidFill>
                            <a:srgbClr val="477D59"/>
                          </a:solidFill>
                          <a:latin typeface="Calibri" pitchFamily="34" charset="0"/>
                          <a:cs typeface="Calibri" pitchFamily="34" charset="0"/>
                        </a:rPr>
                        <a:t> for which the column is not NULL</a:t>
                      </a:r>
                      <a:endParaRPr lang="en-US" sz="2000">
                        <a:solidFill>
                          <a:srgbClr val="477D59"/>
                        </a:solidFill>
                        <a:latin typeface="Calibri" pitchFamily="34" charset="0"/>
                        <a:cs typeface="Calibri" pitchFamily="34" charset="0"/>
                      </a:endParaRPr>
                    </a:p>
                  </a:txBody>
                  <a:tcPr/>
                </a:tc>
                <a:extLst>
                  <a:ext uri="{0D108BD9-81ED-4DB2-BD59-A6C34878D82A}">
                    <a16:rowId xmlns:a16="http://schemas.microsoft.com/office/drawing/2014/main" val="3202660445"/>
                  </a:ext>
                </a:extLst>
              </a:tr>
            </a:tbl>
          </a:graphicData>
        </a:graphic>
      </p:graphicFrame>
    </p:spTree>
    <p:extLst>
      <p:ext uri="{BB962C8B-B14F-4D97-AF65-F5344CB8AC3E}">
        <p14:creationId xmlns:p14="http://schemas.microsoft.com/office/powerpoint/2010/main" val="3454083463"/>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Aggregate Functions Examples</a:t>
            </a:r>
          </a:p>
        </p:txBody>
      </p:sp>
      <p:sp>
        <p:nvSpPr>
          <p:cNvPr id="4" name="Rectangle 3"/>
          <p:cNvSpPr/>
          <p:nvPr/>
        </p:nvSpPr>
        <p:spPr>
          <a:xfrm>
            <a:off x="381964" y="1981200"/>
            <a:ext cx="8609636"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B610EA"/>
                </a:solidFill>
                <a:latin typeface="Calibri" pitchFamily="34" charset="0"/>
                <a:cs typeface="Calibri" pitchFamily="34" charset="0"/>
              </a:rPr>
              <a:t>Display the minimum salary of Managers. </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l="15025" t="22202" r="73438" b="72735"/>
          <a:stretch>
            <a:fillRect/>
          </a:stretch>
        </p:blipFill>
        <p:spPr bwMode="auto">
          <a:xfrm>
            <a:off x="6368005" y="2852911"/>
            <a:ext cx="262359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81964" y="4201988"/>
            <a:ext cx="8609636"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sz="2400" smtClean="0">
                <a:solidFill>
                  <a:srgbClr val="B610EA"/>
                </a:solidFill>
                <a:latin typeface="Calibri" pitchFamily="34" charset="0"/>
                <a:cs typeface="Calibri" pitchFamily="34" charset="0"/>
              </a:rPr>
              <a:t>Display how many employees have Clerk status.</a:t>
            </a:r>
          </a:p>
        </p:txBody>
      </p:sp>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l="14911" t="22202" r="76659" b="72176"/>
          <a:stretch>
            <a:fillRect/>
          </a:stretch>
        </p:blipFill>
        <p:spPr bwMode="auto">
          <a:xfrm>
            <a:off x="7235485" y="4828529"/>
            <a:ext cx="1756115" cy="65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stretch>
            <a:fillRect/>
          </a:stretch>
        </p:blipFill>
        <p:spPr>
          <a:xfrm>
            <a:off x="381965" y="2638624"/>
            <a:ext cx="5714036" cy="1218879"/>
          </a:xfrm>
          <a:prstGeom prst="rect">
            <a:avLst/>
          </a:prstGeom>
        </p:spPr>
      </p:pic>
      <p:pic>
        <p:nvPicPr>
          <p:cNvPr id="3" name="Picture 2"/>
          <p:cNvPicPr>
            <a:picLocks noChangeAspect="1"/>
          </p:cNvPicPr>
          <p:nvPr/>
        </p:nvPicPr>
        <p:blipFill>
          <a:blip r:embed="rId6"/>
          <a:stretch>
            <a:fillRect/>
          </a:stretch>
        </p:blipFill>
        <p:spPr>
          <a:xfrm>
            <a:off x="381964" y="4717330"/>
            <a:ext cx="5028236" cy="1139733"/>
          </a:xfrm>
          <a:prstGeom prst="rect">
            <a:avLst/>
          </a:prstGeom>
        </p:spPr>
      </p:pic>
    </p:spTree>
    <p:extLst>
      <p:ext uri="{BB962C8B-B14F-4D97-AF65-F5344CB8AC3E}">
        <p14:creationId xmlns:p14="http://schemas.microsoft.com/office/powerpoint/2010/main" val="115422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9461"/>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Saving Data to External Files</a:t>
            </a:r>
          </a:p>
        </p:txBody>
      </p:sp>
      <p:sp>
        <p:nvSpPr>
          <p:cNvPr id="4" name="Rectangle 3"/>
          <p:cNvSpPr txBox="1">
            <a:spLocks noChangeArrowheads="1"/>
          </p:cNvSpPr>
          <p:nvPr/>
        </p:nvSpPr>
        <p:spPr>
          <a:xfrm>
            <a:off x="381000" y="2133600"/>
            <a:ext cx="8229600" cy="45720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1" indent="0">
              <a:lnSpc>
                <a:spcPct val="100000"/>
              </a:lnSpc>
              <a:buNone/>
              <a:defRPr/>
            </a:pPr>
            <a:r>
              <a:rPr lang="en-US" sz="2400" smtClean="0">
                <a:solidFill>
                  <a:srgbClr val="477D59"/>
                </a:solidFill>
              </a:rPr>
              <a:t>Access can export data to external files in formats that are compatible with a wide variety of software</a:t>
            </a:r>
          </a:p>
          <a:p>
            <a:pPr marL="269875" lvl="1" indent="-269875">
              <a:lnSpc>
                <a:spcPct val="100000"/>
              </a:lnSpc>
              <a:defRPr/>
            </a:pPr>
            <a:r>
              <a:rPr lang="en-US" sz="2400" smtClean="0">
                <a:solidFill>
                  <a:srgbClr val="002060"/>
                </a:solidFill>
              </a:rPr>
              <a:t>Exporting information to an external file is particularly useful when applied to tables that have been linked or to query results</a:t>
            </a:r>
          </a:p>
          <a:p>
            <a:pPr marL="269875" lvl="1" indent="-269875">
              <a:lnSpc>
                <a:spcPct val="100000"/>
              </a:lnSpc>
              <a:defRPr/>
            </a:pPr>
            <a:r>
              <a:rPr lang="en-US" sz="2400" smtClean="0">
                <a:solidFill>
                  <a:srgbClr val="002060"/>
                </a:solidFill>
                <a:sym typeface="Wingdings" panose="05000000000000000000" pitchFamily="2" charset="2"/>
              </a:rPr>
              <a:t>Exporting information from a relational database such as Access to Excel allows one to apply various tools and techniques to a subset of a large data set. This can be much more efficient than trying to use Excel to clean and filter large data sets.</a:t>
            </a:r>
            <a:endParaRPr lang="en-US" sz="2400" smtClean="0">
              <a:solidFill>
                <a:srgbClr val="0070C0"/>
              </a:solidFill>
              <a:sym typeface="Wingdings" panose="05000000000000000000" pitchFamily="2" charset="2"/>
            </a:endParaRPr>
          </a:p>
        </p:txBody>
      </p:sp>
    </p:spTree>
    <p:extLst>
      <p:ext uri="{BB962C8B-B14F-4D97-AF65-F5344CB8AC3E}">
        <p14:creationId xmlns:p14="http://schemas.microsoft.com/office/powerpoint/2010/main" val="589704342"/>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Saving Data to External Files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1534" t="2591" r="4529" b="2412"/>
          <a:stretch>
            <a:fillRect/>
          </a:stretch>
        </p:blipFill>
        <p:spPr bwMode="auto">
          <a:xfrm>
            <a:off x="1066800" y="1494099"/>
            <a:ext cx="7274747"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70133"/>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0" y="2819400"/>
            <a:ext cx="9144000" cy="1295400"/>
          </a:xfrm>
          <a:prstGeom prst="rect">
            <a:avLst/>
          </a:prstGeom>
          <a:solidFill>
            <a:srgbClr val="FFFFCC">
              <a:alpha val="54902"/>
            </a:srgb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Times New Roman"/>
                <a:ea typeface="+mn-ea"/>
                <a:cs typeface="+mn-cs"/>
              </a:defRPr>
            </a:lvl1pPr>
            <a:lvl2pPr marL="457200" algn="l" defTabSz="914400" rtl="0" eaLnBrk="1" latinLnBrk="0" hangingPunct="1">
              <a:defRPr sz="1800" kern="1200">
                <a:solidFill>
                  <a:srgbClr val="000000"/>
                </a:solidFill>
                <a:latin typeface="Times New Roman"/>
                <a:ea typeface="+mn-ea"/>
                <a:cs typeface="+mn-cs"/>
              </a:defRPr>
            </a:lvl2pPr>
            <a:lvl3pPr marL="914400" algn="l" defTabSz="914400" rtl="0" eaLnBrk="1" latinLnBrk="0" hangingPunct="1">
              <a:defRPr sz="1800" kern="1200">
                <a:solidFill>
                  <a:srgbClr val="000000"/>
                </a:solidFill>
                <a:latin typeface="Times New Roman"/>
                <a:ea typeface="+mn-ea"/>
                <a:cs typeface="+mn-cs"/>
              </a:defRPr>
            </a:lvl3pPr>
            <a:lvl4pPr marL="1371600" algn="l" defTabSz="914400" rtl="0" eaLnBrk="1" latinLnBrk="0" hangingPunct="1">
              <a:defRPr sz="1800" kern="1200">
                <a:solidFill>
                  <a:srgbClr val="000000"/>
                </a:solidFill>
                <a:latin typeface="Times New Roman"/>
                <a:ea typeface="+mn-ea"/>
                <a:cs typeface="+mn-cs"/>
              </a:defRPr>
            </a:lvl4pPr>
            <a:lvl5pPr marL="1828800" algn="l" defTabSz="914400" rtl="0" eaLnBrk="1" latinLnBrk="0" hangingPunct="1">
              <a:defRPr sz="1800" kern="1200">
                <a:solidFill>
                  <a:srgbClr val="000000"/>
                </a:solidFill>
                <a:latin typeface="Times New Roman"/>
                <a:ea typeface="+mn-ea"/>
                <a:cs typeface="+mn-cs"/>
              </a:defRPr>
            </a:lvl5pPr>
            <a:lvl6pPr marL="2286000" algn="l" defTabSz="914400" rtl="0" eaLnBrk="1" latinLnBrk="0" hangingPunct="1">
              <a:defRPr sz="1800" kern="1200">
                <a:solidFill>
                  <a:srgbClr val="000000"/>
                </a:solidFill>
                <a:latin typeface="Times New Roman"/>
                <a:ea typeface="+mn-ea"/>
                <a:cs typeface="+mn-cs"/>
              </a:defRPr>
            </a:lvl6pPr>
            <a:lvl7pPr marL="2743200" algn="l" defTabSz="914400" rtl="0" eaLnBrk="1" latinLnBrk="0" hangingPunct="1">
              <a:defRPr sz="1800" kern="1200">
                <a:solidFill>
                  <a:srgbClr val="000000"/>
                </a:solidFill>
                <a:latin typeface="Times New Roman"/>
                <a:ea typeface="+mn-ea"/>
                <a:cs typeface="+mn-cs"/>
              </a:defRPr>
            </a:lvl7pPr>
            <a:lvl8pPr marL="3200400" algn="l" defTabSz="914400" rtl="0" eaLnBrk="1" latinLnBrk="0" hangingPunct="1">
              <a:defRPr sz="1800" kern="1200">
                <a:solidFill>
                  <a:srgbClr val="000000"/>
                </a:solidFill>
                <a:latin typeface="Times New Roman"/>
                <a:ea typeface="+mn-ea"/>
                <a:cs typeface="+mn-cs"/>
              </a:defRPr>
            </a:lvl8pPr>
            <a:lvl9pPr marL="3657600" algn="l" defTabSz="914400" rtl="0" eaLnBrk="1" latinLnBrk="0" hangingPunct="1">
              <a:defRPr sz="1800" kern="1200">
                <a:solidFill>
                  <a:srgbClr val="000000"/>
                </a:solidFill>
                <a:latin typeface="Times New Roman"/>
                <a:ea typeface="+mn-ea"/>
                <a:cs typeface="+mn-cs"/>
              </a:defRPr>
            </a:lvl9pPr>
          </a:lstStyle>
          <a:p>
            <a:pPr algn="ctr"/>
            <a:endParaRPr lang="en-US">
              <a:solidFill>
                <a:srgbClr val="0062AC"/>
              </a:solidFill>
            </a:endParaRPr>
          </a:p>
        </p:txBody>
      </p:sp>
      <p:sp>
        <p:nvSpPr>
          <p:cNvPr id="2050" name="Title 1"/>
          <p:cNvSpPr>
            <a:spLocks noGrp="1"/>
          </p:cNvSpPr>
          <p:nvPr>
            <p:ph type="ctrTitle"/>
          </p:nvPr>
        </p:nvSpPr>
        <p:spPr>
          <a:xfrm>
            <a:off x="457200" y="602815"/>
            <a:ext cx="8229600" cy="5950385"/>
          </a:xfrm>
        </p:spPr>
        <p:txBody>
          <a:bodyPr>
            <a:normAutofit/>
          </a:bodyPr>
          <a:lstStyle/>
          <a:p>
            <a:pPr>
              <a:lnSpc>
                <a:spcPct val="100000"/>
              </a:lnSpc>
            </a:pPr>
            <a:r>
              <a:rPr lang="en-US" altLang="en-US" sz="3200" smtClean="0">
                <a:solidFill>
                  <a:srgbClr val="002060"/>
                </a:solidFill>
              </a:rPr>
              <a:t>OM 420/620</a:t>
            </a:r>
            <a:br>
              <a:rPr lang="en-US" altLang="en-US" sz="3200" smtClean="0">
                <a:solidFill>
                  <a:srgbClr val="002060"/>
                </a:solidFill>
              </a:rPr>
            </a:br>
            <a:r>
              <a:rPr lang="en-US" altLang="en-US" sz="3200">
                <a:solidFill>
                  <a:srgbClr val="002060"/>
                </a:solidFill>
              </a:rPr>
              <a:t>Predictive Business </a:t>
            </a:r>
            <a:r>
              <a:rPr lang="en-US" altLang="en-US" sz="3200" smtClean="0">
                <a:solidFill>
                  <a:srgbClr val="002060"/>
                </a:solidFill>
              </a:rPr>
              <a:t>Analytics</a:t>
            </a:r>
            <a:br>
              <a:rPr lang="en-US" altLang="en-US" sz="3600" smtClean="0"/>
            </a:br>
            <a:br>
              <a:rPr lang="en-US" altLang="en-US" sz="3600" smtClean="0"/>
            </a:br>
            <a:br>
              <a:rPr lang="en-US" altLang="en-US" sz="3600"/>
            </a:br>
            <a:r>
              <a:rPr lang="en-US" altLang="en-US" sz="3300" b="1" smtClean="0"/>
              <a:t>Lecture 3 </a:t>
            </a:r>
            <a:r>
              <a:rPr lang="en-US" sz="3300" b="1" smtClean="0"/>
              <a:t>Basics in SQL</a:t>
            </a:r>
            <a:br>
              <a:rPr lang="en-US" altLang="en-US" sz="3600" b="1" smtClean="0"/>
            </a:br>
            <a:r>
              <a:rPr lang="en-US" sz="3600"/>
              <a:t>Part </a:t>
            </a:r>
            <a:r>
              <a:rPr lang="en-US" sz="3600" smtClean="0"/>
              <a:t>2</a:t>
            </a:r>
            <a:br>
              <a:rPr lang="en-US" sz="3000">
                <a:solidFill>
                  <a:srgbClr val="FF0000"/>
                </a:solidFill>
              </a:rPr>
            </a:br>
            <a:br>
              <a:rPr lang="en-US" altLang="en-US" sz="3600" smtClean="0"/>
            </a:br>
            <a:br>
              <a:rPr lang="en-US" altLang="en-US" sz="3600"/>
            </a:br>
            <a:br>
              <a:rPr lang="en-US" altLang="en-US" sz="3600" smtClean="0"/>
            </a:br>
            <a:r>
              <a:rPr lang="en-US" altLang="en-US" sz="2700">
                <a:solidFill>
                  <a:schemeClr val="accent5">
                    <a:lumMod val="75000"/>
                  </a:schemeClr>
                </a:solidFill>
              </a:rPr>
              <a:t>Prof. ILBIN </a:t>
            </a:r>
            <a:r>
              <a:rPr lang="en-US" altLang="en-US" sz="2700" smtClean="0">
                <a:solidFill>
                  <a:schemeClr val="accent5">
                    <a:lumMod val="75000"/>
                  </a:schemeClr>
                </a:solidFill>
              </a:rPr>
              <a:t>LEE</a:t>
            </a:r>
            <a:br>
              <a:rPr lang="en-US" altLang="en-US" sz="2700">
                <a:solidFill>
                  <a:schemeClr val="accent5">
                    <a:lumMod val="75000"/>
                  </a:schemeClr>
                </a:solidFill>
              </a:rPr>
            </a:br>
            <a:r>
              <a:rPr lang="en-US" altLang="en-US" sz="2700">
                <a:solidFill>
                  <a:schemeClr val="accent5">
                    <a:lumMod val="75000"/>
                  </a:schemeClr>
                </a:solidFill>
              </a:rPr>
              <a:t> </a:t>
            </a:r>
            <a:endParaRPr lang="en-US" altLang="en-US" sz="2700" smtClean="0">
              <a:solidFill>
                <a:schemeClr val="accent5">
                  <a:lumMod val="75000"/>
                </a:schemeClr>
              </a:solidFill>
            </a:endParaRPr>
          </a:p>
        </p:txBody>
      </p:sp>
    </p:spTree>
    <p:extLst>
      <p:ext uri="{BB962C8B-B14F-4D97-AF65-F5344CB8AC3E}">
        <p14:creationId xmlns:p14="http://schemas.microsoft.com/office/powerpoint/2010/main" val="1641619419"/>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altLang="zh-CN" smtClean="0"/>
              <a:t>Learning Objectives</a:t>
            </a:r>
            <a:endParaRPr lang="en-US"/>
          </a:p>
        </p:txBody>
      </p:sp>
      <p:sp>
        <p:nvSpPr>
          <p:cNvPr id="3" name="Content Placeholder 2"/>
          <p:cNvSpPr>
            <a:spLocks noGrp="1"/>
          </p:cNvSpPr>
          <p:nvPr>
            <p:ph idx="4294967295"/>
          </p:nvPr>
        </p:nvSpPr>
        <p:spPr>
          <a:xfrm>
            <a:off x="457200" y="1905000"/>
            <a:ext cx="8153400" cy="4764156"/>
          </a:xfrm>
          <a:prstGeom prst="rect">
            <a:avLst/>
          </a:prstGeom>
          <a:ln>
            <a:noFill/>
          </a:ln>
        </p:spPr>
        <p:txBody>
          <a:bodyPr/>
          <a:lstStyle/>
          <a:p>
            <a:pPr marL="457200" indent="-457200">
              <a:lnSpc>
                <a:spcPct val="100000"/>
              </a:lnSpc>
              <a:buFont typeface="+mj-lt"/>
              <a:buAutoNum type="arabicPeriod" startAt="6"/>
            </a:pPr>
            <a:r>
              <a:rPr lang="en-US" smtClean="0">
                <a:solidFill>
                  <a:srgbClr val="002060"/>
                </a:solidFill>
              </a:rPr>
              <a:t>Display by rules</a:t>
            </a:r>
            <a:br>
              <a:rPr lang="en-US" smtClean="0">
                <a:solidFill>
                  <a:srgbClr val="002060"/>
                </a:solidFill>
              </a:rPr>
            </a:br>
            <a:r>
              <a:rPr lang="en-US" sz="2200">
                <a:solidFill>
                  <a:srgbClr val="0070C0"/>
                </a:solidFill>
              </a:rPr>
              <a:t>6.1 GROUP BY &amp; </a:t>
            </a:r>
            <a:r>
              <a:rPr lang="en-US" sz="2200" smtClean="0">
                <a:solidFill>
                  <a:srgbClr val="0070C0"/>
                </a:solidFill>
              </a:rPr>
              <a:t>HAVING</a:t>
            </a:r>
            <a:br>
              <a:rPr lang="en-US" sz="2200" smtClean="0">
                <a:solidFill>
                  <a:srgbClr val="0070C0"/>
                </a:solidFill>
              </a:rPr>
            </a:br>
            <a:r>
              <a:rPr lang="en-US" sz="2200">
                <a:solidFill>
                  <a:srgbClr val="0070C0"/>
                </a:solidFill>
              </a:rPr>
              <a:t>6.2 ORDER BY</a:t>
            </a:r>
            <a:endParaRPr lang="en-US" sz="2200" smtClean="0">
              <a:solidFill>
                <a:srgbClr val="0070C0"/>
              </a:solidFill>
            </a:endParaRPr>
          </a:p>
          <a:p>
            <a:pPr marL="457200" indent="-457200">
              <a:lnSpc>
                <a:spcPct val="100000"/>
              </a:lnSpc>
              <a:buFont typeface="+mj-lt"/>
              <a:buAutoNum type="arabicPeriod" startAt="6"/>
            </a:pPr>
            <a:r>
              <a:rPr lang="en-US">
                <a:solidFill>
                  <a:srgbClr val="002060"/>
                </a:solidFill>
              </a:rPr>
              <a:t>Change the table </a:t>
            </a:r>
            <a:r>
              <a:rPr lang="en-US" smtClean="0">
                <a:solidFill>
                  <a:srgbClr val="002060"/>
                </a:solidFill>
              </a:rPr>
              <a:t>contents and the database</a:t>
            </a:r>
            <a:br>
              <a:rPr lang="en-US" sz="2000">
                <a:solidFill>
                  <a:srgbClr val="002060"/>
                </a:solidFill>
              </a:rPr>
            </a:br>
            <a:r>
              <a:rPr lang="en-US" sz="2200" smtClean="0">
                <a:solidFill>
                  <a:srgbClr val="0070C0"/>
                </a:solidFill>
              </a:rPr>
              <a:t>7.1 </a:t>
            </a:r>
            <a:r>
              <a:rPr lang="en-US" sz="2200">
                <a:solidFill>
                  <a:srgbClr val="0070C0"/>
                </a:solidFill>
              </a:rPr>
              <a:t>INSERT INTO</a:t>
            </a:r>
            <a:br>
              <a:rPr lang="en-US" sz="2200">
                <a:solidFill>
                  <a:srgbClr val="0070C0"/>
                </a:solidFill>
              </a:rPr>
            </a:br>
            <a:r>
              <a:rPr lang="en-US" sz="2200" smtClean="0">
                <a:solidFill>
                  <a:srgbClr val="0070C0"/>
                </a:solidFill>
              </a:rPr>
              <a:t>7.2 UPDATE</a:t>
            </a:r>
            <a:br>
              <a:rPr lang="en-US" sz="2200">
                <a:solidFill>
                  <a:srgbClr val="0070C0"/>
                </a:solidFill>
              </a:rPr>
            </a:br>
            <a:r>
              <a:rPr lang="en-US" sz="2200" smtClean="0">
                <a:solidFill>
                  <a:srgbClr val="0070C0"/>
                </a:solidFill>
              </a:rPr>
              <a:t>7.3 DELETE</a:t>
            </a:r>
            <a:br>
              <a:rPr lang="en-US" sz="2200" smtClean="0">
                <a:solidFill>
                  <a:srgbClr val="0070C0"/>
                </a:solidFill>
              </a:rPr>
            </a:br>
            <a:r>
              <a:rPr lang="en-US" sz="2200" smtClean="0">
                <a:solidFill>
                  <a:srgbClr val="0070C0"/>
                </a:solidFill>
              </a:rPr>
              <a:t>7.4 INTO</a:t>
            </a:r>
          </a:p>
          <a:p>
            <a:pPr marL="457200" indent="-457200">
              <a:lnSpc>
                <a:spcPct val="100000"/>
              </a:lnSpc>
              <a:buFont typeface="+mj-lt"/>
              <a:buAutoNum type="arabicPeriod" startAt="6"/>
            </a:pPr>
            <a:r>
              <a:rPr lang="en-US" smtClean="0">
                <a:solidFill>
                  <a:srgbClr val="002060"/>
                </a:solidFill>
              </a:rPr>
              <a:t>JOINS</a:t>
            </a:r>
            <a:endParaRPr lang="en-US">
              <a:solidFill>
                <a:srgbClr val="002060"/>
              </a:solidFill>
            </a:endParaRPr>
          </a:p>
          <a:p>
            <a:pPr marL="457200" indent="-457200">
              <a:lnSpc>
                <a:spcPct val="100000"/>
              </a:lnSpc>
              <a:buFont typeface="+mj-lt"/>
              <a:buAutoNum type="arabicPeriod" startAt="6"/>
            </a:pPr>
            <a:r>
              <a:rPr lang="en-US">
                <a:solidFill>
                  <a:srgbClr val="002060"/>
                </a:solidFill>
              </a:rPr>
              <a:t>UNION</a:t>
            </a:r>
          </a:p>
          <a:p>
            <a:pPr marL="457200" indent="-457200">
              <a:lnSpc>
                <a:spcPct val="100000"/>
              </a:lnSpc>
              <a:buFont typeface="+mj-lt"/>
              <a:buAutoNum type="arabicPeriod" startAt="6"/>
            </a:pPr>
            <a:r>
              <a:rPr lang="en-US" smtClean="0">
                <a:solidFill>
                  <a:srgbClr val="002060"/>
                </a:solidFill>
              </a:rPr>
              <a:t>CREATE TABLE</a:t>
            </a:r>
            <a:endParaRPr lang="en-US">
              <a:solidFill>
                <a:srgbClr val="00206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89</a:t>
            </a:fld>
            <a:endParaRPr lang="en-US"/>
          </a:p>
        </p:txBody>
      </p:sp>
    </p:spTree>
    <p:extLst>
      <p:ext uri="{BB962C8B-B14F-4D97-AF65-F5344CB8AC3E}">
        <p14:creationId xmlns:p14="http://schemas.microsoft.com/office/powerpoint/2010/main" val="3901055452"/>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0" y="3084493"/>
            <a:ext cx="2438399"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CA" sz="2800" b="0" i="0" u="none" strike="noStrike" kern="1200" cap="none" spc="0" normalizeH="0" baseline="0" noProof="0" smtClean="0">
                <a:ln>
                  <a:noFill/>
                </a:ln>
                <a:solidFill>
                  <a:prstClr val="black"/>
                </a:solidFill>
                <a:effectLst/>
                <a:uLnTx/>
                <a:uFillTx/>
                <a:latin typeface="Calibri" pitchFamily="34" charset="0"/>
                <a:ea typeface="+mn-ea"/>
                <a:cs typeface="Calibri" pitchFamily="34" charset="0"/>
              </a:rPr>
              <a:t>Scale of Measurements</a:t>
            </a:r>
            <a:endParaRPr kumimoji="0" lang="en-US" sz="28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3" name="TextBox 2"/>
          <p:cNvSpPr txBox="1"/>
          <p:nvPr/>
        </p:nvSpPr>
        <p:spPr>
          <a:xfrm>
            <a:off x="2664057" y="2239966"/>
            <a:ext cx="6254655" cy="2643159"/>
          </a:xfrm>
          <a:prstGeom prst="rect">
            <a:avLst/>
          </a:prstGeom>
          <a:solidFill>
            <a:srgbClr val="FFC000">
              <a:alpha val="23922"/>
            </a:srgbClr>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800" marR="0" lvl="0" indent="-177800" algn="l" defTabSz="914400" rtl="0" eaLnBrk="1" fontAlgn="auto" latinLnBrk="0" hangingPunct="1">
              <a:lnSpc>
                <a:spcPct val="120000"/>
              </a:lnSpc>
              <a:spcBef>
                <a:spcPct val="0"/>
              </a:spcBef>
              <a:spcAft>
                <a:spcPct val="0"/>
              </a:spcAft>
              <a:buClrTx/>
              <a:buSzTx/>
              <a:buFont typeface="Arial" pitchFamily="34" charset="0"/>
              <a:buChar char="•"/>
              <a:defRPr/>
            </a:pPr>
            <a:r>
              <a:rPr kumimoji="0" lang="en-CA" sz="2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scale determines the amount of information contained in the data</a:t>
            </a:r>
          </a:p>
          <a:p>
            <a:pPr marL="177800" marR="0" lvl="0" indent="-177800" algn="l" defTabSz="914400" rtl="0" eaLnBrk="1" fontAlgn="auto" latinLnBrk="0" hangingPunct="1">
              <a:lnSpc>
                <a:spcPct val="120000"/>
              </a:lnSpc>
              <a:spcBef>
                <a:spcPct val="0"/>
              </a:spcBef>
              <a:spcAft>
                <a:spcPct val="0"/>
              </a:spcAft>
              <a:buClrTx/>
              <a:buSzTx/>
              <a:buFont typeface="Arial" pitchFamily="34" charset="0"/>
              <a:buChar char="•"/>
              <a:defRPr/>
            </a:pPr>
            <a:r>
              <a:rPr kumimoji="0" lang="en-CA" sz="2800" b="0" i="0" u="none" strike="noStrike" kern="1200" cap="none" spc="0" normalizeH="0" baseline="0" noProof="0" smtClean="0">
                <a:ln>
                  <a:noFill/>
                </a:ln>
                <a:solidFill>
                  <a:srgbClr val="002060"/>
                </a:solidFill>
                <a:effectLst/>
                <a:uLnTx/>
                <a:uFillTx/>
                <a:latin typeface="Calibri" pitchFamily="34" charset="0"/>
                <a:ea typeface="+mn-ea"/>
                <a:cs typeface="Calibri" pitchFamily="34" charset="0"/>
              </a:rPr>
              <a:t>The scale indicates the data summarization and statistical analyses that are most appropriate</a:t>
            </a:r>
          </a:p>
        </p:txBody>
      </p:sp>
      <p:cxnSp>
        <p:nvCxnSpPr>
          <p:cNvPr id="4" name="Straight Connector 3"/>
          <p:cNvCxnSpPr/>
          <p:nvPr/>
        </p:nvCxnSpPr>
        <p:spPr>
          <a:xfrm flipH="1">
            <a:off x="2438399" y="1853386"/>
            <a:ext cx="0" cy="34163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8763000" y="6492875"/>
            <a:ext cx="762000" cy="365125"/>
          </a:xfr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4556B232-9F89-4083-B3BB-DDC8E5903F80}" type="slidenum">
              <a:rPr kumimoji="0" lang="en-US" sz="1000" b="0" i="0" u="none" strike="noStrike" kern="1200" cap="none" spc="0" normalizeH="0" baseline="0" noProof="0" smtClean="0">
                <a:ln>
                  <a:noFill/>
                </a:ln>
                <a:solidFill>
                  <a:prstClr val="black"/>
                </a:solidFill>
                <a:effectLst/>
                <a:uLnTx/>
                <a:uFillTx/>
                <a:latin typeface="Times New Roman"/>
                <a:ea typeface="+mn-ea"/>
                <a:cs typeface="+mn-cs"/>
              </a:rPr>
              <a:pPr marL="0" marR="0" lvl="0" indent="0" algn="l" defTabSz="914400" rtl="0" eaLnBrk="1" fontAlgn="auto" latinLnBrk="0" hangingPunct="1">
                <a:lnSpc>
                  <a:spcPct val="100000"/>
                </a:lnSpc>
                <a:spcBef>
                  <a:spcPct val="0"/>
                </a:spcBef>
                <a:spcAft>
                  <a:spcPct val="0"/>
                </a:spcAft>
                <a:buClrTx/>
                <a:buSzTx/>
                <a:buFontTx/>
                <a:buNone/>
                <a:defRPr/>
              </a:pPr>
              <a:t>9</a:t>
            </a:fld>
            <a:endParaRPr kumimoji="0" lang="en-US" sz="10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2" name="Title 1"/>
          <p:cNvSpPr txBox="1"/>
          <p:nvPr/>
        </p:nvSpPr>
        <p:spPr>
          <a:xfrm>
            <a:off x="228600" y="546652"/>
            <a:ext cx="8690112" cy="1066800"/>
          </a:xfrm>
          <a:prstGeom prst="rect">
            <a:avLst/>
          </a:prstGeom>
        </p:spPr>
        <p:txBody>
          <a:bodyPr>
            <a:normAutofit/>
          </a:bodyPr>
          <a:lstStyle>
            <a:defPPr>
              <a:defRPr lang="en-US"/>
            </a:defPPr>
            <a:lvl1pPr marL="0"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4000" b="0" i="0" u="none" strike="noStrike" kern="1200" cap="none" spc="0" normalizeH="0" baseline="0" noProof="0" smtClean="0">
                <a:ln>
                  <a:noFill/>
                </a:ln>
                <a:solidFill>
                  <a:srgbClr val="005828"/>
                </a:solidFill>
                <a:effectLst/>
                <a:uLnTx/>
                <a:uFillTx/>
                <a:latin typeface="Calibri" pitchFamily="34" charset="0"/>
                <a:ea typeface="+mj-ea"/>
                <a:cs typeface="Calibri" pitchFamily="34" charset="0"/>
              </a:rPr>
              <a:t>Scale of Data</a:t>
            </a:r>
            <a:endParaRPr kumimoji="0" lang="en-US" sz="4000" b="0" i="0" u="none" strike="noStrike" kern="1200" cap="none" spc="0" normalizeH="0" baseline="0" noProof="0">
              <a:ln>
                <a:noFill/>
              </a:ln>
              <a:solidFill>
                <a:srgbClr val="005828"/>
              </a:solidFill>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217050053"/>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6.1 GROUP BY &amp; HAVING</a:t>
            </a:r>
          </a:p>
        </p:txBody>
      </p:sp>
      <p:sp>
        <p:nvSpPr>
          <p:cNvPr id="5" name="Rectangle 3"/>
          <p:cNvSpPr txBox="1">
            <a:spLocks noChangeArrowheads="1"/>
          </p:cNvSpPr>
          <p:nvPr/>
        </p:nvSpPr>
        <p:spPr>
          <a:xfrm>
            <a:off x="693516" y="1752600"/>
            <a:ext cx="8077200" cy="9144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b="1" smtClean="0">
                <a:solidFill>
                  <a:srgbClr val="0070C0"/>
                </a:solidFill>
              </a:rPr>
              <a:t>GROUP BY</a:t>
            </a:r>
            <a:r>
              <a:rPr lang="en-US" smtClean="0">
                <a:solidFill>
                  <a:srgbClr val="002060"/>
                </a:solidFill>
              </a:rPr>
              <a:t> is used with an aggregate function (COUNT, MAX, etc) to compute the value for groups of rows.</a:t>
            </a:r>
          </a:p>
        </p:txBody>
      </p:sp>
      <p:sp>
        <p:nvSpPr>
          <p:cNvPr id="7" name="Rectangle 3"/>
          <p:cNvSpPr txBox="1">
            <a:spLocks noChangeArrowheads="1"/>
          </p:cNvSpPr>
          <p:nvPr/>
        </p:nvSpPr>
        <p:spPr>
          <a:xfrm>
            <a:off x="693516" y="3142136"/>
            <a:ext cx="7446895" cy="218568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example, to show </a:t>
            </a:r>
            <a:r>
              <a:rPr lang="en-US" altLang="zh-CN" smtClean="0">
                <a:solidFill>
                  <a:srgbClr val="B610EA"/>
                </a:solidFill>
              </a:rPr>
              <a:t>the highest monthly salary of each job category:</a:t>
            </a:r>
            <a:r>
              <a:rPr lang="en-US" smtClean="0">
                <a:solidFill>
                  <a:srgbClr val="B610EA"/>
                </a:solidFill>
              </a:rPr>
              <a:t> </a:t>
            </a:r>
          </a:p>
        </p:txBody>
      </p:sp>
      <p:pic>
        <p:nvPicPr>
          <p:cNvPr id="5122" name="Picture 2" descr="C:\Users\WXJ\AppData\Roaming\Tencent\Users\651237551\QQ\WinTemp\RichOle\O(@EPOVVD@O96$(D_1]7Y]T.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15000" y="4174889"/>
            <a:ext cx="2847702" cy="17086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838200" y="4220111"/>
            <a:ext cx="4415670" cy="1107711"/>
          </a:xfrm>
          <a:prstGeom prst="rect">
            <a:avLst/>
          </a:prstGeom>
        </p:spPr>
      </p:pic>
    </p:spTree>
    <p:extLst>
      <p:ext uri="{BB962C8B-B14F-4D97-AF65-F5344CB8AC3E}">
        <p14:creationId xmlns:p14="http://schemas.microsoft.com/office/powerpoint/2010/main" val="879268346"/>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ounded Rectangle 1"/>
          <p:cNvSpPr/>
          <p:nvPr/>
        </p:nvSpPr>
        <p:spPr>
          <a:xfrm>
            <a:off x="313038" y="2855441"/>
            <a:ext cx="8077200" cy="990600"/>
          </a:xfrm>
          <a:prstGeom prst="roundRect">
            <a:avLst/>
          </a:prstGeom>
          <a:solidFill>
            <a:srgbClr val="FFFFCC">
              <a:alpha val="3882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9218" name="Rectangle 2"/>
          <p:cNvSpPr>
            <a:spLocks noGrp="1" noChangeArrowheads="1"/>
          </p:cNvSpPr>
          <p:nvPr>
            <p:ph type="title"/>
          </p:nvPr>
        </p:nvSpPr>
        <p:spPr>
          <a:xfrm>
            <a:off x="304800" y="277813"/>
            <a:ext cx="8382000" cy="1139825"/>
          </a:xfrm>
        </p:spPr>
        <p:txBody>
          <a:bodyPr/>
          <a:lstStyle/>
          <a:p>
            <a:pPr>
              <a:defRPr/>
            </a:pPr>
            <a:r>
              <a:rPr lang="en-US" smtClean="0"/>
              <a:t>6.1 </a:t>
            </a:r>
            <a:r>
              <a:rPr lang="en-US" sz="4000" smtClean="0"/>
              <a:t>GROUP BY &amp; HAVING</a:t>
            </a:r>
          </a:p>
        </p:txBody>
      </p:sp>
      <p:sp>
        <p:nvSpPr>
          <p:cNvPr id="5" name="Rectangle 3"/>
          <p:cNvSpPr txBox="1">
            <a:spLocks noChangeArrowheads="1"/>
          </p:cNvSpPr>
          <p:nvPr/>
        </p:nvSpPr>
        <p:spPr>
          <a:xfrm>
            <a:off x="304800" y="1750541"/>
            <a:ext cx="8382000" cy="22098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b="1" smtClean="0">
                <a:solidFill>
                  <a:srgbClr val="0070C0"/>
                </a:solidFill>
              </a:rPr>
              <a:t>HAVING </a:t>
            </a:r>
            <a:r>
              <a:rPr lang="en-US" smtClean="0">
                <a:solidFill>
                  <a:srgbClr val="002060"/>
                </a:solidFill>
              </a:rPr>
              <a:t>specifies a search condition for a group or an aggregate function used in SELECT statement.</a:t>
            </a:r>
          </a:p>
          <a:p>
            <a:pPr>
              <a:lnSpc>
                <a:spcPct val="100000"/>
              </a:lnSpc>
              <a:defRPr/>
            </a:pPr>
            <a:endParaRPr lang="en-US" sz="1000" smtClean="0">
              <a:solidFill>
                <a:srgbClr val="002060"/>
              </a:solidFill>
            </a:endParaRPr>
          </a:p>
          <a:p>
            <a:pPr>
              <a:lnSpc>
                <a:spcPct val="100000"/>
              </a:lnSpc>
              <a:defRPr/>
            </a:pPr>
            <a:r>
              <a:rPr lang="en-US" sz="2200">
                <a:solidFill>
                  <a:srgbClr val="0070C0"/>
                </a:solidFill>
              </a:rPr>
              <a:t>HAVING</a:t>
            </a:r>
            <a:r>
              <a:rPr lang="en-US" sz="2200">
                <a:solidFill>
                  <a:srgbClr val="002060"/>
                </a:solidFill>
              </a:rPr>
              <a:t> is used to check conditions after the aggregation takes place.</a:t>
            </a:r>
          </a:p>
          <a:p>
            <a:pPr>
              <a:lnSpc>
                <a:spcPct val="100000"/>
              </a:lnSpc>
              <a:defRPr/>
            </a:pPr>
            <a:r>
              <a:rPr lang="en-US" sz="2200">
                <a:solidFill>
                  <a:srgbClr val="0070C0"/>
                </a:solidFill>
              </a:rPr>
              <a:t>WHERE</a:t>
            </a:r>
            <a:r>
              <a:rPr lang="en-US" sz="2200">
                <a:solidFill>
                  <a:srgbClr val="002060"/>
                </a:solidFill>
              </a:rPr>
              <a:t> </a:t>
            </a:r>
            <a:r>
              <a:rPr lang="en-US" sz="2200" smtClean="0">
                <a:solidFill>
                  <a:srgbClr val="002060"/>
                </a:solidFill>
              </a:rPr>
              <a:t>is used before the aggregation takes place.</a:t>
            </a:r>
          </a:p>
          <a:p>
            <a:pPr>
              <a:lnSpc>
                <a:spcPct val="100000"/>
              </a:lnSpc>
              <a:defRPr/>
            </a:pPr>
            <a:endParaRPr lang="en-US" sz="800">
              <a:solidFill>
                <a:srgbClr val="002060"/>
              </a:solidFill>
            </a:endParaRPr>
          </a:p>
          <a:p>
            <a:pPr>
              <a:lnSpc>
                <a:spcPct val="100000"/>
              </a:lnSpc>
              <a:defRPr/>
            </a:pPr>
            <a:r>
              <a:rPr lang="en-US">
                <a:solidFill>
                  <a:srgbClr val="002060"/>
                </a:solidFill>
              </a:rPr>
              <a:t>The basic syntax of </a:t>
            </a:r>
            <a:r>
              <a:rPr lang="en-US" smtClean="0">
                <a:solidFill>
                  <a:srgbClr val="0070C0"/>
                </a:solidFill>
              </a:rPr>
              <a:t>HAVING</a:t>
            </a:r>
            <a:r>
              <a:rPr lang="en-US" smtClean="0">
                <a:solidFill>
                  <a:srgbClr val="002060"/>
                </a:solidFill>
              </a:rPr>
              <a:t> clause is </a:t>
            </a:r>
            <a:r>
              <a:rPr lang="en-US">
                <a:solidFill>
                  <a:srgbClr val="002060"/>
                </a:solidFill>
              </a:rPr>
              <a:t>as follows: </a:t>
            </a:r>
          </a:p>
          <a:p>
            <a:pPr>
              <a:lnSpc>
                <a:spcPct val="100000"/>
              </a:lnSpc>
              <a:defRPr/>
            </a:pPr>
            <a:endParaRPr lang="en-US" smtClean="0">
              <a:solidFill>
                <a:srgbClr val="002060"/>
              </a:solidFill>
            </a:endParaRPr>
          </a:p>
        </p:txBody>
      </p:sp>
      <p:pic>
        <p:nvPicPr>
          <p:cNvPr id="6145" name="Picture 1" descr="C:\Users\WXJ\AppData\Roaming\Tencent\Users\651237551\QQ\WinTemp\RichOle\X_}@IAG533G${])XT@($XQ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0" y="4724400"/>
            <a:ext cx="7124413" cy="1729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22779"/>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smtClean="0"/>
              <a:t>6.1 </a:t>
            </a:r>
            <a:r>
              <a:rPr lang="en-US" sz="4000" smtClean="0"/>
              <a:t>GROUP BY &amp; HAVING</a:t>
            </a:r>
          </a:p>
        </p:txBody>
      </p:sp>
      <p:sp>
        <p:nvSpPr>
          <p:cNvPr id="6" name="Rectangle 3"/>
          <p:cNvSpPr txBox="1">
            <a:spLocks noChangeArrowheads="1"/>
          </p:cNvSpPr>
          <p:nvPr/>
        </p:nvSpPr>
        <p:spPr>
          <a:xfrm>
            <a:off x="701753" y="2057400"/>
            <a:ext cx="7446895" cy="2185686"/>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B610EA"/>
                </a:solidFill>
              </a:rPr>
              <a:t>For </a:t>
            </a:r>
            <a:r>
              <a:rPr lang="en-US">
                <a:solidFill>
                  <a:srgbClr val="B610EA"/>
                </a:solidFill>
              </a:rPr>
              <a:t>example, to show </a:t>
            </a:r>
            <a:r>
              <a:rPr lang="en-US" altLang="zh-CN">
                <a:solidFill>
                  <a:srgbClr val="B610EA"/>
                </a:solidFill>
              </a:rPr>
              <a:t>the highest monthly </a:t>
            </a:r>
            <a:r>
              <a:rPr lang="en-US" altLang="zh-CN" smtClean="0">
                <a:solidFill>
                  <a:srgbClr val="B610EA"/>
                </a:solidFill>
              </a:rPr>
              <a:t>salary of various jobs and display those greater than $2,000:</a:t>
            </a:r>
            <a:r>
              <a:rPr lang="en-US" smtClean="0">
                <a:solidFill>
                  <a:srgbClr val="B610EA"/>
                </a:solidFill>
              </a:rPr>
              <a:t> </a:t>
            </a:r>
            <a:endParaRPr lang="en-US">
              <a:solidFill>
                <a:srgbClr val="B610EA"/>
              </a:solidFill>
            </a:endParaRPr>
          </a:p>
          <a:p>
            <a:pPr>
              <a:lnSpc>
                <a:spcPct val="100000"/>
              </a:lnSpc>
              <a:defRPr/>
            </a:pPr>
            <a:endParaRPr lang="en-US" smtClean="0">
              <a:solidFill>
                <a:srgbClr val="B610EA"/>
              </a:solidFill>
            </a:endParaRPr>
          </a:p>
        </p:txBody>
      </p:sp>
      <p:pic>
        <p:nvPicPr>
          <p:cNvPr id="7170" name="Picture 2" descr="C:\Users\WXJ\AppData\Roaming\Tencent\Users\651237551\QQ\WinTemp\RichOle\5]QKJ54N73OVX)7(H$NBVGP.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0200" y="3833767"/>
            <a:ext cx="3027338" cy="12561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77694" y="3187366"/>
            <a:ext cx="4944815" cy="1569660"/>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SELECT job, MAX(sal) AS [Top Pay]</a:t>
            </a:r>
          </a:p>
          <a:p>
            <a:r>
              <a:rPr lang="en-US" sz="2400"/>
              <a:t>FROM empT</a:t>
            </a:r>
            <a:endParaRPr lang="en-US" sz="2400"/>
          </a:p>
          <a:p>
            <a:r>
              <a:rPr lang="en-US" sz="2400"/>
              <a:t>GROUP BY job</a:t>
            </a:r>
          </a:p>
          <a:p>
            <a:r>
              <a:rPr lang="en-US" sz="2400"/>
              <a:t>HAVING MAX(sal)&gt;2000;</a:t>
            </a:r>
          </a:p>
        </p:txBody>
      </p:sp>
      <p:sp>
        <p:nvSpPr>
          <p:cNvPr id="4" name="TextBox 3"/>
          <p:cNvSpPr txBox="1"/>
          <p:nvPr/>
        </p:nvSpPr>
        <p:spPr>
          <a:xfrm>
            <a:off x="2286000" y="4792195"/>
            <a:ext cx="25212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(You can copy and paste)</a:t>
            </a:r>
            <a:endParaRPr lang="en-US"/>
          </a:p>
        </p:txBody>
      </p:sp>
    </p:spTree>
    <p:extLst>
      <p:ext uri="{BB962C8B-B14F-4D97-AF65-F5344CB8AC3E}">
        <p14:creationId xmlns:p14="http://schemas.microsoft.com/office/powerpoint/2010/main" val="2416175003"/>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p:cNvSpPr>
            <a:spLocks noGrp="1"/>
          </p:cNvSpPr>
          <p:nvPr>
            <p:ph type="sldNum" sz="quarter" idx="12"/>
          </p:nvPr>
        </p:nvSpPr>
        <p:spPr/>
        <p:txBody>
          <a:bodyPr/>
          <a:lstStyle/>
          <a:p>
            <a:fld id="{4556B232-9F89-4083-B3BB-DDC8E5903F80}" type="slidenum">
              <a:rPr lang="en-US" smtClean="0"/>
              <a:t>93</a:t>
            </a:fld>
            <a:endParaRPr lang="en-US"/>
          </a:p>
        </p:txBody>
      </p:sp>
      <p:sp>
        <p:nvSpPr>
          <p:cNvPr id="3" name="Title 2"/>
          <p:cNvSpPr>
            <a:spLocks noGrp="1"/>
          </p:cNvSpPr>
          <p:nvPr>
            <p:ph type="title"/>
          </p:nvPr>
        </p:nvSpPr>
        <p:spPr/>
        <p:txBody>
          <a:bodyPr/>
          <a:lstStyle/>
          <a:p>
            <a:r>
              <a:rPr lang="en-US" smtClean="0"/>
              <a:t>Exercise</a:t>
            </a:r>
            <a:endParaRPr lang="en-US"/>
          </a:p>
        </p:txBody>
      </p:sp>
      <p:sp>
        <p:nvSpPr>
          <p:cNvPr id="4" name="Content Placeholder 3"/>
          <p:cNvSpPr>
            <a:spLocks noGrp="1"/>
          </p:cNvSpPr>
          <p:nvPr>
            <p:ph idx="1"/>
          </p:nvPr>
        </p:nvSpPr>
        <p:spPr>
          <a:xfrm>
            <a:off x="228600" y="1865244"/>
            <a:ext cx="8690112" cy="4383156"/>
          </a:xfrm>
        </p:spPr>
        <p:txBody>
          <a:bodyPr/>
          <a:lstStyle/>
          <a:p>
            <a:r>
              <a:rPr lang="en-US" smtClean="0"/>
              <a:t>Create a table showing job titles and the average salary of each job title. However, when you compute the average, exclude the employees who belong to the department 30. Show only those job titles whose computed average salary is greater than or equal to 1100.</a:t>
            </a:r>
            <a:endParaRPr lang="en-US"/>
          </a:p>
        </p:txBody>
      </p:sp>
    </p:spTree>
    <p:extLst>
      <p:ext uri="{BB962C8B-B14F-4D97-AF65-F5344CB8AC3E}">
        <p14:creationId xmlns:p14="http://schemas.microsoft.com/office/powerpoint/2010/main" val="4209421765"/>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6.2 ORDER BY</a:t>
            </a:r>
          </a:p>
        </p:txBody>
      </p:sp>
      <p:sp>
        <p:nvSpPr>
          <p:cNvPr id="8" name="Rectangle 3"/>
          <p:cNvSpPr txBox="1">
            <a:spLocks noChangeArrowheads="1"/>
          </p:cNvSpPr>
          <p:nvPr/>
        </p:nvSpPr>
        <p:spPr>
          <a:xfrm>
            <a:off x="701753" y="1828800"/>
            <a:ext cx="7446895" cy="32004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a:solidFill>
                  <a:srgbClr val="002060"/>
                </a:solidFill>
              </a:rPr>
              <a:t>The </a:t>
            </a:r>
            <a:r>
              <a:rPr lang="en-US" b="1">
                <a:solidFill>
                  <a:srgbClr val="0070C0"/>
                </a:solidFill>
              </a:rPr>
              <a:t>ORDER BY</a:t>
            </a:r>
            <a:r>
              <a:rPr lang="en-US">
                <a:solidFill>
                  <a:srgbClr val="002060"/>
                </a:solidFill>
              </a:rPr>
              <a:t> clause is used to sort the data in ascending or descending order, based on one or more columns. Some </a:t>
            </a:r>
            <a:r>
              <a:rPr lang="en-US" smtClean="0">
                <a:solidFill>
                  <a:srgbClr val="002060"/>
                </a:solidFill>
              </a:rPr>
              <a:t>database systems (including Access) sort </a:t>
            </a:r>
            <a:r>
              <a:rPr lang="en-US">
                <a:solidFill>
                  <a:srgbClr val="002060"/>
                </a:solidFill>
              </a:rPr>
              <a:t>query results in ascending order by default.</a:t>
            </a:r>
          </a:p>
          <a:p>
            <a:pPr>
              <a:lnSpc>
                <a:spcPct val="100000"/>
              </a:lnSpc>
              <a:defRPr/>
            </a:pPr>
            <a:endParaRPr lang="en-US" smtClean="0">
              <a:solidFill>
                <a:srgbClr val="B610EA"/>
              </a:solidFill>
            </a:endParaRPr>
          </a:p>
          <a:p>
            <a:pPr>
              <a:lnSpc>
                <a:spcPct val="100000"/>
              </a:lnSpc>
              <a:defRPr/>
            </a:pPr>
            <a:r>
              <a:rPr lang="en-US" smtClean="0">
                <a:solidFill>
                  <a:srgbClr val="B610EA"/>
                </a:solidFill>
              </a:rPr>
              <a:t>For example, to show a list of job titles, employee names and their salary where the list is alphabetized by Job titles and then sorted by salary</a:t>
            </a:r>
            <a:r>
              <a:rPr lang="en-US" altLang="zh-CN" smtClean="0">
                <a:solidFill>
                  <a:srgbClr val="B610EA"/>
                </a:solidFill>
              </a:rPr>
              <a:t>:</a:t>
            </a:r>
            <a:r>
              <a:rPr lang="en-US" smtClean="0">
                <a:solidFill>
                  <a:srgbClr val="B610EA"/>
                </a:solidFill>
              </a:rPr>
              <a:t> </a:t>
            </a:r>
          </a:p>
        </p:txBody>
      </p:sp>
      <p:pic>
        <p:nvPicPr>
          <p:cNvPr id="4097" name="Picture 1" descr="C:\Users\WXJ\AppData\Roaming\Tencent\Users\651237551\QQ\WinTemp\RichOle\682A3J$[GDZE}_V97]{]}WT.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1600" y="5257800"/>
            <a:ext cx="3456878"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15154"/>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6.2 ORDER BY</a:t>
            </a:r>
          </a:p>
        </p:txBody>
      </p:sp>
      <p:sp>
        <p:nvSpPr>
          <p:cNvPr id="7" name="Rectangle 3"/>
          <p:cNvSpPr txBox="1">
            <a:spLocks noChangeArrowheads="1"/>
          </p:cNvSpPr>
          <p:nvPr/>
        </p:nvSpPr>
        <p:spPr>
          <a:xfrm>
            <a:off x="693516" y="1752600"/>
            <a:ext cx="8077200" cy="22860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endParaRPr lang="en-US">
              <a:solidFill>
                <a:srgbClr val="002060"/>
              </a:solidFill>
            </a:endParaRPr>
          </a:p>
          <a:p>
            <a:pPr>
              <a:lnSpc>
                <a:spcPct val="100000"/>
              </a:lnSpc>
              <a:defRPr/>
            </a:pPr>
            <a:r>
              <a:rPr lang="en-US" smtClean="0">
                <a:solidFill>
                  <a:srgbClr val="002060"/>
                </a:solidFill>
              </a:rPr>
              <a:t>The basic syntax of </a:t>
            </a:r>
            <a:r>
              <a:rPr lang="en-US" smtClean="0">
                <a:solidFill>
                  <a:srgbClr val="0070C0"/>
                </a:solidFill>
              </a:rPr>
              <a:t>ORDER BY </a:t>
            </a:r>
            <a:r>
              <a:rPr lang="en-US" smtClean="0">
                <a:solidFill>
                  <a:srgbClr val="002060"/>
                </a:solidFill>
              </a:rPr>
              <a:t>clause is as follows (in Access, </a:t>
            </a:r>
            <a:r>
              <a:rPr lang="en-US" smtClean="0">
                <a:solidFill>
                  <a:srgbClr val="0070C0"/>
                </a:solidFill>
              </a:rPr>
              <a:t>ASC</a:t>
            </a:r>
            <a:r>
              <a:rPr lang="en-US" smtClean="0">
                <a:solidFill>
                  <a:srgbClr val="002060"/>
                </a:solidFill>
              </a:rPr>
              <a:t> is default): </a:t>
            </a:r>
          </a:p>
          <a:p>
            <a:pPr>
              <a:lnSpc>
                <a:spcPct val="100000"/>
              </a:lnSpc>
              <a:defRPr/>
            </a:pPr>
            <a:endParaRPr lang="en-US">
              <a:solidFill>
                <a:srgbClr val="002060"/>
              </a:solidFill>
            </a:endParaRPr>
          </a:p>
          <a:p>
            <a:pPr>
              <a:lnSpc>
                <a:spcPct val="100000"/>
              </a:lnSpc>
              <a:defRPr/>
            </a:pPr>
            <a:endParaRPr lang="en-US" smtClean="0">
              <a:solidFill>
                <a:srgbClr val="002060"/>
              </a:solidFill>
            </a:endParaRPr>
          </a:p>
          <a:p>
            <a:pPr>
              <a:lnSpc>
                <a:spcPct val="100000"/>
              </a:lnSpc>
              <a:defRPr/>
            </a:pPr>
            <a:endParaRPr lang="en-US">
              <a:solidFill>
                <a:srgbClr val="002060"/>
              </a:solidFill>
            </a:endParaRPr>
          </a:p>
          <a:p>
            <a:pPr>
              <a:lnSpc>
                <a:spcPct val="100000"/>
              </a:lnSpc>
              <a:defRPr/>
            </a:pPr>
            <a:r>
              <a:rPr lang="en-US" smtClean="0">
                <a:solidFill>
                  <a:srgbClr val="002060"/>
                </a:solidFill>
              </a:rPr>
              <a:t>* ORDER BY n: ordering by the nth column</a:t>
            </a:r>
          </a:p>
          <a:p>
            <a:pPr>
              <a:lnSpc>
                <a:spcPct val="100000"/>
              </a:lnSpc>
              <a:defRPr/>
            </a:pPr>
            <a:r>
              <a:rPr lang="en-US" smtClean="0">
                <a:solidFill>
                  <a:srgbClr val="002060"/>
                </a:solidFill>
              </a:rPr>
              <a:t>Ex) ORDER BY 3: ordering by the third column</a:t>
            </a:r>
          </a:p>
        </p:txBody>
      </p:sp>
      <p:pic>
        <p:nvPicPr>
          <p:cNvPr id="3074" name="Picture 2" descr="C:\Users\WXJ\AppData\Roaming\Tencent\Users\651237551\QQ\WinTemp\RichOle\[VVL@HLFXD4FY$]FFE3FTIC.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8358" y="3154362"/>
            <a:ext cx="7327515"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14720"/>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a:t>7</a:t>
            </a:r>
            <a:r>
              <a:rPr lang="en-US" smtClean="0"/>
              <a:t>.1 </a:t>
            </a:r>
            <a:r>
              <a:rPr lang="en-US" sz="4000" smtClean="0"/>
              <a:t>INSERT INTO</a:t>
            </a:r>
          </a:p>
        </p:txBody>
      </p:sp>
      <p:pic>
        <p:nvPicPr>
          <p:cNvPr id="9217" name="Picture 1" descr="C:\Users\WXJ\AppData\Roaming\Tencent\Users\651237551\QQ\WinTemp\RichOle\H8]MWC`8[N2_`GX]P7]~)3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8059" y="3505200"/>
            <a:ext cx="73723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WXJ\AppData\Roaming\Tencent\Users\651237551\QQ\WinTemp\RichOle\65)1{V11NY7}[{G75MZEOXP.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8059" y="5029200"/>
            <a:ext cx="7212724" cy="685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693514" y="1917057"/>
            <a:ext cx="7446895" cy="673743"/>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a:solidFill>
                  <a:srgbClr val="002060"/>
                </a:solidFill>
              </a:rPr>
              <a:t>The </a:t>
            </a:r>
            <a:r>
              <a:rPr lang="en-US" b="1">
                <a:solidFill>
                  <a:srgbClr val="0070C0"/>
                </a:solidFill>
              </a:rPr>
              <a:t>INSERT INTO</a:t>
            </a:r>
            <a:r>
              <a:rPr lang="en-US">
                <a:solidFill>
                  <a:srgbClr val="002060"/>
                </a:solidFill>
              </a:rPr>
              <a:t> statement is used to insert new records in a table.</a:t>
            </a:r>
          </a:p>
          <a:p>
            <a:pPr>
              <a:lnSpc>
                <a:spcPct val="100000"/>
              </a:lnSpc>
              <a:defRPr/>
            </a:pPr>
            <a:r>
              <a:rPr lang="en-US" smtClean="0">
                <a:solidFill>
                  <a:srgbClr val="B610EA"/>
                </a:solidFill>
              </a:rPr>
              <a:t>For example, to insert the following two records</a:t>
            </a:r>
            <a:r>
              <a:rPr lang="en-US" altLang="zh-CN" smtClean="0">
                <a:solidFill>
                  <a:srgbClr val="B610EA"/>
                </a:solidFill>
              </a:rPr>
              <a:t>:</a:t>
            </a:r>
            <a:r>
              <a:rPr lang="en-US" smtClean="0">
                <a:solidFill>
                  <a:srgbClr val="B610EA"/>
                </a:solidFill>
              </a:rPr>
              <a:t> </a:t>
            </a:r>
          </a:p>
        </p:txBody>
      </p:sp>
    </p:spTree>
    <p:extLst>
      <p:ext uri="{BB962C8B-B14F-4D97-AF65-F5344CB8AC3E}">
        <p14:creationId xmlns:p14="http://schemas.microsoft.com/office/powerpoint/2010/main" val="3476234622"/>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eaLnBrk="1" hangingPunct="1">
              <a:defRPr/>
            </a:pPr>
            <a:r>
              <a:rPr lang="en-US" sz="4000" smtClean="0"/>
              <a:t>7.1 INSERT INTO</a:t>
            </a:r>
          </a:p>
        </p:txBody>
      </p:sp>
      <p:sp>
        <p:nvSpPr>
          <p:cNvPr id="7" name="Rectangle 3"/>
          <p:cNvSpPr txBox="1">
            <a:spLocks noChangeArrowheads="1"/>
          </p:cNvSpPr>
          <p:nvPr/>
        </p:nvSpPr>
        <p:spPr>
          <a:xfrm>
            <a:off x="273908" y="1752600"/>
            <a:ext cx="8641492"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002060"/>
                </a:solidFill>
              </a:rPr>
              <a:t>The </a:t>
            </a:r>
            <a:r>
              <a:rPr lang="en-US" b="1" smtClean="0">
                <a:solidFill>
                  <a:srgbClr val="0070C0"/>
                </a:solidFill>
              </a:rPr>
              <a:t>INSERT INTO</a:t>
            </a:r>
            <a:r>
              <a:rPr lang="en-US" smtClean="0">
                <a:solidFill>
                  <a:srgbClr val="002060"/>
                </a:solidFill>
              </a:rPr>
              <a:t> statement is used to insert new records in a table.</a:t>
            </a:r>
          </a:p>
          <a:p>
            <a:pPr>
              <a:lnSpc>
                <a:spcPct val="100000"/>
              </a:lnSpc>
              <a:defRPr/>
            </a:pPr>
            <a:endParaRPr lang="en-US" sz="800" smtClean="0">
              <a:solidFill>
                <a:srgbClr val="002060"/>
              </a:solidFill>
            </a:endParaRPr>
          </a:p>
          <a:p>
            <a:pPr>
              <a:lnSpc>
                <a:spcPct val="100000"/>
              </a:lnSpc>
              <a:defRPr/>
            </a:pPr>
            <a:r>
              <a:rPr lang="en-US" smtClean="0">
                <a:solidFill>
                  <a:srgbClr val="002060"/>
                </a:solidFill>
              </a:rPr>
              <a:t>It is possible to write the INSERT INTO statement in two forms:</a:t>
            </a:r>
          </a:p>
          <a:p>
            <a:pPr marL="342900" indent="-342900">
              <a:lnSpc>
                <a:spcPct val="100000"/>
              </a:lnSpc>
              <a:buFont typeface="Arial" pitchFamily="34" charset="0"/>
              <a:buChar char="•"/>
              <a:defRPr/>
            </a:pPr>
            <a:r>
              <a:rPr lang="en-US" altLang="zh-CN" smtClean="0">
                <a:solidFill>
                  <a:srgbClr val="477D59"/>
                </a:solidFill>
              </a:rPr>
              <a:t>Does not specify the column names where the data will be inserted, only their values</a:t>
            </a:r>
            <a:endParaRPr lang="en-US" smtClean="0">
              <a:solidFill>
                <a:srgbClr val="477D59"/>
              </a:solidFill>
            </a:endParaRPr>
          </a:p>
          <a:p>
            <a:pPr>
              <a:lnSpc>
                <a:spcPct val="100000"/>
              </a:lnSpc>
              <a:defRPr/>
            </a:pPr>
            <a:endParaRPr lang="en-US">
              <a:solidFill>
                <a:srgbClr val="002060"/>
              </a:solidFill>
            </a:endParaRPr>
          </a:p>
          <a:p>
            <a:pPr>
              <a:lnSpc>
                <a:spcPct val="100000"/>
              </a:lnSpc>
              <a:defRPr/>
            </a:pPr>
            <a:endParaRPr lang="en-US" smtClean="0">
              <a:solidFill>
                <a:srgbClr val="002060"/>
              </a:solidFill>
            </a:endParaRPr>
          </a:p>
          <a:p>
            <a:pPr marL="342900" indent="-342900">
              <a:lnSpc>
                <a:spcPct val="100000"/>
              </a:lnSpc>
              <a:buFont typeface="Arial" pitchFamily="34" charset="0"/>
              <a:buChar char="•"/>
              <a:defRPr/>
            </a:pPr>
            <a:r>
              <a:rPr lang="en-US">
                <a:solidFill>
                  <a:srgbClr val="477D59"/>
                </a:solidFill>
              </a:rPr>
              <a:t>Specifies both the column names and the values to be inserted</a:t>
            </a:r>
          </a:p>
        </p:txBody>
      </p:sp>
      <p:pic>
        <p:nvPicPr>
          <p:cNvPr id="10241" name="Picture 1" descr="C:\Users\WXJ\AppData\Roaming\Tencent\Users\651237551\QQ\WinTemp\RichOle\MTNN9$W3O6MU5S1`@}8(P2Y.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1599" y="4002816"/>
            <a:ext cx="4419601" cy="80657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Users\WXJ\AppData\Roaming\Tencent\Users\651237551\QQ\WinTemp\RichOle\P)QWWEJML9V8`1WROE{J)]G.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599" y="5638800"/>
            <a:ext cx="6705601" cy="82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611869"/>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304800" y="277813"/>
            <a:ext cx="8382000" cy="1139825"/>
          </a:xfrm>
        </p:spPr>
        <p:txBody>
          <a:bodyPr/>
          <a:lstStyle/>
          <a:p>
            <a:pPr>
              <a:defRPr/>
            </a:pPr>
            <a:r>
              <a:rPr lang="en-US" smtClean="0"/>
              <a:t>7.2</a:t>
            </a:r>
            <a:r>
              <a:rPr lang="en-US" sz="4000" smtClean="0"/>
              <a:t> UPDATE</a:t>
            </a:r>
          </a:p>
        </p:txBody>
      </p:sp>
      <p:pic>
        <p:nvPicPr>
          <p:cNvPr id="1025" name="Picture 1" descr="C:\Users\WXJ\AppData\Roaming\Tencent\Users\651237551\QQ\WinTemp\RichOle\_D09010W~RJ~2PMP7_IT1BO.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8986" y="3530683"/>
            <a:ext cx="3784503"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XJ\AppData\Roaming\Tencent\Users\651237551\QQ\WinTemp\RichOle\IA`4TB)H@BI4VL[[3YE6QY5.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4185" y="3540208"/>
            <a:ext cx="3843016" cy="6752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693514" y="1579560"/>
            <a:ext cx="7446895" cy="2950947"/>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a:solidFill>
                  <a:srgbClr val="002060"/>
                </a:solidFill>
              </a:rPr>
              <a:t>The </a:t>
            </a:r>
            <a:r>
              <a:rPr lang="en-US" b="1">
                <a:solidFill>
                  <a:srgbClr val="0070C0"/>
                </a:solidFill>
              </a:rPr>
              <a:t>UPDATE</a:t>
            </a:r>
            <a:r>
              <a:rPr lang="en-US">
                <a:solidFill>
                  <a:srgbClr val="002060"/>
                </a:solidFill>
              </a:rPr>
              <a:t> command can be used to change some of the values of columns of a table</a:t>
            </a:r>
            <a:endParaRPr lang="en-US" smtClean="0">
              <a:solidFill>
                <a:srgbClr val="B610EA"/>
              </a:solidFill>
            </a:endParaRPr>
          </a:p>
          <a:p>
            <a:pPr>
              <a:lnSpc>
                <a:spcPct val="100000"/>
              </a:lnSpc>
              <a:defRPr/>
            </a:pPr>
            <a:r>
              <a:rPr lang="en-US" smtClean="0">
                <a:solidFill>
                  <a:srgbClr val="B610EA"/>
                </a:solidFill>
              </a:rPr>
              <a:t>For example, to change the monthly salary for employee 7369 (who is </a:t>
            </a:r>
            <a:r>
              <a:rPr lang="en-US" altLang="zh-CN" smtClean="0">
                <a:solidFill>
                  <a:srgbClr val="B610EA"/>
                </a:solidFill>
              </a:rPr>
              <a:t>Smith) by adding $300:</a:t>
            </a:r>
            <a:r>
              <a:rPr lang="en-US" smtClean="0">
                <a:solidFill>
                  <a:srgbClr val="B610EA"/>
                </a:solidFill>
              </a:rPr>
              <a:t> </a:t>
            </a:r>
          </a:p>
        </p:txBody>
      </p:sp>
      <p:grpSp>
        <p:nvGrpSpPr>
          <p:cNvPr id="9" name="Group 8"/>
          <p:cNvGrpSpPr/>
          <p:nvPr/>
        </p:nvGrpSpPr>
        <p:grpSpPr>
          <a:xfrm>
            <a:off x="914399" y="4032977"/>
            <a:ext cx="4953000" cy="1450033"/>
            <a:chOff x="1790700" y="3888432"/>
            <a:chExt cx="4953000" cy="1450033"/>
          </a:xfrm>
        </p:grpSpPr>
        <p:cxnSp>
          <p:nvCxnSpPr>
            <p:cNvPr id="10" name="Straight Arrow Connector 9"/>
            <p:cNvCxnSpPr/>
            <p:nvPr/>
          </p:nvCxnSpPr>
          <p:spPr>
            <a:xfrm flipH="1">
              <a:off x="3695700" y="3888432"/>
              <a:ext cx="0" cy="826444"/>
            </a:xfrm>
            <a:prstGeom prst="straightConnector1">
              <a:avLst/>
            </a:prstGeom>
            <a:ln>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90700" y="4876800"/>
              <a:ext cx="495300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altLang="zh-CN" sz="2400" smtClean="0">
                  <a:solidFill>
                    <a:srgbClr val="00B050"/>
                  </a:solidFill>
                  <a:latin typeface="Calibri" pitchFamily="34" charset="0"/>
                  <a:cs typeface="Calibri" pitchFamily="34" charset="0"/>
                </a:rPr>
                <a:t>If the </a:t>
              </a:r>
              <a:r>
                <a:rPr lang="en-US" altLang="zh-CN" sz="2400" i="1" err="1" smtClean="0">
                  <a:solidFill>
                    <a:srgbClr val="00B050"/>
                  </a:solidFill>
                  <a:latin typeface="Calibri" pitchFamily="34" charset="0"/>
                  <a:cs typeface="Calibri" pitchFamily="34" charset="0"/>
                </a:rPr>
                <a:t>empno</a:t>
              </a:r>
              <a:r>
                <a:rPr lang="en-US" altLang="zh-CN" sz="2400" smtClean="0">
                  <a:solidFill>
                    <a:srgbClr val="00B050"/>
                  </a:solidFill>
                  <a:latin typeface="Calibri" pitchFamily="34" charset="0"/>
                  <a:cs typeface="Calibri" pitchFamily="34" charset="0"/>
                </a:rPr>
                <a:t> data type is Number</a:t>
              </a:r>
              <a:endParaRPr lang="en-US" sz="2400" smtClean="0">
                <a:solidFill>
                  <a:srgbClr val="00B050"/>
                </a:solidFill>
                <a:latin typeface="Calibri" pitchFamily="34" charset="0"/>
                <a:cs typeface="Calibri" pitchFamily="34" charset="0"/>
              </a:endParaRPr>
            </a:p>
          </p:txBody>
        </p:sp>
      </p:grpSp>
      <p:grpSp>
        <p:nvGrpSpPr>
          <p:cNvPr id="12" name="Group 11"/>
          <p:cNvGrpSpPr/>
          <p:nvPr/>
        </p:nvGrpSpPr>
        <p:grpSpPr>
          <a:xfrm>
            <a:off x="6453186" y="4032977"/>
            <a:ext cx="1020984" cy="1450031"/>
            <a:chOff x="3302612" y="3888432"/>
            <a:chExt cx="1020984" cy="1450031"/>
          </a:xfrm>
        </p:grpSpPr>
        <p:cxnSp>
          <p:nvCxnSpPr>
            <p:cNvPr id="13" name="Straight Arrow Connector 12"/>
            <p:cNvCxnSpPr/>
            <p:nvPr/>
          </p:nvCxnSpPr>
          <p:spPr>
            <a:xfrm flipH="1">
              <a:off x="3695700" y="3888432"/>
              <a:ext cx="0" cy="826444"/>
            </a:xfrm>
            <a:prstGeom prst="straightConnector1">
              <a:avLst/>
            </a:prstGeom>
            <a:ln>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302612" y="4876798"/>
              <a:ext cx="102098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Aft>
                  <a:spcPct val="0"/>
                </a:spcAft>
                <a:defRPr/>
              </a:pPr>
              <a:r>
                <a:rPr lang="en-US" altLang="zh-CN" sz="2400" smtClean="0">
                  <a:solidFill>
                    <a:srgbClr val="00B050"/>
                  </a:solidFill>
                  <a:latin typeface="Calibri" pitchFamily="34" charset="0"/>
                  <a:cs typeface="Calibri" pitchFamily="34" charset="0"/>
                </a:rPr>
                <a:t>Text</a:t>
              </a:r>
              <a:endParaRPr lang="en-US" sz="2400" smtClean="0">
                <a:solidFill>
                  <a:srgbClr val="00B050"/>
                </a:solidFill>
                <a:latin typeface="Calibri" pitchFamily="34" charset="0"/>
                <a:cs typeface="Calibri" pitchFamily="34" charset="0"/>
              </a:endParaRPr>
            </a:p>
          </p:txBody>
        </p:sp>
      </p:grpSp>
    </p:spTree>
    <p:extLst>
      <p:ext uri="{BB962C8B-B14F-4D97-AF65-F5344CB8AC3E}">
        <p14:creationId xmlns:p14="http://schemas.microsoft.com/office/powerpoint/2010/main" val="702842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 name="Rounded Rectangle 15"/>
          <p:cNvSpPr/>
          <p:nvPr/>
        </p:nvSpPr>
        <p:spPr>
          <a:xfrm>
            <a:off x="273908" y="5257800"/>
            <a:ext cx="8077200" cy="914400"/>
          </a:xfrm>
          <a:prstGeom prst="roundRect">
            <a:avLst/>
          </a:prstGeom>
          <a:solidFill>
            <a:srgbClr val="FFFFCC">
              <a:alpha val="3882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imes New Roman"/>
                <a:ea typeface="+mn-ea"/>
                <a:cs typeface="+mn-cs"/>
              </a:defRPr>
            </a:lvl1pPr>
            <a:lvl2pPr marL="457200" algn="l" defTabSz="914400" rtl="0" eaLnBrk="1" latinLnBrk="0" hangingPunct="1">
              <a:defRPr sz="1800" kern="1200">
                <a:solidFill>
                  <a:srgbClr val="FFFFFF"/>
                </a:solidFill>
                <a:latin typeface="Times New Roman"/>
                <a:ea typeface="+mn-ea"/>
                <a:cs typeface="+mn-cs"/>
              </a:defRPr>
            </a:lvl2pPr>
            <a:lvl3pPr marL="914400" algn="l" defTabSz="914400" rtl="0" eaLnBrk="1" latinLnBrk="0" hangingPunct="1">
              <a:defRPr sz="1800" kern="1200">
                <a:solidFill>
                  <a:srgbClr val="FFFFFF"/>
                </a:solidFill>
                <a:latin typeface="Times New Roman"/>
                <a:ea typeface="+mn-ea"/>
                <a:cs typeface="+mn-cs"/>
              </a:defRPr>
            </a:lvl3pPr>
            <a:lvl4pPr marL="1371600" algn="l" defTabSz="914400" rtl="0" eaLnBrk="1" latinLnBrk="0" hangingPunct="1">
              <a:defRPr sz="1800" kern="1200">
                <a:solidFill>
                  <a:srgbClr val="FFFFFF"/>
                </a:solidFill>
                <a:latin typeface="Times New Roman"/>
                <a:ea typeface="+mn-ea"/>
                <a:cs typeface="+mn-cs"/>
              </a:defRPr>
            </a:lvl4pPr>
            <a:lvl5pPr marL="1828800" algn="l" defTabSz="914400" rtl="0" eaLnBrk="1" latinLnBrk="0" hangingPunct="1">
              <a:defRPr sz="1800" kern="1200">
                <a:solidFill>
                  <a:srgbClr val="FFFFFF"/>
                </a:solidFill>
                <a:latin typeface="Times New Roman"/>
                <a:ea typeface="+mn-ea"/>
                <a:cs typeface="+mn-cs"/>
              </a:defRPr>
            </a:lvl5pPr>
            <a:lvl6pPr marL="2286000" algn="l" defTabSz="914400" rtl="0" eaLnBrk="1" latinLnBrk="0" hangingPunct="1">
              <a:defRPr sz="1800" kern="1200">
                <a:solidFill>
                  <a:srgbClr val="FFFFFF"/>
                </a:solidFill>
                <a:latin typeface="Times New Roman"/>
                <a:ea typeface="+mn-ea"/>
                <a:cs typeface="+mn-cs"/>
              </a:defRPr>
            </a:lvl6pPr>
            <a:lvl7pPr marL="2743200" algn="l" defTabSz="914400" rtl="0" eaLnBrk="1" latinLnBrk="0" hangingPunct="1">
              <a:defRPr sz="1800" kern="1200">
                <a:solidFill>
                  <a:srgbClr val="FFFFFF"/>
                </a:solidFill>
                <a:latin typeface="Times New Roman"/>
                <a:ea typeface="+mn-ea"/>
                <a:cs typeface="+mn-cs"/>
              </a:defRPr>
            </a:lvl7pPr>
            <a:lvl8pPr marL="3200400" algn="l" defTabSz="914400" rtl="0" eaLnBrk="1" latinLnBrk="0" hangingPunct="1">
              <a:defRPr sz="1800" kern="1200">
                <a:solidFill>
                  <a:srgbClr val="FFFFFF"/>
                </a:solidFill>
                <a:latin typeface="Times New Roman"/>
                <a:ea typeface="+mn-ea"/>
                <a:cs typeface="+mn-cs"/>
              </a:defRPr>
            </a:lvl8pPr>
            <a:lvl9pPr marL="3657600" algn="l" defTabSz="914400" rtl="0" eaLnBrk="1" latinLnBrk="0" hangingPunct="1">
              <a:defRPr sz="1800" kern="1200">
                <a:solidFill>
                  <a:srgbClr val="FFFFFF"/>
                </a:solidFill>
                <a:latin typeface="Times New Roman"/>
                <a:ea typeface="+mn-ea"/>
                <a:cs typeface="+mn-cs"/>
              </a:defRPr>
            </a:lvl9pPr>
          </a:lstStyle>
          <a:p>
            <a:pPr algn="ctr"/>
            <a:endParaRPr lang="en-US"/>
          </a:p>
        </p:txBody>
      </p:sp>
      <p:sp>
        <p:nvSpPr>
          <p:cNvPr id="9218" name="Rectangle 2"/>
          <p:cNvSpPr>
            <a:spLocks noGrp="1" noChangeArrowheads="1"/>
          </p:cNvSpPr>
          <p:nvPr>
            <p:ph type="title"/>
          </p:nvPr>
        </p:nvSpPr>
        <p:spPr>
          <a:xfrm>
            <a:off x="304800" y="277813"/>
            <a:ext cx="8382000" cy="1139825"/>
          </a:xfrm>
        </p:spPr>
        <p:txBody>
          <a:bodyPr/>
          <a:lstStyle/>
          <a:p>
            <a:pPr>
              <a:defRPr/>
            </a:pPr>
            <a:r>
              <a:rPr lang="en-US" smtClean="0"/>
              <a:t>7.2 </a:t>
            </a:r>
            <a:r>
              <a:rPr lang="en-US" sz="4000" smtClean="0"/>
              <a:t>UPDATE</a:t>
            </a:r>
          </a:p>
        </p:txBody>
      </p:sp>
      <p:sp>
        <p:nvSpPr>
          <p:cNvPr id="7" name="Rectangle 3"/>
          <p:cNvSpPr txBox="1">
            <a:spLocks noChangeArrowheads="1"/>
          </p:cNvSpPr>
          <p:nvPr/>
        </p:nvSpPr>
        <p:spPr>
          <a:xfrm>
            <a:off x="304800" y="1600200"/>
            <a:ext cx="8465916" cy="4800600"/>
          </a:xfrm>
          <a:prstGeom prst="rect">
            <a:avLst/>
          </a:prstGeom>
          <a:ln>
            <a:noFill/>
          </a:ln>
        </p:spPr>
        <p:txBody>
          <a:bodyPr/>
          <a:lstStyle>
            <a:defPPr>
              <a:defRPr lang="en-US"/>
            </a:defPPr>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nSpc>
                <a:spcPct val="100000"/>
              </a:lnSpc>
              <a:defRPr/>
            </a:pPr>
            <a:r>
              <a:rPr lang="en-US" smtClean="0">
                <a:solidFill>
                  <a:srgbClr val="002060"/>
                </a:solidFill>
              </a:rPr>
              <a:t>Changes are provided as a comma-separated list of column/value pairs.</a:t>
            </a:r>
          </a:p>
          <a:p>
            <a:pPr>
              <a:lnSpc>
                <a:spcPct val="100000"/>
              </a:lnSpc>
              <a:defRPr/>
            </a:pPr>
            <a:endParaRPr lang="en-US" sz="800" smtClean="0">
              <a:solidFill>
                <a:srgbClr val="002060"/>
              </a:solidFill>
            </a:endParaRPr>
          </a:p>
          <a:p>
            <a:pPr>
              <a:lnSpc>
                <a:spcPct val="100000"/>
              </a:lnSpc>
              <a:defRPr/>
            </a:pPr>
            <a:r>
              <a:rPr lang="en-US">
                <a:solidFill>
                  <a:srgbClr val="002060"/>
                </a:solidFill>
              </a:rPr>
              <a:t>The basic syntax of </a:t>
            </a:r>
            <a:r>
              <a:rPr lang="en-US" smtClean="0">
                <a:solidFill>
                  <a:srgbClr val="002060"/>
                </a:solidFill>
              </a:rPr>
              <a:t>UPDATE clause </a:t>
            </a:r>
            <a:r>
              <a:rPr lang="en-US">
                <a:solidFill>
                  <a:srgbClr val="002060"/>
                </a:solidFill>
              </a:rPr>
              <a:t>is as follows: </a:t>
            </a:r>
            <a:endParaRPr lang="en-US" smtClean="0">
              <a:solidFill>
                <a:srgbClr val="002060"/>
              </a:solidFill>
            </a:endParaRPr>
          </a:p>
          <a:p>
            <a:pPr>
              <a:lnSpc>
                <a:spcPct val="100000"/>
              </a:lnSpc>
              <a:defRPr/>
            </a:pPr>
            <a:endParaRPr lang="en-US">
              <a:solidFill>
                <a:srgbClr val="002060"/>
              </a:solidFill>
            </a:endParaRPr>
          </a:p>
          <a:p>
            <a:pPr>
              <a:lnSpc>
                <a:spcPct val="100000"/>
              </a:lnSpc>
              <a:defRPr/>
            </a:pPr>
            <a:endParaRPr lang="en-US" smtClean="0">
              <a:solidFill>
                <a:srgbClr val="002060"/>
              </a:solidFill>
            </a:endParaRPr>
          </a:p>
          <a:p>
            <a:pPr>
              <a:lnSpc>
                <a:spcPct val="100000"/>
              </a:lnSpc>
              <a:defRPr/>
            </a:pPr>
            <a:endParaRPr lang="en-US">
              <a:solidFill>
                <a:srgbClr val="002060"/>
              </a:solidFill>
            </a:endParaRPr>
          </a:p>
          <a:p>
            <a:pPr>
              <a:lnSpc>
                <a:spcPct val="100000"/>
              </a:lnSpc>
              <a:defRPr/>
            </a:pPr>
            <a:r>
              <a:rPr lang="en-US" sz="2200" b="1" smtClean="0">
                <a:solidFill>
                  <a:srgbClr val="002060"/>
                </a:solidFill>
              </a:rPr>
              <a:t>Notice </a:t>
            </a:r>
            <a:r>
              <a:rPr lang="en-US" sz="2200" b="1">
                <a:solidFill>
                  <a:srgbClr val="002060"/>
                </a:solidFill>
              </a:rPr>
              <a:t>the WHERE clause in the SQL UPDATE statement</a:t>
            </a:r>
            <a:r>
              <a:rPr lang="en-US" sz="2200" b="1" smtClean="0">
                <a:solidFill>
                  <a:srgbClr val="002060"/>
                </a:solidFill>
              </a:rPr>
              <a:t>!</a:t>
            </a:r>
          </a:p>
          <a:p>
            <a:pPr>
              <a:lnSpc>
                <a:spcPct val="100000"/>
              </a:lnSpc>
              <a:defRPr/>
            </a:pPr>
            <a:r>
              <a:rPr lang="en-US" sz="2200" smtClean="0">
                <a:solidFill>
                  <a:srgbClr val="002060"/>
                </a:solidFill>
              </a:rPr>
              <a:t>The </a:t>
            </a:r>
            <a:r>
              <a:rPr lang="en-US" sz="2200">
                <a:solidFill>
                  <a:srgbClr val="002060"/>
                </a:solidFill>
              </a:rPr>
              <a:t>WHERE clause specifies which record or records that should be updated. If you omit the WHERE clause, all records will be updated!</a:t>
            </a:r>
          </a:p>
          <a:p>
            <a:pPr>
              <a:lnSpc>
                <a:spcPct val="100000"/>
              </a:lnSpc>
              <a:defRPr/>
            </a:pPr>
            <a:endParaRPr lang="en-US" smtClean="0">
              <a:solidFill>
                <a:srgbClr val="002060"/>
              </a:solidFill>
            </a:endParaRPr>
          </a:p>
        </p:txBody>
      </p:sp>
      <p:pic>
        <p:nvPicPr>
          <p:cNvPr id="1027" name="Picture 3" descr="C:\Users\WXJ\AppData\Roaming\Tencent\Users\651237551\QQ\WinTemp\RichOle\7DKQ[UGAOP%Z_LT{QXO_QG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92410" y="3276600"/>
            <a:ext cx="5293895"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893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dur="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p="http://schemas.openxmlformats.org/presentationml/2006/main">
  <p:tag name="AS_NET" val="6.0.22"/>
  <p:tag name="AS_OS" val="Unix 6.2.0.1012"/>
  <p:tag name="AS_RELEASE_DATE" val="2023.01.14"/>
  <p:tag name="AS_TITLE" val="Aspose.Slides for .NET5"/>
  <p:tag name="AS_VERSION" val="23.1"/>
</p:tagLst>
</file>

<file path=ppt/theme/_rels/theme10.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11.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12.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13.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14.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15.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16.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2.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3.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4.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5.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6.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7.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8.xml.rels>&#65279;<?xml version="1.0" encoding="utf-8" standalone="yes"?><Relationships xmlns="http://schemas.openxmlformats.org/package/2006/relationships"><Relationship Id="rId1" Type="http://schemas.openxmlformats.org/officeDocument/2006/relationships/image" Target="../media/image4.jpeg" /></Relationships>
</file>

<file path=ppt/theme/_rels/theme9.xml.rels>&#65279;<?xml version="1.0" encoding="utf-8" standalone="yes"?><Relationships xmlns="http://schemas.openxmlformats.org/package/2006/relationships"><Relationship Id="rId1" Type="http://schemas.openxmlformats.org/officeDocument/2006/relationships/image" Target="../media/image4.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1.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2.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3.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4.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5.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6.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1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3.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4.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5.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6.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7.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8.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ppt/theme/theme9.xml><?xml version="1.0" encoding="utf-8"?>
<a:theme xmlns:r="http://schemas.openxmlformats.org/officeDocument/2006/relationships"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Impact"/>
        <a:cs typeface="Arial"/>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Times New Roman"/>
        <a:cs typeface="Arial"/>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2428</Paragraphs>
  <Slides>389</Slides>
  <Notes>194</Notes>
  <TotalTime>1</TotalTime>
  <HiddenSlides>0</HiddenSlides>
  <MMClips>0</MMClips>
  <ScaleCrop>0</ScaleCrop>
  <HeadingPairs>
    <vt:vector baseType="variant" size="6">
      <vt:variant>
        <vt:lpstr>Fonts used</vt:lpstr>
      </vt:variant>
      <vt:variant>
        <vt:i4>11</vt:i4>
      </vt:variant>
      <vt:variant>
        <vt:lpstr>Theme</vt:lpstr>
      </vt:variant>
      <vt:variant>
        <vt:i4>1</vt:i4>
      </vt:variant>
      <vt:variant>
        <vt:lpstr>Slide Titles</vt:lpstr>
      </vt:variant>
      <vt:variant>
        <vt:i4>389</vt:i4>
      </vt:variant>
    </vt:vector>
  </HeadingPairs>
  <TitlesOfParts>
    <vt:vector baseType="lpstr" size="401">
      <vt:lpstr>Arial</vt:lpstr>
      <vt:lpstr>Calibri</vt:lpstr>
      <vt:lpstr>Impact</vt:lpstr>
      <vt:lpstr>Times New Roman</vt:lpstr>
      <vt:lpstr>Tahoma</vt:lpstr>
      <vt:lpstr>Wingdings</vt:lpstr>
      <vt:lpstr>Monotype Sorts</vt:lpstr>
      <vt:lpstr>Malgun Gothic</vt:lpstr>
      <vt:lpstr>Courier New</vt:lpstr>
      <vt:lpstr>MS Gothic</vt:lpstr>
      <vt:lpstr>Cambria Math</vt:lpstr>
      <vt:lpstr>Office Theme</vt:lpstr>
      <vt:lpstr>Overview of Using Data: Definitions</vt:lpstr>
      <vt:lpstr>Basic Terminology</vt:lpstr>
      <vt:lpstr>Basic Terminology</vt:lpstr>
      <vt:lpstr>Types of Data</vt:lpstr>
      <vt:lpstr>Terminology</vt:lpstr>
      <vt:lpstr>Types of Data</vt:lpstr>
      <vt:lpstr>Types of Data</vt:lpstr>
      <vt:lpstr>Scale of Data</vt:lpstr>
      <vt:lpstr>PowerPoint Presentation</vt:lpstr>
      <vt:lpstr>PowerPoint Presentation</vt:lpstr>
      <vt:lpstr>PowerPoint Presentation</vt:lpstr>
      <vt:lpstr>Timespan of Data</vt:lpstr>
      <vt:lpstr>PowerPoint Presentation</vt:lpstr>
      <vt:lpstr>Dow Jones Index Values Since 2002</vt:lpstr>
      <vt:lpstr>PowerPoint Presentation</vt:lpstr>
      <vt:lpstr>Sources of Data</vt:lpstr>
      <vt:lpstr>Customer Opinion Questionnaire</vt:lpstr>
      <vt:lpstr>OM 420/620Predictive Business AnalyticsLecture 2 Relational Database(EBA Appendix B)</vt:lpstr>
      <vt:lpstr>Learning Objectives</vt:lpstr>
      <vt:lpstr>Basics of Database</vt:lpstr>
      <vt:lpstr>PowerPoint Presentation</vt:lpstr>
      <vt:lpstr>Disadvantages of a single table database</vt:lpstr>
      <vt:lpstr>The Idea </vt:lpstr>
      <vt:lpstr>1. Relational Database</vt:lpstr>
      <vt:lpstr>2. Table – Data Type</vt:lpstr>
      <vt:lpstr>2. Table – Data Type</vt:lpstr>
      <vt:lpstr>3. Associations Among Tables</vt:lpstr>
      <vt:lpstr>3.1 Primary Key (PK)</vt:lpstr>
      <vt:lpstr>3.2 Foreign Key</vt:lpstr>
      <vt:lpstr>3.2 Foreign Key</vt:lpstr>
      <vt:lpstr>3.3 Entity Relationship Diagram</vt:lpstr>
      <vt:lpstr>PowerPoint Presentation</vt:lpstr>
      <vt:lpstr>PowerPoint Presentation</vt:lpstr>
      <vt:lpstr>PowerPoint Presentation</vt:lpstr>
      <vt:lpstr>Use of the Database</vt:lpstr>
      <vt:lpstr>PowerPoint Presentation</vt:lpstr>
      <vt:lpstr>PowerPoint Presentation</vt:lpstr>
      <vt:lpstr>Association</vt:lpstr>
      <vt:lpstr>Rules of Integrity</vt:lpstr>
      <vt:lpstr>Exercise Time</vt:lpstr>
      <vt:lpstr>More Discussions about Relationship </vt:lpstr>
      <vt:lpstr>More Discussions about Relationship </vt:lpstr>
      <vt:lpstr>More Discussions about Relationship </vt:lpstr>
      <vt:lpstr>3.1 Literal Character Strings</vt:lpstr>
      <vt:lpstr>5. WHERE Clause</vt:lpstr>
      <vt:lpstr>AND &amp; OR can be combined</vt:lpstr>
      <vt:lpstr>Exercise</vt:lpstr>
      <vt:lpstr>Exercise</vt:lpstr>
      <vt:lpstr>OM 420/620Predictive Business AnalyticsLecture 3 Basics in SQLPart 1Prof. ILBIN LEE </vt:lpstr>
      <vt:lpstr>Learning Objectives</vt:lpstr>
      <vt:lpstr>Learning Objectives</vt:lpstr>
      <vt:lpstr>Structured Query Language (SQL)</vt:lpstr>
      <vt:lpstr>1. Basic SELECT Statement</vt:lpstr>
      <vt:lpstr>Basic Interface for Query</vt:lpstr>
      <vt:lpstr>1. Basic SELECT Statement</vt:lpstr>
      <vt:lpstr>Adjusting the Query Design Font Size</vt:lpstr>
      <vt:lpstr>1.1 Terms</vt:lpstr>
      <vt:lpstr>1.2 Some Guidelines</vt:lpstr>
      <vt:lpstr>1.3 Selecting All Columns</vt:lpstr>
      <vt:lpstr>1.4 Selecting Specific Columns, All Rows</vt:lpstr>
      <vt:lpstr>1.5 Column Heading and Alignment</vt:lpstr>
      <vt:lpstr>2. Arithmetic Expressions</vt:lpstr>
      <vt:lpstr>Arithmetic Expressions</vt:lpstr>
      <vt:lpstr>2.1 Alias</vt:lpstr>
      <vt:lpstr>2.2 Arithmetic Operator Precedence</vt:lpstr>
      <vt:lpstr>Closing MS Access</vt:lpstr>
      <vt:lpstr>2.3 Defining a Null Value</vt:lpstr>
      <vt:lpstr>2.3 Defining a Null Value</vt:lpstr>
      <vt:lpstr>3. Concatenation Operator</vt:lpstr>
      <vt:lpstr>3. Concatenation Operator</vt:lpstr>
      <vt:lpstr>3.1 Literal Character Strings</vt:lpstr>
      <vt:lpstr>3.1 Literal Character Strings</vt:lpstr>
      <vt:lpstr>3.1 Literal Character Strings</vt:lpstr>
      <vt:lpstr>4. Not Showing Duplicate Rows</vt:lpstr>
      <vt:lpstr>4. Not Showing Duplicate Rows</vt:lpstr>
      <vt:lpstr>5. WHERE Clause</vt:lpstr>
      <vt:lpstr>5. WHERE Clause</vt:lpstr>
      <vt:lpstr>5.1 Relational Operators</vt:lpstr>
      <vt:lpstr>LIKE</vt:lpstr>
      <vt:lpstr>AND;  OR</vt:lpstr>
      <vt:lpstr>AND &amp; OR can be combined</vt:lpstr>
      <vt:lpstr>IN or BETWEEN</vt:lpstr>
      <vt:lpstr>5.2 Logical Operators</vt:lpstr>
      <vt:lpstr>5.3 Aggregate Functions</vt:lpstr>
      <vt:lpstr>Aggregate Functions Examples</vt:lpstr>
      <vt:lpstr>Saving Data to External Files</vt:lpstr>
      <vt:lpstr>Saving Data to External Files</vt:lpstr>
      <vt:lpstr>OM 420/620Predictive Business AnalyticsLecture 3 Basics in SQLPart 2Prof. ILBIN LEE </vt:lpstr>
      <vt:lpstr>Learning Objectives</vt:lpstr>
      <vt:lpstr>6.1 GROUP BY &amp; HAVING</vt:lpstr>
      <vt:lpstr>6.1 GROUP BY &amp; HAVING</vt:lpstr>
      <vt:lpstr>6.1 GROUP BY &amp; HAVING</vt:lpstr>
      <vt:lpstr>Exercise</vt:lpstr>
      <vt:lpstr>6.2 ORDER BY</vt:lpstr>
      <vt:lpstr>6.2 ORDER BY</vt:lpstr>
      <vt:lpstr>7.1 INSERT INTO</vt:lpstr>
      <vt:lpstr>7.1 INSERT INTO</vt:lpstr>
      <vt:lpstr>7.2 UPDATE</vt:lpstr>
      <vt:lpstr>7.2 UPDATE</vt:lpstr>
      <vt:lpstr>7.3 DELETE</vt:lpstr>
      <vt:lpstr>7.4 INTO</vt:lpstr>
      <vt:lpstr>8. Joins</vt:lpstr>
      <vt:lpstr>(1) INNER JOIN</vt:lpstr>
      <vt:lpstr>(1) INNER JOIN</vt:lpstr>
      <vt:lpstr>(2) LEFT JOIN</vt:lpstr>
      <vt:lpstr>(2) LEFT JOIN</vt:lpstr>
      <vt:lpstr>(3) RIGHT JOIN</vt:lpstr>
      <vt:lpstr>(4) FULL OUTER JOIN</vt:lpstr>
      <vt:lpstr>Exercise</vt:lpstr>
      <vt:lpstr>UPDATE with JOIN – changing in batch</vt:lpstr>
      <vt:lpstr>9. UNION</vt:lpstr>
      <vt:lpstr>9. UNION</vt:lpstr>
      <vt:lpstr>10. CREATE TABLE</vt:lpstr>
      <vt:lpstr>10. CREATE TABLE</vt:lpstr>
      <vt:lpstr>OM 420/620Prescriptive Business AnalyticsLecture 4 Introduction to RPart 1</vt:lpstr>
      <vt:lpstr>Learning Objectives</vt:lpstr>
      <vt:lpstr>Popular Tools for Data Analytics</vt:lpstr>
      <vt:lpstr>R</vt:lpstr>
      <vt:lpstr>Getting R</vt:lpstr>
      <vt:lpstr>RStudio</vt:lpstr>
      <vt:lpstr>What is RStudio?</vt:lpstr>
      <vt:lpstr>PowerPoint Presentation</vt:lpstr>
      <vt:lpstr>Your Turn</vt:lpstr>
      <vt:lpstr>Executing Code (Windows)</vt:lpstr>
      <vt:lpstr>In the Console</vt:lpstr>
      <vt:lpstr>Try These in the Console</vt:lpstr>
      <vt:lpstr>Try These in the Console (Comparisons)</vt:lpstr>
      <vt:lpstr>Your Turn</vt:lpstr>
      <vt:lpstr>Boolean Operators</vt:lpstr>
      <vt:lpstr>Data Types</vt:lpstr>
      <vt:lpstr>Try the following</vt:lpstr>
      <vt:lpstr>More Types</vt:lpstr>
      <vt:lpstr>Try the following</vt:lpstr>
      <vt:lpstr>Data can have names</vt:lpstr>
      <vt:lpstr>Assignment</vt:lpstr>
      <vt:lpstr>Your Turn</vt:lpstr>
      <vt:lpstr>R commands</vt:lpstr>
      <vt:lpstr>The Workspace</vt:lpstr>
      <vt:lpstr>The Workspace</vt:lpstr>
      <vt:lpstr>Or you can also do this</vt:lpstr>
      <vt:lpstr>Installing and Loading Packages</vt:lpstr>
      <vt:lpstr>Installing and Loading Packages</vt:lpstr>
      <vt:lpstr>Reading and Writing Data</vt:lpstr>
      <vt:lpstr>Using R</vt:lpstr>
      <vt:lpstr>Your Turn</vt:lpstr>
      <vt:lpstr>PowerPoint Presentation</vt:lpstr>
      <vt:lpstr>OM 420/620Prescriptive Business AnalyticsLecture 4 Introduction to RPart 2 – Data Structures</vt:lpstr>
      <vt:lpstr>Learning Objectives</vt:lpstr>
      <vt:lpstr>Vectors</vt:lpstr>
      <vt:lpstr>Your Turn</vt:lpstr>
      <vt:lpstr>PowerPoint Presentation</vt:lpstr>
      <vt:lpstr>Vector Arithmetic</vt:lpstr>
      <vt:lpstr>Recycling</vt:lpstr>
      <vt:lpstr>Recycling</vt:lpstr>
      <vt:lpstr>Addressing vectors</vt:lpstr>
      <vt:lpstr>Addressing vectors</vt:lpstr>
      <vt:lpstr>Addressing vectors</vt:lpstr>
      <vt:lpstr>Addressing vectors</vt:lpstr>
      <vt:lpstr>Addressing vectors</vt:lpstr>
      <vt:lpstr>Other ways of making vectors</vt:lpstr>
      <vt:lpstr>Other ways of making vectors</vt:lpstr>
      <vt:lpstr>Functions on vectors</vt:lpstr>
      <vt:lpstr>Using any() and all()</vt:lpstr>
      <vt:lpstr>Using any() and all()</vt:lpstr>
      <vt:lpstr>Changing vectors with ifelse</vt:lpstr>
      <vt:lpstr>Matrices</vt:lpstr>
      <vt:lpstr>Your turn </vt:lpstr>
      <vt:lpstr>Matrices</vt:lpstr>
      <vt:lpstr>Accessing Matrices</vt:lpstr>
      <vt:lpstr>Your Turn</vt:lpstr>
      <vt:lpstr>Element-wise Operations</vt:lpstr>
      <vt:lpstr>Dataframes</vt:lpstr>
      <vt:lpstr>Dataframes</vt:lpstr>
      <vt:lpstr>They are similar in many ways</vt:lpstr>
      <vt:lpstr>But have some difference</vt:lpstr>
      <vt:lpstr>Adding rows and columns</vt:lpstr>
      <vt:lpstr>Adding rows and columns</vt:lpstr>
      <vt:lpstr>Flights dataframe</vt:lpstr>
      <vt:lpstr>Rows matching a condition</vt:lpstr>
      <vt:lpstr>Replacing values</vt:lpstr>
      <vt:lpstr>Factors</vt:lpstr>
      <vt:lpstr>Your turn</vt:lpstr>
      <vt:lpstr>Your turn (continued)</vt:lpstr>
      <vt:lpstr>PowerPoint Presentation</vt:lpstr>
      <vt:lpstr>OM 420/602Prescriptive Business AnalyticsLecture 5 Data Preparation in R(RDS book Chapter 4)These slides were adapted from http://r4ds.had.co.nz</vt:lpstr>
      <vt:lpstr>Learning Objectives</vt:lpstr>
      <vt:lpstr>Data Preparation</vt:lpstr>
      <vt:lpstr>Data Preparation</vt:lpstr>
      <vt:lpstr>Data Preparation</vt:lpstr>
      <vt:lpstr>Data Preparation</vt:lpstr>
      <vt:lpstr>PowerPoint Presentation</vt:lpstr>
      <vt:lpstr>NA</vt:lpstr>
      <vt:lpstr>Other Special Values</vt:lpstr>
      <vt:lpstr>Let’s Use the flights Data</vt:lpstr>
      <vt:lpstr>Check Missing Data</vt:lpstr>
      <vt:lpstr>Check Missing Data</vt:lpstr>
      <vt:lpstr>Handle Missing Values</vt:lpstr>
      <vt:lpstr>(1) Removing the observations with missing values</vt:lpstr>
      <vt:lpstr>(1) Removing the observations with missing values</vt:lpstr>
      <vt:lpstr>(2) Filling in the unknowns with the most frequent values</vt:lpstr>
      <vt:lpstr>(2) Filling in the unknowns with the most frequent values (Example)</vt:lpstr>
      <vt:lpstr>(2) Filling in the unknowns with the most frequent values (Example)</vt:lpstr>
      <vt:lpstr>Other strategies to handle missing values</vt:lpstr>
      <vt:lpstr>Outlier Detection</vt:lpstr>
      <vt:lpstr>Filtering</vt:lpstr>
      <vt:lpstr>Filtering</vt:lpstr>
      <vt:lpstr>Filtering</vt:lpstr>
      <vt:lpstr>Filtering</vt:lpstr>
      <vt:lpstr>Your Turn</vt:lpstr>
      <vt:lpstr>Selecting Columns</vt:lpstr>
      <vt:lpstr>Useful Functions for select()</vt:lpstr>
      <vt:lpstr>Adding New Columns</vt:lpstr>
      <vt:lpstr>Adding New Columns</vt:lpstr>
      <vt:lpstr>PowerPoint Presentation</vt:lpstr>
      <vt:lpstr>Adding New Columns</vt:lpstr>
      <vt:lpstr>Your Turn</vt:lpstr>
      <vt:lpstr>Other Useful Function in dplyr</vt:lpstr>
      <vt:lpstr>Other Useful Packages for Data Preparation</vt:lpstr>
      <vt:lpstr>PowerPoint Presentation</vt:lpstr>
      <vt:lpstr>Special Values</vt:lpstr>
      <vt:lpstr>Special Values</vt:lpstr>
      <vt:lpstr>Special Values</vt:lpstr>
      <vt:lpstr>OM 420/620Prescriptive Business AnalyticsLecture 6 Exploratory Data Analysis in RPart 1 (RDS book Chapter 2)These slides were adapted from http://r4ds.had.co.nz</vt:lpstr>
      <vt:lpstr>Exploratory Data Analysis</vt:lpstr>
      <vt:lpstr>Exploratory Data Analysis</vt:lpstr>
      <vt:lpstr>Defining Questions</vt:lpstr>
      <vt:lpstr>Data Visualization with ggplot2</vt:lpstr>
      <vt:lpstr>Creating a plot</vt:lpstr>
      <vt:lpstr>Creating a plot</vt:lpstr>
      <vt:lpstr>A Graphing Template</vt:lpstr>
      <vt:lpstr>Your Turn</vt:lpstr>
      <vt:lpstr>Aesthetic mapping</vt:lpstr>
      <vt:lpstr>Aesthetic mapping</vt:lpstr>
      <vt:lpstr>Aesthetic mapping</vt:lpstr>
      <vt:lpstr>Aesthetic mapping</vt:lpstr>
      <vt:lpstr>Your Turn</vt:lpstr>
      <vt:lpstr>geom_smooth</vt:lpstr>
      <vt:lpstr>Two geoms in one plot</vt:lpstr>
      <vt:lpstr>Place global mappings in ggplot()</vt:lpstr>
      <vt:lpstr>Place local mappings in the geom()</vt:lpstr>
      <vt:lpstr>Your Turn</vt:lpstr>
      <vt:lpstr>Your Turn</vt:lpstr>
      <vt:lpstr>geom_bar and statistical transformations</vt:lpstr>
      <vt:lpstr>PowerPoint Presentation</vt:lpstr>
      <vt:lpstr>OM 420/620Prescriptive Business AnalyticsLecture 6 Exploratory Data Analysis in RPart 2 (RDS book Chapter 11)These slides were adapted from http://r4ds.had.co.nz</vt:lpstr>
      <vt:lpstr>Setup</vt:lpstr>
      <vt:lpstr>Examining distribution of categorical variable</vt:lpstr>
      <vt:lpstr>Examine distribution of continuous variable</vt:lpstr>
      <vt:lpstr>Changing binwidth</vt:lpstr>
      <vt:lpstr>Overlay multiple histograms using geom_freqpoly()</vt:lpstr>
      <vt:lpstr>After visualising variation, what should you look for?</vt:lpstr>
      <vt:lpstr>Typical values</vt:lpstr>
      <vt:lpstr>Typical values</vt:lpstr>
      <vt:lpstr>Typical values: another example</vt:lpstr>
      <vt:lpstr>Clusters of similar values suggest that subgroups exist in your data</vt:lpstr>
      <vt:lpstr>Unusual values</vt:lpstr>
      <vt:lpstr>Pluck them out with dplyr</vt:lpstr>
      <vt:lpstr>How to handle outliers</vt:lpstr>
      <vt:lpstr>Your turn</vt:lpstr>
      <vt:lpstr>Covariation between variables</vt:lpstr>
      <vt:lpstr>A categorical and continuous variable</vt:lpstr>
      <vt:lpstr>Your turn</vt:lpstr>
      <vt:lpstr>Two categorical variables </vt:lpstr>
      <vt:lpstr>Two continuous variables</vt:lpstr>
      <vt:lpstr>Transparency can be challenging for very large datasets</vt:lpstr>
      <vt:lpstr>Another option is to bin one continuous variable</vt:lpstr>
      <vt:lpstr>Your turn</vt:lpstr>
      <vt:lpstr>Patterns</vt:lpstr>
      <vt:lpstr>Patterns in eruptions</vt:lpstr>
      <vt:lpstr>Why do we look for patterns?</vt:lpstr>
      <vt:lpstr>PowerPoint Presentation</vt:lpstr>
      <vt:lpstr>PowerPoint Presentation</vt:lpstr>
      <vt:lpstr>Box Plot (extra slides)</vt:lpstr>
      <vt:lpstr>Box Plot (extra slides)</vt:lpstr>
      <vt:lpstr>OM 420/620 Predictive Business AnalyticsLecture 7 Basics of Statistical Learning &amp; K-Nearest Neighbors </vt:lpstr>
      <vt:lpstr>Learning Objectives</vt:lpstr>
      <vt:lpstr>Data Mining Process</vt:lpstr>
      <vt:lpstr>Efforts in Data Mining</vt:lpstr>
      <vt:lpstr>Step 1: Formulate a Business Objective</vt:lpstr>
      <vt:lpstr>Step 2 : Data preparation and Step 3 : Mining and Modeling</vt:lpstr>
      <vt:lpstr>Examples of Supervised Learning</vt:lpstr>
      <vt:lpstr>Examples of Supervised Learning</vt:lpstr>
      <vt:lpstr>Basic of Supervised Learning</vt:lpstr>
      <vt:lpstr>Basic of Supervised Learning</vt:lpstr>
      <vt:lpstr>Challenges</vt:lpstr>
      <vt:lpstr>Supervised &amp; Unsupervised Learning</vt:lpstr>
      <vt:lpstr>Typical Questions</vt:lpstr>
      <vt:lpstr>Supervised Learning</vt:lpstr>
      <vt:lpstr>The Input for Supervised Learning</vt:lpstr>
      <vt:lpstr>Training Data &amp; Test Data</vt:lpstr>
      <vt:lpstr>Training Data &amp; Test Data</vt:lpstr>
      <vt:lpstr>Training Data &amp; Test Data</vt:lpstr>
      <vt:lpstr>PowerPoint Presentation</vt:lpstr>
      <vt:lpstr>Training Set Error</vt:lpstr>
      <vt:lpstr>Test Set Error</vt:lpstr>
      <vt:lpstr>Validation Data</vt:lpstr>
      <vt:lpstr>Mining &amp; Modeling Process Flowchart</vt:lpstr>
      <vt:lpstr>K-Nearest Neighbor (KNN)</vt:lpstr>
      <vt:lpstr>The Idea of K-Nearest Neighbor (KNN)</vt:lpstr>
      <vt:lpstr>Predicting Shirt Size using KNN</vt:lpstr>
      <vt:lpstr>Illustration with K=5</vt:lpstr>
      <vt:lpstr>K-Nearest Neighbor for Binary Classification</vt:lpstr>
      <vt:lpstr>A Simple Example</vt:lpstr>
      <vt:lpstr>Sanity Check</vt:lpstr>
      <vt:lpstr>K-Nearest Neighbor in R</vt:lpstr>
      <vt:lpstr>K-Nearest Neighbor in R</vt:lpstr>
      <vt:lpstr>Function knn</vt:lpstr>
      <vt:lpstr>Facts and Issues about KNN</vt:lpstr>
      <vt:lpstr>Another Example: Shirts Size</vt:lpstr>
      <vt:lpstr>Another Example: Shirts Size</vt:lpstr>
      <vt:lpstr>Another Example: Shirts Size</vt:lpstr>
      <vt:lpstr>Classification Error</vt:lpstr>
      <vt:lpstr>Classification Error</vt:lpstr>
      <vt:lpstr>Classification Error</vt:lpstr>
      <vt:lpstr>Example Plot: Classification Error Rates versus Cutoff Value</vt:lpstr>
      <vt:lpstr>Overfitting</vt:lpstr>
      <vt:lpstr>PowerPoint Presentation</vt:lpstr>
      <vt:lpstr>PowerPoint Presentation</vt:lpstr>
      <vt:lpstr>PowerPoint Presentation</vt:lpstr>
      <vt:lpstr>Overfitting in KNN: the Impact of K</vt:lpstr>
      <vt:lpstr>Model with HIGH Flexibility</vt:lpstr>
      <vt:lpstr>Model with LOW Flexibility</vt:lpstr>
      <vt:lpstr>So What Should We Do?</vt:lpstr>
      <vt:lpstr>Bias and Variance</vt:lpstr>
      <vt:lpstr>Two Extreme Cases</vt:lpstr>
      <vt:lpstr>The Impact of Flexibility for KNN</vt:lpstr>
      <vt:lpstr>The Impact of Flexibility</vt:lpstr>
      <vt:lpstr>Model Complexity and Prediction/Classification Error</vt:lpstr>
      <vt:lpstr>Evaluate the Performance</vt:lpstr>
      <vt:lpstr>Follow-up Questions</vt:lpstr>
      <vt:lpstr>Example: Smarket</vt:lpstr>
      <vt:lpstr>OM 420/620Predictive Business AnalyticsLecture 8 Linear Discriminant AnalysisA Bayes Classifier </vt:lpstr>
      <vt:lpstr>Learning Objectives</vt:lpstr>
      <vt:lpstr>Bayes’ Theorem in Statistical Learning</vt:lpstr>
      <vt:lpstr>Bayes’ Theorem</vt:lpstr>
      <vt:lpstr>LDA Model</vt:lpstr>
      <vt:lpstr>Why Called Linear?</vt:lpstr>
      <vt:lpstr>Interpretation of LDA in 2D</vt:lpstr>
      <vt:lpstr>How the Parameters are Estimated</vt:lpstr>
      <vt:lpstr>Multiple Predictors</vt:lpstr>
      <vt:lpstr>LDA in R</vt:lpstr>
      <vt:lpstr>Function lda</vt:lpstr>
      <vt:lpstr>Prediction using LDA</vt:lpstr>
      <vt:lpstr>Evaluate the Performance</vt:lpstr>
      <vt:lpstr>Follow-up Questions</vt:lpstr>
      <vt:lpstr>Adjusting the Trade-off</vt:lpstr>
      <vt:lpstr>PowerPoint Presentation</vt:lpstr>
      <vt:lpstr>Another Example: Smarket</vt:lpstr>
      <vt:lpstr>Example: Smarket</vt:lpstr>
      <vt:lpstr>Example: Smarket</vt:lpstr>
      <vt:lpstr>Example: Smarket</vt:lpstr>
      <vt:lpstr>Example: Smarket</vt:lpstr>
      <vt:lpstr>PowerPoint Presentation</vt:lpstr>
      <vt:lpstr>OM 420/620Predictive Business AnalyticsLecture 9 Decision TreesOne of the most popular supervised learning methods </vt:lpstr>
      <vt:lpstr>Learning Objectives</vt:lpstr>
      <vt:lpstr>PowerPoint Presentation</vt:lpstr>
      <vt:lpstr>Decision Tree</vt:lpstr>
      <vt:lpstr>Decision Tree Example</vt:lpstr>
      <vt:lpstr>Decision Tree Example</vt:lpstr>
      <vt:lpstr>Decision Tree Example</vt:lpstr>
      <vt:lpstr>Which One is a Better Predictor?</vt:lpstr>
      <vt:lpstr>Types of Decision Tree</vt:lpstr>
      <vt:lpstr>Types of Decision Tree (Cont’d)</vt:lpstr>
      <vt:lpstr>Terminology</vt:lpstr>
      <vt:lpstr>Terminology (Cont’d)</vt:lpstr>
      <vt:lpstr>Advantages of Decision Tree</vt:lpstr>
      <vt:lpstr>Disadvantages of Decision Tree</vt:lpstr>
      <vt:lpstr>Another Illustration of Decision Tree</vt:lpstr>
      <vt:lpstr>Another Illustration of Decision Tree</vt:lpstr>
      <vt:lpstr>Including Good Attributes</vt:lpstr>
      <vt:lpstr>How To Split</vt:lpstr>
      <vt:lpstr>PowerPoint Presentation</vt:lpstr>
      <vt:lpstr>Information Gain</vt:lpstr>
      <vt:lpstr>Entropy</vt:lpstr>
      <vt:lpstr>Entropy (Cont’d)</vt:lpstr>
      <vt:lpstr>Entropy (Cont’d)</vt:lpstr>
      <vt:lpstr>PowerPoint Presentation</vt:lpstr>
      <vt:lpstr>Information Gain</vt:lpstr>
      <vt:lpstr>Recall the Heart Disease Example</vt:lpstr>
      <vt:lpstr>Decision Tree – Example</vt:lpstr>
      <vt:lpstr>Calculating Information Gain</vt:lpstr>
      <vt:lpstr>Calculating Information Gain (Cont’d)</vt:lpstr>
      <vt:lpstr>Using Information Gain to Construct a Decision Tree</vt:lpstr>
      <vt:lpstr>The Simple Example</vt:lpstr>
      <vt:lpstr>The Simple Example</vt:lpstr>
      <vt:lpstr>The Simple Example</vt:lpstr>
      <vt:lpstr>References</vt:lpstr>
      <vt:lpstr>Calculating Information Gain (Cont’d)</vt:lpstr>
      <vt:lpstr>The Simple Example</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2023-10-31T23:50:17.988</cp:lastPrinted>
  <dcterms:created xsi:type="dcterms:W3CDTF">2023-10-31T23:50:17Z</dcterms:created>
  <dcterms:modified xsi:type="dcterms:W3CDTF">2023-10-31T23:50:27Z</dcterms:modified>
</cp:coreProperties>
</file>